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3" pos="13824" userDrawn="1">
          <p15:clr>
            <a:srgbClr val="A4A3A4"/>
          </p15:clr>
        </p15:guide>
        <p15:guide id="4" orient="horz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FD4"/>
    <a:srgbClr val="0072CF"/>
    <a:srgbClr val="002596"/>
    <a:srgbClr val="FFFFFF"/>
    <a:srgbClr val="000099"/>
    <a:srgbClr val="3333FF"/>
    <a:srgbClr val="702E3D"/>
    <a:srgbClr val="332E70"/>
    <a:srgbClr val="668586"/>
    <a:srgbClr val="848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44" autoAdjust="0"/>
    <p:restoredTop sz="99647" autoAdjust="0"/>
  </p:normalViewPr>
  <p:slideViewPr>
    <p:cSldViewPr showGuides="1">
      <p:cViewPr varScale="1">
        <p:scale>
          <a:sx n="17" d="100"/>
          <a:sy n="17" d="100"/>
        </p:scale>
        <p:origin x="-1984" y="-11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6"/>
    </p:cViewPr>
  </p:sorterViewPr>
  <p:gridSpacing cx="457200" cy="457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="" xmlns:a16="http://schemas.microsoft.com/office/drawing/2014/main" id="{1ED7496F-4386-4009-8B9B-7F19DDBB77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t" anchorCtr="0" compatLnSpc="1">
            <a:prstTxWarp prst="textNoShape">
              <a:avLst/>
            </a:prstTxWarp>
          </a:bodyPr>
          <a:lstStyle>
            <a:lvl1pPr defTabSz="939800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1027">
            <a:extLst>
              <a:ext uri="{FF2B5EF4-FFF2-40B4-BE49-F238E27FC236}">
                <a16:creationId xmlns="" xmlns:a16="http://schemas.microsoft.com/office/drawing/2014/main" id="{04D77967-9091-4045-8BFC-CDBBB7DEEDF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t" anchorCtr="0" compatLnSpc="1">
            <a:prstTxWarp prst="textNoShape">
              <a:avLst/>
            </a:prstTxWarp>
          </a:bodyPr>
          <a:lstStyle>
            <a:lvl1pPr algn="r" defTabSz="939800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1028">
            <a:extLst>
              <a:ext uri="{FF2B5EF4-FFF2-40B4-BE49-F238E27FC236}">
                <a16:creationId xmlns="" xmlns:a16="http://schemas.microsoft.com/office/drawing/2014/main" id="{4A9CBE6C-C8D0-46C3-810C-5C59A2380C4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6188"/>
            <a:ext cx="3038475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b" anchorCtr="0" compatLnSpc="1">
            <a:prstTxWarp prst="textNoShape">
              <a:avLst/>
            </a:prstTxWarp>
          </a:bodyPr>
          <a:lstStyle>
            <a:lvl1pPr defTabSz="939800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1029">
            <a:extLst>
              <a:ext uri="{FF2B5EF4-FFF2-40B4-BE49-F238E27FC236}">
                <a16:creationId xmlns="" xmlns:a16="http://schemas.microsoft.com/office/drawing/2014/main" id="{A5C00736-D81D-4202-8D22-66B8D916AB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66188"/>
            <a:ext cx="3036887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b" anchorCtr="0" compatLnSpc="1">
            <a:prstTxWarp prst="textNoShape">
              <a:avLst/>
            </a:prstTxWarp>
          </a:bodyPr>
          <a:lstStyle>
            <a:lvl1pPr algn="r" defTabSz="939800" eaLnBrk="0" hangingPunct="0">
              <a:defRPr sz="1200"/>
            </a:lvl1pPr>
          </a:lstStyle>
          <a:p>
            <a:pPr>
              <a:defRPr/>
            </a:pPr>
            <a:fld id="{394E9A60-FD56-4997-B4FB-794DAE2451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827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AB8F22ED-E583-476B-97E1-BA89E479F0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defTabSz="881063" eaLnBrk="0" hangingPunct="0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4FA06525-1F94-42DE-AECA-CBBFABADD0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="" xmlns:a16="http://schemas.microsoft.com/office/drawing/2014/main" id="{CADB7EF8-EA04-43FE-A7D7-94260F583B5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="" xmlns:a16="http://schemas.microsoft.com/office/drawing/2014/main" id="{F49405B8-7E2E-45A4-88C9-8119516B497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defTabSz="881063" eaLnBrk="0" hangingPunct="0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="" xmlns:a16="http://schemas.microsoft.com/office/drawing/2014/main" id="{B38B288C-AFAE-413A-8BA8-603189868E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100"/>
            </a:lvl1pPr>
          </a:lstStyle>
          <a:p>
            <a:pPr>
              <a:defRPr/>
            </a:pPr>
            <a:fld id="{1590EFD3-776F-4CC3-8DC5-D156754738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1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10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810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810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810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810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81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81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81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81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9DC40D-ABEA-48E1-95D8-133ACB24E193}" type="slidenum">
              <a:rPr lang="en-US" altLang="en-US" sz="1100" smtClean="0"/>
              <a:pPr>
                <a:spcBef>
                  <a:spcPct val="0"/>
                </a:spcBef>
              </a:pPr>
              <a:t>1</a:t>
            </a:fld>
            <a:endParaRPr lang="en-US" altLang="en-US" sz="11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we</a:t>
            </a:r>
          </a:p>
        </p:txBody>
      </p:sp>
    </p:spTree>
    <p:extLst>
      <p:ext uri="{BB962C8B-B14F-4D97-AF65-F5344CB8AC3E}">
        <p14:creationId xmlns:p14="http://schemas.microsoft.com/office/powerpoint/2010/main" val="1844296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69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8653125"/>
            <a:ext cx="30724929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1DF27-B229-4A23-B3A6-313A873D8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83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F78B3-D6B5-4B3B-B2AC-FEFC1ED26B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2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297" y="2927350"/>
            <a:ext cx="9326336" cy="26333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927350"/>
            <a:ext cx="27851100" cy="26333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97F49-95AE-4B92-87E1-BF1ACA44A7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3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6209A-F217-4704-BA4C-C868B2466F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63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439"/>
            <a:ext cx="37308064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538"/>
            <a:ext cx="37308064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1E90C-37F8-4948-A376-4C7F2503E0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130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69" y="9510714"/>
            <a:ext cx="18588717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4" y="9510714"/>
            <a:ext cx="18588718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35FC-3B96-4AE4-9070-AEAEFD5C9D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82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7625"/>
            <a:ext cx="39501536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3" y="7369176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3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4" y="7369176"/>
            <a:ext cx="19399704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4" y="10439400"/>
            <a:ext cx="19399704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C00F9-E099-4890-97E1-87806655EE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89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F07CA-C35F-4C18-BD0D-FEE22D286C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31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35BB9-6E87-4709-8CCC-B87ECA6D89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00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68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3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D5687-D8B9-4A1B-9668-B082B7BD7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76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36" y="23042564"/>
            <a:ext cx="26335264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36" y="2941638"/>
            <a:ext cx="26335264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36" y="25763539"/>
            <a:ext cx="26335264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E1A3E-30C3-454B-A73C-12265598C4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35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0888" y="2927350"/>
            <a:ext cx="373094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8706" tIns="259353" rIns="518706" bIns="2593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0888" y="9510713"/>
            <a:ext cx="37309425" cy="1975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A7585A7A-065A-4DB5-98D4-E27167AF0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0888" y="29991050"/>
            <a:ext cx="9144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7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2AFA8D4-2A97-46B3-ABBC-EE6934EBE1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91050"/>
            <a:ext cx="13896975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7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7F3836F-75FB-46CB-BD48-0A2ED9A9F5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91050"/>
            <a:ext cx="9144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7900"/>
            </a:lvl1pPr>
          </a:lstStyle>
          <a:p>
            <a:pPr>
              <a:defRPr/>
            </a:pPr>
            <a:fld id="{6D5C77F4-E414-4689-88A2-C9E93A2B92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2pPr>
      <a:lvl3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3pPr>
      <a:lvl4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4pPr>
      <a:lvl5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5pPr>
      <a:lvl6pPr marL="4572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6pPr>
      <a:lvl7pPr marL="9144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7pPr>
      <a:lvl8pPr marL="13716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8pPr>
      <a:lvl9pPr marL="18288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9pPr>
    </p:titleStyle>
    <p:bodyStyle>
      <a:lvl1pPr marL="1946275" indent="-1946275" algn="l" defTabSz="5187950" rtl="0" eaLnBrk="0" fontAlgn="base" hangingPunct="0">
        <a:spcBef>
          <a:spcPct val="20000"/>
        </a:spcBef>
        <a:spcAft>
          <a:spcPct val="0"/>
        </a:spcAft>
        <a:buChar char="•"/>
        <a:defRPr sz="18200">
          <a:solidFill>
            <a:schemeClr val="tx1"/>
          </a:solidFill>
          <a:latin typeface="+mn-lt"/>
          <a:ea typeface="+mn-ea"/>
          <a:cs typeface="+mn-cs"/>
        </a:defRPr>
      </a:lvl1pPr>
      <a:lvl2pPr marL="4213225" indent="-1620838" algn="l" defTabSz="5187950" rtl="0" eaLnBrk="0" fontAlgn="base" hangingPunct="0">
        <a:spcBef>
          <a:spcPct val="20000"/>
        </a:spcBef>
        <a:spcAft>
          <a:spcPct val="0"/>
        </a:spcAft>
        <a:buChar char="–"/>
        <a:defRPr sz="15800">
          <a:solidFill>
            <a:schemeClr val="tx1"/>
          </a:solidFill>
          <a:latin typeface="+mn-lt"/>
        </a:defRPr>
      </a:lvl2pPr>
      <a:lvl3pPr marL="6483350" indent="-1295400" algn="l" defTabSz="5187950" rtl="0" eaLnBrk="0" fontAlgn="base" hangingPunct="0">
        <a:spcBef>
          <a:spcPct val="20000"/>
        </a:spcBef>
        <a:spcAft>
          <a:spcPct val="0"/>
        </a:spcAft>
        <a:buChar char="•"/>
        <a:defRPr sz="13600">
          <a:solidFill>
            <a:schemeClr val="tx1"/>
          </a:solidFill>
          <a:latin typeface="+mn-lt"/>
        </a:defRPr>
      </a:lvl3pPr>
      <a:lvl4pPr marL="9077325" indent="-1296988" algn="l" defTabSz="5187950" rtl="0" eaLnBrk="0" fontAlgn="base" hangingPunct="0">
        <a:spcBef>
          <a:spcPct val="20000"/>
        </a:spcBef>
        <a:spcAft>
          <a:spcPct val="0"/>
        </a:spcAft>
        <a:buChar char="–"/>
        <a:defRPr sz="11300">
          <a:solidFill>
            <a:schemeClr val="tx1"/>
          </a:solidFill>
          <a:latin typeface="+mn-lt"/>
        </a:defRPr>
      </a:lvl4pPr>
      <a:lvl5pPr marL="116713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5pPr>
      <a:lvl6pPr marL="121285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6pPr>
      <a:lvl7pPr marL="125857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7pPr>
      <a:lvl8pPr marL="130429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8pPr>
      <a:lvl9pPr marL="135001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14661016" y="8229600"/>
            <a:ext cx="14630400" cy="24688800"/>
          </a:xfrm>
          <a:prstGeom prst="rect">
            <a:avLst/>
          </a:prstGeom>
          <a:solidFill>
            <a:srgbClr val="B9CFD4"/>
          </a:solidFill>
          <a:ln w="76200" algn="ctr">
            <a:solidFill>
              <a:srgbClr val="B9CFD4"/>
            </a:solidFill>
            <a:round/>
            <a:headEnd/>
            <a:tailEnd/>
          </a:ln>
        </p:spPr>
        <p:txBody>
          <a:bodyPr/>
          <a:lstStyle>
            <a:lvl1pPr defTabSz="10810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810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810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810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810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099" name="Rectangle 5170"/>
          <p:cNvSpPr>
            <a:spLocks noChangeArrowheads="1"/>
          </p:cNvSpPr>
          <p:nvPr/>
        </p:nvSpPr>
        <p:spPr bwMode="auto">
          <a:xfrm>
            <a:off x="0" y="0"/>
            <a:ext cx="43891200" cy="8229600"/>
          </a:xfrm>
          <a:prstGeom prst="rect">
            <a:avLst/>
          </a:prstGeom>
          <a:solidFill>
            <a:srgbClr val="002596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40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12344400" y="3860799"/>
            <a:ext cx="1920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9" tIns="52531" rIns="106939" bIns="52531">
            <a:spAutoFit/>
          </a:bodyPr>
          <a:lstStyle>
            <a:lvl1pPr defTabSz="1058863"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58863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58863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58863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58863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588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588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588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588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chemeClr val="bg1"/>
                </a:solidFill>
                <a:latin typeface="Oswald" pitchFamily="2" charset="0"/>
              </a:rPr>
              <a:t>Student Names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chemeClr val="bg1"/>
                </a:solidFill>
                <a:latin typeface="Oswald" pitchFamily="2" charset="0"/>
              </a:rPr>
              <a:t>Faculty Name(s)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200" dirty="0">
                <a:solidFill>
                  <a:schemeClr val="bg1"/>
                </a:solidFill>
                <a:latin typeface="Oswald" pitchFamily="2" charset="0"/>
              </a:rPr>
              <a:t>Course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chemeClr val="bg1"/>
              </a:solidFill>
              <a:latin typeface="Oswald" pitchFamily="2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601200" y="0"/>
            <a:ext cx="24688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9" tIns="52531" rIns="106939" bIns="52531">
            <a:spAutoFit/>
          </a:bodyPr>
          <a:lstStyle>
            <a:lvl1pPr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400" b="1" dirty="0">
                <a:solidFill>
                  <a:schemeClr val="bg1"/>
                </a:solidFill>
                <a:latin typeface="Oswald" pitchFamily="2" charset="0"/>
              </a:rPr>
              <a:t>TITLE OF POSTER</a:t>
            </a:r>
          </a:p>
        </p:txBody>
      </p:sp>
      <p:sp>
        <p:nvSpPr>
          <p:cNvPr id="4102" name="Rectangle 50"/>
          <p:cNvSpPr>
            <a:spLocks noChangeArrowheads="1"/>
          </p:cNvSpPr>
          <p:nvPr/>
        </p:nvSpPr>
        <p:spPr bwMode="auto">
          <a:xfrm>
            <a:off x="552450" y="776288"/>
            <a:ext cx="42495788" cy="752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400"/>
          </a:p>
        </p:txBody>
      </p:sp>
      <p:sp>
        <p:nvSpPr>
          <p:cNvPr id="4103" name="Text Box 1939"/>
          <p:cNvSpPr txBox="1">
            <a:spLocks noChangeArrowheads="1"/>
          </p:cNvSpPr>
          <p:nvPr/>
        </p:nvSpPr>
        <p:spPr bwMode="auto">
          <a:xfrm>
            <a:off x="1176338" y="16633825"/>
            <a:ext cx="21907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064" tIns="54032" rIns="108064" bIns="54032">
            <a:spAutoFit/>
          </a:bodyPr>
          <a:lstStyle>
            <a:lvl1pPr defTabSz="1081088"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81088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81088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81088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81088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en-US" sz="1400"/>
          </a:p>
        </p:txBody>
      </p:sp>
      <p:sp>
        <p:nvSpPr>
          <p:cNvPr id="4105" name="Text Box 5018"/>
          <p:cNvSpPr txBox="1">
            <a:spLocks noChangeArrowheads="1"/>
          </p:cNvSpPr>
          <p:nvPr/>
        </p:nvSpPr>
        <p:spPr bwMode="auto">
          <a:xfrm>
            <a:off x="854075" y="10325100"/>
            <a:ext cx="12996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defTabSz="1081088"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81088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81088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81088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81088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endParaRPr lang="en-US" altLang="en-US" sz="3600">
              <a:latin typeface="Vollkorn Regular" pitchFamily="2" charset="0"/>
            </a:endParaRPr>
          </a:p>
        </p:txBody>
      </p:sp>
      <p:sp>
        <p:nvSpPr>
          <p:cNvPr id="4106" name="Text Box 5156">
            <a:extLst>
              <a:ext uri="{FF2B5EF4-FFF2-40B4-BE49-F238E27FC236}">
                <a16:creationId xmlns="" xmlns:a16="http://schemas.microsoft.com/office/drawing/2014/main" id="{5D5F8C6F-B7BB-4B6F-8016-6867F5852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8" y="17413288"/>
            <a:ext cx="12931775" cy="1172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81088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81088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81088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81088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 algn="just" eaLnBrk="1" hangingPunct="1">
              <a:spcBef>
                <a:spcPct val="0"/>
              </a:spcBef>
              <a:defRPr/>
            </a:pPr>
            <a:r>
              <a:rPr lang="en-US" altLang="en-US" sz="3600" dirty="0">
                <a:latin typeface="Vollkorn Regular" panose="02000503070000020003" pitchFamily="2" charset="0"/>
              </a:rPr>
              <a:t>Include several bullet points  of an introduction that flow.(Agnew, 1991)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latin typeface="Vollkorn Regular" panose="02000503070000020003" pitchFamily="2" charset="0"/>
            </a:endParaRPr>
          </a:p>
          <a:p>
            <a:pPr marL="571500" indent="-571500" algn="just" eaLnBrk="1" hangingPunct="1">
              <a:spcBef>
                <a:spcPct val="0"/>
              </a:spcBef>
              <a:defRPr/>
            </a:pPr>
            <a:r>
              <a:rPr lang="en-US" altLang="en-US" sz="3600" dirty="0">
                <a:latin typeface="Vollkorn Regular" panose="02000503070000020003" pitchFamily="2" charset="0"/>
              </a:rPr>
              <a:t>Here’s another bullet point about the introduction (Sutherland, 1947)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latin typeface="Vollkorn Regular" panose="02000503070000020003" pitchFamily="2" charset="0"/>
            </a:endParaRPr>
          </a:p>
          <a:p>
            <a:pPr marL="571500" indent="-571500" algn="just" eaLnBrk="1" hangingPunct="1">
              <a:spcBef>
                <a:spcPct val="0"/>
              </a:spcBef>
              <a:defRPr/>
            </a:pPr>
            <a:r>
              <a:rPr lang="en-US" altLang="en-US" sz="3600" dirty="0">
                <a:latin typeface="Vollkorn Regular" panose="02000503070000020003" pitchFamily="2" charset="0"/>
              </a:rPr>
              <a:t>If you would like to have an abstract, and you have room, you may do that as well.  I only use them if I have room.  Put the abstract before the intro if you decide to do that, with its own title bar.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latin typeface="Vollkorn Regular" panose="02000503070000020003" pitchFamily="2" charset="0"/>
            </a:endParaRPr>
          </a:p>
          <a:p>
            <a:pPr marL="571500" indent="-571500" algn="just" eaLnBrk="1" hangingPunct="1">
              <a:spcBef>
                <a:spcPct val="0"/>
              </a:spcBef>
              <a:defRPr/>
            </a:pPr>
            <a:r>
              <a:rPr lang="en-US" altLang="en-US" sz="3600" dirty="0">
                <a:latin typeface="Vollkorn Regular" panose="02000503070000020003" pitchFamily="2" charset="0"/>
              </a:rPr>
              <a:t>Make sure you introduction flows well, even though you are not using the entire introduction as you would if you had been presenting a paper.</a:t>
            </a:r>
          </a:p>
          <a:p>
            <a:pPr marL="571500" indent="-571500" algn="just" eaLnBrk="1" hangingPunct="1">
              <a:spcBef>
                <a:spcPct val="0"/>
              </a:spcBef>
              <a:defRPr/>
            </a:pPr>
            <a:endParaRPr lang="en-US" altLang="en-US" sz="3600" dirty="0">
              <a:latin typeface="Vollkorn Regular" panose="02000503070000020003" pitchFamily="2" charset="0"/>
            </a:endParaRPr>
          </a:p>
          <a:p>
            <a:pPr marL="571500" indent="-571500" algn="just" eaLnBrk="1" hangingPunct="1">
              <a:spcBef>
                <a:spcPct val="0"/>
              </a:spcBef>
              <a:defRPr/>
            </a:pPr>
            <a:r>
              <a:rPr lang="en-US" altLang="en-US" sz="3600" dirty="0">
                <a:latin typeface="Vollkorn Regular" panose="02000503070000020003" pitchFamily="2" charset="0"/>
              </a:rPr>
              <a:t>Feel free to change and move any of the titles to better fit your poster.</a:t>
            </a:r>
          </a:p>
          <a:p>
            <a:pPr marL="571500" indent="-571500" algn="just" eaLnBrk="1" hangingPunct="1">
              <a:spcBef>
                <a:spcPct val="0"/>
              </a:spcBef>
              <a:defRPr/>
            </a:pPr>
            <a:endParaRPr lang="en-US" altLang="en-US" sz="3600" dirty="0">
              <a:latin typeface="Vollkorn Regular" panose="02000503070000020003" pitchFamily="2" charset="0"/>
            </a:endParaRPr>
          </a:p>
          <a:p>
            <a:pPr marL="571500" indent="-571500" algn="just" eaLnBrk="1" hangingPunct="1">
              <a:spcBef>
                <a:spcPct val="0"/>
              </a:spcBef>
              <a:defRPr/>
            </a:pPr>
            <a:r>
              <a:rPr lang="en-US" altLang="en-US" sz="3600" dirty="0">
                <a:latin typeface="Vollkorn Regular" panose="02000503070000020003" pitchFamily="2" charset="0"/>
              </a:rPr>
              <a:t>Make sure font is one in which the letters are the same size all around. 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latin typeface="Vollkorn Regular" panose="02000503070000020003" pitchFamily="2" charset="0"/>
            </a:endParaRPr>
          </a:p>
        </p:txBody>
      </p:sp>
      <p:sp>
        <p:nvSpPr>
          <p:cNvPr id="4107" name="Text Box 5201"/>
          <p:cNvSpPr txBox="1">
            <a:spLocks noChangeArrowheads="1"/>
          </p:cNvSpPr>
          <p:nvPr/>
        </p:nvSpPr>
        <p:spPr bwMode="auto">
          <a:xfrm>
            <a:off x="31170563" y="10093325"/>
            <a:ext cx="12485687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81088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81088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81088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81088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810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First paragraph:  Summarize what you found.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Vollkorn Regular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Were hypotheses supported?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Vollkorn Regular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(Remember nothing is PROVEN with the scientific method; we only find SUPPORT.)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Vollkorn Regular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Second paragraph:  limitations of your study.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Vollkorn Regular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Third paragraph:  Your future directions. 	</a:t>
            </a:r>
          </a:p>
        </p:txBody>
      </p:sp>
      <p:sp>
        <p:nvSpPr>
          <p:cNvPr id="4108" name="TextBox 36"/>
          <p:cNvSpPr txBox="1">
            <a:spLocks noChangeArrowheads="1"/>
          </p:cNvSpPr>
          <p:nvPr/>
        </p:nvSpPr>
        <p:spPr bwMode="auto">
          <a:xfrm>
            <a:off x="30045025" y="9372600"/>
            <a:ext cx="12604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>
                <a:latin typeface="Rockwell" panose="02060603020205020403" pitchFamily="18" charset="0"/>
              </a:rPr>
              <a:t>		</a:t>
            </a:r>
          </a:p>
        </p:txBody>
      </p:sp>
      <p:pic>
        <p:nvPicPr>
          <p:cNvPr id="4109" name="Picture 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6646" y="10840584"/>
            <a:ext cx="13697908" cy="1097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10" name="TextBox 1"/>
          <p:cNvSpPr txBox="1">
            <a:spLocks noChangeArrowheads="1"/>
          </p:cNvSpPr>
          <p:nvPr/>
        </p:nvSpPr>
        <p:spPr bwMode="auto">
          <a:xfrm>
            <a:off x="30680025" y="25379363"/>
            <a:ext cx="1263015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8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5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3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Agnew, R. (1991). The interactive effects of peer variables on 	delinquency. </a:t>
            </a:r>
            <a:r>
              <a:rPr lang="en-US" altLang="en-US" sz="3600" i="1">
                <a:latin typeface="Vollkorn Regular" pitchFamily="2" charset="0"/>
              </a:rPr>
              <a:t>Criminology</a:t>
            </a:r>
            <a:r>
              <a:rPr lang="en-US" altLang="en-US" sz="3600">
                <a:latin typeface="Vollkorn Regular" pitchFamily="2" charset="0"/>
              </a:rPr>
              <a:t>, </a:t>
            </a:r>
            <a:r>
              <a:rPr lang="en-US" altLang="en-US" sz="3600" i="1">
                <a:latin typeface="Vollkorn Regular" pitchFamily="2" charset="0"/>
              </a:rPr>
              <a:t>29</a:t>
            </a:r>
            <a:r>
              <a:rPr lang="en-US" altLang="en-US" sz="3600">
                <a:latin typeface="Vollkorn Regular" pitchFamily="2" charset="0"/>
              </a:rPr>
              <a:t>(1), 47-72.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Sutherland, E.H. (1947).</a:t>
            </a:r>
            <a:r>
              <a:rPr lang="en-US" altLang="en-US" sz="3600" i="1">
                <a:latin typeface="Vollkorn Regular" pitchFamily="2" charset="0"/>
              </a:rPr>
              <a:t> Criminolgy</a:t>
            </a:r>
            <a:r>
              <a:rPr lang="en-US" altLang="en-US" sz="3600">
                <a:latin typeface="Vollkorn Regular" pitchFamily="2" charset="0"/>
              </a:rPr>
              <a:t> (4th Ed). Philadelphia: Lippincott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Vollkorn Regular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Vollkorn Regular" pitchFamily="2" charset="0"/>
              </a:rPr>
              <a:t>Only include references that you used in your poster.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>
              <a:latin typeface="Vollkorn Regular" pitchFamily="2" charset="0"/>
            </a:endParaRPr>
          </a:p>
        </p:txBody>
      </p:sp>
      <p:pic>
        <p:nvPicPr>
          <p:cNvPr id="4116" name="Picture 8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0005" y="466725"/>
            <a:ext cx="8231195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5" r="14519"/>
          <a:stretch/>
        </p:blipFill>
        <p:spPr>
          <a:xfrm>
            <a:off x="457200" y="457200"/>
            <a:ext cx="9347200" cy="73152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 bwMode="auto">
          <a:xfrm>
            <a:off x="480105" y="8721725"/>
            <a:ext cx="13716000" cy="1371600"/>
          </a:xfrm>
          <a:prstGeom prst="roundRect">
            <a:avLst/>
          </a:prstGeom>
          <a:solidFill>
            <a:srgbClr val="002596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810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swald"/>
              </a:rPr>
              <a:t>Background/Introduction</a:t>
            </a:r>
            <a:endParaRPr kumimoji="0" 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swald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420233" y="15262225"/>
            <a:ext cx="13716000" cy="1371600"/>
          </a:xfrm>
          <a:prstGeom prst="roundRect">
            <a:avLst/>
          </a:prstGeom>
          <a:solidFill>
            <a:srgbClr val="002596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810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200" dirty="0">
                <a:solidFill>
                  <a:schemeClr val="bg1"/>
                </a:solidFill>
                <a:latin typeface="Oswald"/>
              </a:rPr>
              <a:t>Add heading as needed</a:t>
            </a:r>
            <a:endParaRPr kumimoji="0" 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swald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15118216" y="8686800"/>
            <a:ext cx="13716000" cy="1371600"/>
          </a:xfrm>
          <a:prstGeom prst="roundRect">
            <a:avLst/>
          </a:prstGeom>
          <a:solidFill>
            <a:srgbClr val="002596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810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200" dirty="0">
                <a:solidFill>
                  <a:schemeClr val="bg1"/>
                </a:solidFill>
                <a:latin typeface="Oswald"/>
              </a:rPr>
              <a:t>Results</a:t>
            </a:r>
            <a:endParaRPr kumimoji="0" 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swald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29756327" y="8645525"/>
            <a:ext cx="13716000" cy="1371600"/>
          </a:xfrm>
          <a:prstGeom prst="roundRect">
            <a:avLst/>
          </a:prstGeom>
          <a:solidFill>
            <a:srgbClr val="002596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810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200" dirty="0">
                <a:solidFill>
                  <a:schemeClr val="bg1"/>
                </a:solidFill>
                <a:latin typeface="Oswald"/>
              </a:rPr>
              <a:t>Discussions</a:t>
            </a:r>
            <a:endParaRPr kumimoji="0" 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swald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29716808" y="22521863"/>
            <a:ext cx="13716000" cy="1371600"/>
          </a:xfrm>
          <a:prstGeom prst="roundRect">
            <a:avLst/>
          </a:prstGeom>
          <a:solidFill>
            <a:srgbClr val="002596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810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200" dirty="0">
                <a:solidFill>
                  <a:schemeClr val="bg1"/>
                </a:solidFill>
                <a:latin typeface="Oswald"/>
              </a:rPr>
              <a:t>References</a:t>
            </a:r>
            <a:endParaRPr kumimoji="0" 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swald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810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810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17556</TotalTime>
  <Words>216</Words>
  <Application>Microsoft Macintosh PowerPoint</Application>
  <PresentationFormat>Custom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PowerPoint Presentation</vt:lpstr>
    </vt:vector>
  </TitlesOfParts>
  <Company>The University of Texas at Arlington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Pool</dc:creator>
  <cp:lastModifiedBy>Ricardo Lopez</cp:lastModifiedBy>
  <cp:revision>534</cp:revision>
  <cp:lastPrinted>2005-10-16T02:37:36Z</cp:lastPrinted>
  <dcterms:created xsi:type="dcterms:W3CDTF">1997-07-31T20:56:36Z</dcterms:created>
  <dcterms:modified xsi:type="dcterms:W3CDTF">2019-04-12T15:55:07Z</dcterms:modified>
</cp:coreProperties>
</file>