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852" r:id="rId5"/>
  </p:sldMasterIdLst>
  <p:notesMasterIdLst>
    <p:notesMasterId r:id="rId15"/>
  </p:notesMasterIdLst>
  <p:handoutMasterIdLst>
    <p:handoutMasterId r:id="rId16"/>
  </p:handoutMasterIdLst>
  <p:sldIdLst>
    <p:sldId id="756" r:id="rId6"/>
    <p:sldId id="264" r:id="rId7"/>
    <p:sldId id="265" r:id="rId8"/>
    <p:sldId id="267" r:id="rId9"/>
    <p:sldId id="905" r:id="rId10"/>
    <p:sldId id="258" r:id="rId11"/>
    <p:sldId id="908" r:id="rId12"/>
    <p:sldId id="911" r:id="rId13"/>
    <p:sldId id="910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50"/>
    <a:srgbClr val="00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20142-7763-C4A6-681E-D281D831EE26}" v="48" dt="2025-09-24T18:15:58.223"/>
    <p1510:client id="{64E57BA4-E18C-7BBD-C0AF-96E988F3CD0A}" v="30" dt="2025-09-24T15:20:55.757"/>
    <p1510:client id="{6921E52E-48B4-AD84-D14E-7759DE9991E2}" v="406" dt="2025-09-24T16:11:16.505"/>
    <p1510:client id="{CA71BA9D-A8CC-25A9-5650-2E7E5A9E2824}" v="30" dt="2025-09-24T15:12:59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AF75206-60C8-4774-AAB1-88A4145552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2ED96FD-1F7B-4ED5-984C-AD52AD0A7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A0A31CA-2DB8-4C03-950E-B93B5832831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CBA0199-0F21-436F-A120-06AA57A2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ABBCBF5-3DE6-4A11-83A1-D356C3C5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16BDA74-52D7-4B8C-80A6-B21100358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E3E458D-C231-4039-95D8-DA32C0439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0888" indent="-288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700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9250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1213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84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956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28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1001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1F577C-2A17-4F5A-827E-386A0CF472D9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706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A0199-0F21-436F-A120-06AA57A271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9E763-79AB-60BA-7FEE-3F1A1E64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AF61C-4FE4-B77E-392C-A3BE184C2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51CF6-113F-97CF-9485-5589E1873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QR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A5F66-ECDF-EA10-82C4-467526ECA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A0199-0F21-436F-A120-06AA57A271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B7B18-E9B1-8444-B092-4012252F15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7107-4DEE-4181-AB84-22D4BC609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0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CC43-88A3-4FF8-BD4F-3586310A4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24CF-FD28-4D3B-97AC-BE0BA61F0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F1CC-25E5-4477-9B3F-545E16504B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3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16F1-72AA-4DD0-8D9F-466C1247EB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43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D53-563E-4A37-9432-7CE63C1D4C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6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F07B-CC14-4FFB-A738-D7184314E0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1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0212-7134-4E46-8F1B-6DC62922EC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18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41C0-6B02-4461-81BC-E898851971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2080-15DE-43E8-91E8-5CADF9DA8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1CBB-EA41-4149-BD76-AF9E5090A6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FCE4-6163-42EC-B0DF-9FFFBE8333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0962-50B0-4FF6-AFC7-812A2B2B6E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6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A5FD-5200-4322-879F-B18F97AE9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E5AC-92EB-440B-A78B-C0D2B5472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639-7B52-40F2-92B6-42B60C068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B2E-05D2-4EE0-B4D0-78764D4E2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0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E385-7999-449A-AA24-3B50282539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3B23-68F0-4D92-BF78-46EB701494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71E0-04D3-4DB4-99DA-05F1D39A78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6C51-F873-4FE5-ADD2-12A6044EB1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1C16-A54E-4B7C-B40F-84E2B26C3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5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0448-DA0D-4958-AACF-91FE91D3C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1BBD-31ED-46B7-B2B6-75E52E4E5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24.jpe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sv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8.emf"/><Relationship Id="rId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966DD3-E654-6F40-940D-7E4CBF49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36"/>
          <a:stretch/>
        </p:blipFill>
        <p:spPr>
          <a:xfrm rot="584076">
            <a:off x="10504455" y="-400434"/>
            <a:ext cx="1775953" cy="2301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8E43E1-35EC-FC42-9729-524A919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258" y="459182"/>
            <a:ext cx="5082004" cy="5082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2178" y="1866634"/>
            <a:ext cx="316396" cy="3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901039-AB19-864B-B379-CA38A796A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7268">
            <a:off x="979599" y="494448"/>
            <a:ext cx="583060" cy="583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60384">
            <a:off x="9597880" y="3440766"/>
            <a:ext cx="2081467" cy="2081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93427">
            <a:off x="8133856" y="-49241"/>
            <a:ext cx="472109" cy="4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74667">
            <a:off x="2977117" y="372198"/>
            <a:ext cx="316396" cy="316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620267-E4C7-A748-8DED-F00BC08FB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35" y="4890057"/>
            <a:ext cx="316396" cy="316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0945">
            <a:off x="11516765" y="5000983"/>
            <a:ext cx="410900" cy="410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4AED6B-8025-E94E-8361-37574A095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56165">
            <a:off x="-30828" y="1538553"/>
            <a:ext cx="472109" cy="472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D629C1-B1C7-CC4D-A6C4-F6C3B97D253D}"/>
              </a:ext>
            </a:extLst>
          </p:cNvPr>
          <p:cNvSpPr/>
          <p:nvPr/>
        </p:nvSpPr>
        <p:spPr>
          <a:xfrm>
            <a:off x="1" y="5311982"/>
            <a:ext cx="12191999" cy="1546017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C7C22-8224-844B-8503-FA85D0502E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535"/>
          <a:stretch/>
        </p:blipFill>
        <p:spPr>
          <a:xfrm>
            <a:off x="9115305" y="5498766"/>
            <a:ext cx="3087581" cy="11661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1BC7024-0A79-9C4B-BDAB-E960156B8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5" y="5729829"/>
            <a:ext cx="2594777" cy="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22D045-47A8-4910-B5AA-52CEF9E3BC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183" y="2148232"/>
            <a:ext cx="5417975" cy="153470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3A3245F-771A-48D1-85F2-A0329F0DCD89}"/>
              </a:ext>
            </a:extLst>
          </p:cNvPr>
          <p:cNvGrpSpPr/>
          <p:nvPr/>
        </p:nvGrpSpPr>
        <p:grpSpPr>
          <a:xfrm>
            <a:off x="-2462964" y="2414240"/>
            <a:ext cx="9261947" cy="4543850"/>
            <a:chOff x="-2497825" y="2574678"/>
            <a:chExt cx="8891541" cy="4302525"/>
          </a:xfrm>
        </p:grpSpPr>
        <p:pic>
          <p:nvPicPr>
            <p:cNvPr id="32" name="Picture 31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FB387C8F-7991-4563-B8A0-B62A1C845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5" y="2574678"/>
              <a:ext cx="6309361" cy="4206240"/>
            </a:xfrm>
            <a:prstGeom prst="rect">
              <a:avLst/>
            </a:prstGeom>
          </p:spPr>
        </p:pic>
        <p:pic>
          <p:nvPicPr>
            <p:cNvPr id="33" name="Picture 32" descr="A child in a blue shirt&#10;&#10;Description automatically generated">
              <a:extLst>
                <a:ext uri="{FF2B5EF4-FFF2-40B4-BE49-F238E27FC236}">
                  <a16:creationId xmlns:a16="http://schemas.microsoft.com/office/drawing/2014/main" id="{800BBF27-C613-4209-99B6-23B342641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97825" y="2762403"/>
              <a:ext cx="6172730" cy="411480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2E181-D330-4C19-99CC-2BE55D9F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4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3B59EF-7C7D-9ABC-7EF9-6C4CEAA5E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85800" y="4442237"/>
            <a:ext cx="4812039" cy="1772495"/>
          </a:xfrm>
          <a:custGeom>
            <a:avLst/>
            <a:gdLst/>
            <a:ahLst/>
            <a:cxnLst/>
            <a:rect l="l" t="t" r="r" b="b"/>
            <a:pathLst>
              <a:path w="7218058" h="2658742">
                <a:moveTo>
                  <a:pt x="0" y="0"/>
                </a:moveTo>
                <a:lnTo>
                  <a:pt x="7218058" y="0"/>
                </a:lnTo>
                <a:lnTo>
                  <a:pt x="7218058" y="2658742"/>
                </a:lnTo>
                <a:lnTo>
                  <a:pt x="0" y="265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37"/>
            </a:stretch>
          </a:blipFill>
        </p:spPr>
        <p:txBody>
          <a:bodyPr/>
          <a:lstStyle/>
          <a:p>
            <a:endParaRPr lang="en-US" sz="1200">
              <a:latin typeface="Helvetica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85800" y="288893"/>
            <a:ext cx="10820400" cy="3097339"/>
          </a:xfrm>
          <a:custGeom>
            <a:avLst/>
            <a:gdLst/>
            <a:ahLst/>
            <a:cxnLst/>
            <a:rect l="l" t="t" r="r" b="b"/>
            <a:pathLst>
              <a:path w="16230600" h="4646009">
                <a:moveTo>
                  <a:pt x="0" y="0"/>
                </a:moveTo>
                <a:lnTo>
                  <a:pt x="16230600" y="0"/>
                </a:lnTo>
                <a:lnTo>
                  <a:pt x="16230600" y="4646009"/>
                </a:lnTo>
                <a:lnTo>
                  <a:pt x="0" y="4646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5"/>
          <p:cNvSpPr txBox="1"/>
          <p:nvPr/>
        </p:nvSpPr>
        <p:spPr>
          <a:xfrm>
            <a:off x="6390635" y="3855404"/>
            <a:ext cx="5369764" cy="248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3" lvl="1" indent="-201517">
              <a:lnSpc>
                <a:spcPts val="2799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Easy admissions</a:t>
            </a:r>
          </a:p>
          <a:p>
            <a:pPr marL="403033" lvl="1" indent="-201517">
              <a:lnSpc>
                <a:spcPts val="2799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Affordable</a:t>
            </a:r>
          </a:p>
          <a:p>
            <a:pPr marL="403033" lvl="1" indent="-201517">
              <a:lnSpc>
                <a:spcPts val="2799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Wide variety of programs</a:t>
            </a:r>
          </a:p>
          <a:p>
            <a:pPr marL="403033" lvl="1" indent="-201517">
              <a:lnSpc>
                <a:spcPts val="2799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In-person or online</a:t>
            </a:r>
          </a:p>
          <a:p>
            <a:pPr marL="403033" lvl="1" indent="-201517">
              <a:lnSpc>
                <a:spcPts val="2799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Small classes</a:t>
            </a:r>
          </a:p>
          <a:p>
            <a:pPr marL="403033" lvl="1" indent="-201517">
              <a:lnSpc>
                <a:spcPts val="2799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Clubs, athletics and events </a:t>
            </a:r>
          </a:p>
          <a:p>
            <a:pPr marL="403033" lvl="1" indent="-201517">
              <a:lnSpc>
                <a:spcPts val="2799"/>
              </a:lnSpc>
              <a:buFont typeface="Arial"/>
              <a:buChar char="•"/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Transfer with ease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3643407"/>
            <a:ext cx="5105572" cy="69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The Alamo Colleges District is a group of five colleges in Greater San Antonio: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CDED62-3737-9A3E-3446-19326350D7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7084">
            <a:off x="338075" y="3462620"/>
            <a:ext cx="316396" cy="316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FB607-3431-80D8-7A22-5DBE2B3276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268">
            <a:off x="69224" y="120018"/>
            <a:ext cx="583060" cy="583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7620C-792E-4E22-7773-88E3375AEC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6853">
            <a:off x="10721623" y="3075168"/>
            <a:ext cx="2081467" cy="2081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368DAC-85B7-64F3-124B-398194A7D4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6695">
            <a:off x="226314" y="6329320"/>
            <a:ext cx="472109" cy="47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CF39B1-BAC4-6359-7E0F-8055972B60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8958" y="968143"/>
            <a:ext cx="316396" cy="316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A13E5D-CA11-99C6-A9F0-BC79C8F433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285F8D-3A82-EC43-E93C-8D07319A8E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6853">
            <a:off x="10465466" y="2878171"/>
            <a:ext cx="2081467" cy="20814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249442" y="4413171"/>
            <a:ext cx="2864695" cy="1050609"/>
            <a:chOff x="0" y="-7983"/>
            <a:chExt cx="5729390" cy="21012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105" cy="590120"/>
            </a:xfrm>
            <a:custGeom>
              <a:avLst/>
              <a:gdLst/>
              <a:ahLst/>
              <a:cxnLst/>
              <a:rect l="l" t="t" r="r" b="b"/>
              <a:pathLst>
                <a:path w="576105" h="590120">
                  <a:moveTo>
                    <a:pt x="0" y="0"/>
                  </a:moveTo>
                  <a:lnTo>
                    <a:pt x="576105" y="0"/>
                  </a:lnTo>
                  <a:lnTo>
                    <a:pt x="576105" y="590120"/>
                  </a:lnTo>
                  <a:lnTo>
                    <a:pt x="0" y="590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Helvetica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81024" y="-7983"/>
              <a:ext cx="4948366" cy="210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2000" b="1">
                  <a:solidFill>
                    <a:srgbClr val="FFFFFF"/>
                  </a:solidFill>
                  <a:latin typeface="Helvetica" pitchFamily="2" charset="0"/>
                  <a:ea typeface="Open Sans Bold"/>
                  <a:cs typeface="Open Sans Bold"/>
                  <a:sym typeface="Open Sans Bold"/>
                </a:rPr>
                <a:t>Certificates</a:t>
              </a:r>
            </a:p>
            <a:p>
              <a:pPr>
                <a:lnSpc>
                  <a:spcPts val="2799"/>
                </a:lnSpc>
              </a:pPr>
              <a:r>
                <a:rPr lang="en-US" sz="2000" b="1">
                  <a:solidFill>
                    <a:srgbClr val="FFFFFF"/>
                  </a:solidFill>
                  <a:latin typeface="Helvetica" pitchFamily="2" charset="0"/>
                  <a:ea typeface="Open Sans Bold"/>
                  <a:cs typeface="Open Sans Bold"/>
                  <a:sym typeface="Open Sans Bold"/>
                </a:rPr>
                <a:t>Associate degrees</a:t>
              </a:r>
            </a:p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FFFFFF"/>
                  </a:solidFill>
                  <a:latin typeface="Helvetica" pitchFamily="2" charset="0"/>
                  <a:ea typeface="Open Sans Bold"/>
                  <a:cs typeface="Open Sans Bold"/>
                  <a:sym typeface="Open Sans Bold"/>
                </a:rPr>
                <a:t>Bachelor’s degrees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681570"/>
              <a:ext cx="576105" cy="590120"/>
            </a:xfrm>
            <a:custGeom>
              <a:avLst/>
              <a:gdLst/>
              <a:ahLst/>
              <a:cxnLst/>
              <a:rect l="l" t="t" r="r" b="b"/>
              <a:pathLst>
                <a:path w="576105" h="590120">
                  <a:moveTo>
                    <a:pt x="0" y="0"/>
                  </a:moveTo>
                  <a:lnTo>
                    <a:pt x="576105" y="0"/>
                  </a:lnTo>
                  <a:lnTo>
                    <a:pt x="576105" y="590120"/>
                  </a:lnTo>
                  <a:lnTo>
                    <a:pt x="0" y="590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Helvetica" pitchFamily="2" charset="0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1418657"/>
              <a:ext cx="576105" cy="590120"/>
            </a:xfrm>
            <a:custGeom>
              <a:avLst/>
              <a:gdLst/>
              <a:ahLst/>
              <a:cxnLst/>
              <a:rect l="l" t="t" r="r" b="b"/>
              <a:pathLst>
                <a:path w="576105" h="590120">
                  <a:moveTo>
                    <a:pt x="0" y="0"/>
                  </a:moveTo>
                  <a:lnTo>
                    <a:pt x="576105" y="0"/>
                  </a:lnTo>
                  <a:lnTo>
                    <a:pt x="576105" y="590120"/>
                  </a:lnTo>
                  <a:lnTo>
                    <a:pt x="0" y="590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Helvetica" pitchFamily="2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12462" y="3832226"/>
            <a:ext cx="3965369" cy="2386525"/>
            <a:chOff x="0" y="0"/>
            <a:chExt cx="5032585" cy="30288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32585" cy="3028820"/>
            </a:xfrm>
            <a:custGeom>
              <a:avLst/>
              <a:gdLst/>
              <a:ahLst/>
              <a:cxnLst/>
              <a:rect l="l" t="t" r="r" b="b"/>
              <a:pathLst>
                <a:path w="5032585" h="3028820">
                  <a:moveTo>
                    <a:pt x="4908125" y="3028820"/>
                  </a:moveTo>
                  <a:lnTo>
                    <a:pt x="124460" y="3028820"/>
                  </a:lnTo>
                  <a:cubicBezTo>
                    <a:pt x="55880" y="3028820"/>
                    <a:pt x="0" y="2972940"/>
                    <a:pt x="0" y="29043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08126" y="0"/>
                  </a:lnTo>
                  <a:cubicBezTo>
                    <a:pt x="4976706" y="0"/>
                    <a:pt x="5032585" y="55880"/>
                    <a:pt x="5032585" y="124460"/>
                  </a:cubicBezTo>
                  <a:lnTo>
                    <a:pt x="5032585" y="2904360"/>
                  </a:lnTo>
                  <a:cubicBezTo>
                    <a:pt x="5032585" y="2972940"/>
                    <a:pt x="4976706" y="3028820"/>
                    <a:pt x="4908126" y="302882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1498" y="4179206"/>
            <a:ext cx="3063507" cy="1420490"/>
            <a:chOff x="0" y="66675"/>
            <a:chExt cx="6127013" cy="2840980"/>
          </a:xfrm>
        </p:grpSpPr>
        <p:sp>
          <p:nvSpPr>
            <p:cNvPr id="11" name="TextBox 11"/>
            <p:cNvSpPr txBox="1"/>
            <p:nvPr/>
          </p:nvSpPr>
          <p:spPr>
            <a:xfrm>
              <a:off x="13216" y="66675"/>
              <a:ext cx="6100581" cy="2333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99"/>
                </a:lnSpc>
              </a:pPr>
              <a:r>
                <a:rPr lang="en-US" sz="7982" b="1">
                  <a:solidFill>
                    <a:srgbClr val="F5C116"/>
                  </a:solidFill>
                  <a:latin typeface="Helvetica" pitchFamily="2" charset="0"/>
                  <a:ea typeface="Canva Sans 1 Bold"/>
                  <a:cs typeface="Canva Sans 1 Bold"/>
                  <a:sym typeface="Canva Sans 1 Bold"/>
                </a:rPr>
                <a:t>350+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420343"/>
              <a:ext cx="6127013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7"/>
                </a:lnSpc>
              </a:pPr>
              <a:r>
                <a:rPr lang="en-US" sz="1650" b="1" spc="77">
                  <a:solidFill>
                    <a:srgbClr val="FFFFFF"/>
                  </a:solidFill>
                  <a:latin typeface="Helvetica" pitchFamily="2" charset="0"/>
                  <a:ea typeface="Canva Sans 2 Bold"/>
                  <a:cs typeface="Canva Sans 2 Bold"/>
                  <a:sym typeface="Canva Sans 2 Bold"/>
                </a:rPr>
                <a:t>PROGRAMS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85800" y="3642360"/>
            <a:ext cx="6531045" cy="340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BEGIN DISCOVERING THE PATH TO YOUR FUTURE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1836" y="5842829"/>
            <a:ext cx="3523397" cy="71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EXPLORE THE POSSIBILITIES</a:t>
            </a:r>
          </a:p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1999" b="1" err="1">
                <a:solidFill>
                  <a:srgbClr val="F5C116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alamo.edu</a:t>
            </a:r>
            <a:r>
              <a:rPr lang="en-US" sz="1999" b="1">
                <a:solidFill>
                  <a:srgbClr val="F5C116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/programs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08080" y="3920491"/>
            <a:ext cx="3574134" cy="212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000" b="1">
                <a:solidFill>
                  <a:srgbClr val="124889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STILL FIGURING OUT WHAT YOU WANT TO DO? </a:t>
            </a:r>
          </a:p>
          <a:p>
            <a:pPr>
              <a:lnSpc>
                <a:spcPts val="2799"/>
              </a:lnSpc>
            </a:pPr>
            <a:r>
              <a:rPr lang="en-US" sz="2000">
                <a:solidFill>
                  <a:srgbClr val="124889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Visit Career Coach, a tool that shows how your interests relate to the world of work.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 b="1" err="1">
                <a:solidFill>
                  <a:srgbClr val="124889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alamo.edu</a:t>
            </a:r>
            <a:r>
              <a:rPr lang="en-US" sz="2000" b="1">
                <a:solidFill>
                  <a:srgbClr val="124889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/</a:t>
            </a:r>
            <a:r>
              <a:rPr lang="en-US" sz="2000" b="1" err="1">
                <a:solidFill>
                  <a:srgbClr val="124889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careercoach</a:t>
            </a:r>
            <a:endParaRPr lang="en-US" sz="2000" b="1">
              <a:solidFill>
                <a:srgbClr val="124889"/>
              </a:solidFill>
              <a:latin typeface="Helvetica" pitchFamily="2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85800" y="288893"/>
            <a:ext cx="10820400" cy="3097339"/>
          </a:xfrm>
          <a:custGeom>
            <a:avLst/>
            <a:gdLst/>
            <a:ahLst/>
            <a:cxnLst/>
            <a:rect l="l" t="t" r="r" b="b"/>
            <a:pathLst>
              <a:path w="16230600" h="4646009">
                <a:moveTo>
                  <a:pt x="0" y="0"/>
                </a:moveTo>
                <a:lnTo>
                  <a:pt x="16230600" y="0"/>
                </a:lnTo>
                <a:lnTo>
                  <a:pt x="16230600" y="4646009"/>
                </a:lnTo>
                <a:lnTo>
                  <a:pt x="0" y="4646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C62060-BEE7-548F-8F79-BD2420E4CF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7084">
            <a:off x="360672" y="3647719"/>
            <a:ext cx="316396" cy="3163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FD6E94-D5B0-5DA2-EAC9-417B1E9420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268">
            <a:off x="69224" y="120018"/>
            <a:ext cx="583060" cy="5830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8EA8E2-3490-0B5E-DBC9-ED725363F5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427">
            <a:off x="430230" y="6240085"/>
            <a:ext cx="472109" cy="4721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71FC7-AB8E-2078-C26F-175AAF721A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8958" y="968143"/>
            <a:ext cx="316396" cy="316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A4DD60-6353-84A4-C78D-99FA6D949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57876" y="3733165"/>
            <a:ext cx="1548849" cy="1158539"/>
          </a:xfrm>
          <a:custGeom>
            <a:avLst/>
            <a:gdLst/>
            <a:ahLst/>
            <a:cxnLst/>
            <a:rect l="l" t="t" r="r" b="b"/>
            <a:pathLst>
              <a:path w="2323273" h="1737808">
                <a:moveTo>
                  <a:pt x="0" y="0"/>
                </a:moveTo>
                <a:lnTo>
                  <a:pt x="2323273" y="0"/>
                </a:lnTo>
                <a:lnTo>
                  <a:pt x="2323273" y="1737808"/>
                </a:lnTo>
                <a:lnTo>
                  <a:pt x="0" y="1737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3866261" y="3810548"/>
            <a:ext cx="1514365" cy="1132745"/>
          </a:xfrm>
          <a:custGeom>
            <a:avLst/>
            <a:gdLst/>
            <a:ahLst/>
            <a:cxnLst/>
            <a:rect l="l" t="t" r="r" b="b"/>
            <a:pathLst>
              <a:path w="2271547" h="1699117">
                <a:moveTo>
                  <a:pt x="0" y="0"/>
                </a:moveTo>
                <a:lnTo>
                  <a:pt x="2271548" y="0"/>
                </a:lnTo>
                <a:lnTo>
                  <a:pt x="2271548" y="1699117"/>
                </a:lnTo>
                <a:lnTo>
                  <a:pt x="0" y="1699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6568076" y="3810548"/>
            <a:ext cx="1514365" cy="1132745"/>
          </a:xfrm>
          <a:custGeom>
            <a:avLst/>
            <a:gdLst/>
            <a:ahLst/>
            <a:cxnLst/>
            <a:rect l="l" t="t" r="r" b="b"/>
            <a:pathLst>
              <a:path w="2271547" h="1699117">
                <a:moveTo>
                  <a:pt x="0" y="0"/>
                </a:moveTo>
                <a:lnTo>
                  <a:pt x="2271547" y="0"/>
                </a:lnTo>
                <a:lnTo>
                  <a:pt x="2271547" y="1699117"/>
                </a:lnTo>
                <a:lnTo>
                  <a:pt x="0" y="16991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258484" y="3758960"/>
            <a:ext cx="1583333" cy="1184333"/>
          </a:xfrm>
          <a:custGeom>
            <a:avLst/>
            <a:gdLst/>
            <a:ahLst/>
            <a:cxnLst/>
            <a:rect l="l" t="t" r="r" b="b"/>
            <a:pathLst>
              <a:path w="2375000" h="1776500">
                <a:moveTo>
                  <a:pt x="0" y="0"/>
                </a:moveTo>
                <a:lnTo>
                  <a:pt x="2375000" y="0"/>
                </a:lnTo>
                <a:lnTo>
                  <a:pt x="2375000" y="1776499"/>
                </a:lnTo>
                <a:lnTo>
                  <a:pt x="0" y="1776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85800" y="4840904"/>
            <a:ext cx="2493000" cy="140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A </a:t>
            </a: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personal success team</a:t>
            </a:r>
            <a:r>
              <a:rPr lang="en-US" sz="2000">
                <a:solidFill>
                  <a:srgbClr val="FFFFFF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 guiding you from enrollment to completion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6943" y="4892493"/>
            <a:ext cx="2493000" cy="104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Career coaching</a:t>
            </a:r>
            <a:r>
              <a:rPr lang="en-US" sz="2000">
                <a:solidFill>
                  <a:srgbClr val="FFFFFF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 to help you explore options and get a job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D09DAD-46A7-01EC-CAC1-9005B38F91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47084">
            <a:off x="499222" y="3647719"/>
            <a:ext cx="316396" cy="316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AB1CD4-3D8D-DFCD-6373-F60681064A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268">
            <a:off x="69224" y="120018"/>
            <a:ext cx="583060" cy="583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977E5A-9446-6882-FA3D-89DF0AA642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6853">
            <a:off x="10721623" y="3075168"/>
            <a:ext cx="2081467" cy="20814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A15CA5-2720-3929-C331-6506C7DF57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427">
            <a:off x="430230" y="6240085"/>
            <a:ext cx="472109" cy="472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D3C880-1B64-9E6D-3469-66D290A2A1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4667">
            <a:off x="2977117" y="372198"/>
            <a:ext cx="316396" cy="316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A81B3D-6AE0-2D0D-84A2-279F7937C8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358" y="6268545"/>
            <a:ext cx="316396" cy="3163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96000" y="4903611"/>
            <a:ext cx="2493000" cy="140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Hands-on learning </a:t>
            </a:r>
            <a:r>
              <a:rPr lang="en-US" sz="2000">
                <a:solidFill>
                  <a:srgbClr val="FFFFFF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in state of the art facilities and with industry partners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69901" y="4892492"/>
            <a:ext cx="2736299" cy="176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000" b="1">
                <a:solidFill>
                  <a:srgbClr val="FFFFFF"/>
                </a:solidFill>
                <a:latin typeface="Helvetica" pitchFamily="2" charset="0"/>
                <a:ea typeface="Open Sans Bold"/>
                <a:cs typeface="Open Sans Bold"/>
                <a:sym typeface="Open Sans Bold"/>
              </a:rPr>
              <a:t>Free textbook rentals,</a:t>
            </a:r>
            <a:r>
              <a:rPr lang="en-US" sz="2000">
                <a:solidFill>
                  <a:srgbClr val="FFFFFF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 loaner laptops, </a:t>
            </a:r>
          </a:p>
          <a:p>
            <a:pPr algn="ctr">
              <a:lnSpc>
                <a:spcPts val="2799"/>
              </a:lnSpc>
            </a:pPr>
            <a:r>
              <a:rPr lang="en-US" sz="2000">
                <a:solidFill>
                  <a:srgbClr val="FFFFFF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and VIA bus pass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Helvetica" pitchFamily="2" charset="0"/>
                <a:ea typeface="Open Sans"/>
                <a:cs typeface="Open Sans"/>
                <a:sym typeface="Open Sans"/>
              </a:rPr>
              <a:t>Plus, low-cost health services </a:t>
            </a:r>
          </a:p>
        </p:txBody>
      </p:sp>
      <p:sp>
        <p:nvSpPr>
          <p:cNvPr id="7" name="Freeform 7"/>
          <p:cNvSpPr/>
          <p:nvPr/>
        </p:nvSpPr>
        <p:spPr>
          <a:xfrm>
            <a:off x="668558" y="293561"/>
            <a:ext cx="10820400" cy="3097339"/>
          </a:xfrm>
          <a:custGeom>
            <a:avLst/>
            <a:gdLst/>
            <a:ahLst/>
            <a:cxnLst/>
            <a:rect l="l" t="t" r="r" b="b"/>
            <a:pathLst>
              <a:path w="16230600" h="4646009">
                <a:moveTo>
                  <a:pt x="0" y="0"/>
                </a:moveTo>
                <a:lnTo>
                  <a:pt x="16230600" y="0"/>
                </a:lnTo>
                <a:lnTo>
                  <a:pt x="16230600" y="4646009"/>
                </a:lnTo>
                <a:lnTo>
                  <a:pt x="0" y="4646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17D4F6-19A6-266C-9FF0-B60AD7054E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5942" y="968143"/>
            <a:ext cx="316396" cy="316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120CE08-D97D-4E3C-8E30-08ACFD2C7A6C}"/>
              </a:ext>
            </a:extLst>
          </p:cNvPr>
          <p:cNvGrpSpPr/>
          <p:nvPr/>
        </p:nvGrpSpPr>
        <p:grpSpPr>
          <a:xfrm>
            <a:off x="666339" y="685800"/>
            <a:ext cx="10916061" cy="5486400"/>
            <a:chOff x="533400" y="533400"/>
            <a:chExt cx="10916061" cy="5486400"/>
          </a:xfrm>
        </p:grpSpPr>
        <p:pic>
          <p:nvPicPr>
            <p:cNvPr id="16" name="Picture 14" descr="https://lh3.googleusercontent.com/yxdwddWjNfPBhOteY1-HZ8egrq2TlUQO4nBcMILqVtypENcGRQ99f0k0rXokwqYwVP-zfeKpIpORcQBd1i0yZNcfhKJqU6PSRvPSCb5B64ZH_OrOmjKA3QuTKt_gAWfXvuwQoAwVvPvsjUjW8f8P5Rx332uGOMDouUGWnBskJLBbPIHhjlMSykbEaS24UAcf6RzE0HoCMgcxoOwka8knc6YCvNQkqrhByvWsigs8MWy0yULHcBHG1b8-Rj3zjaxaX6AAoZ2Jt_RLFJa81c1GNPht_OZrjzJ8bTu2JiFpJPinuQfesskLAEBRnYje3KdHZWQe1nvST8Zo__z0LICriTwzq8bIpwqRDZsdsvkDn4TNB797JFfPIgkq0Pm52oEvAWHLFlg2-Iua7WPx03ERmfpCwjryLmtDJPrMYbu7SfH5ZDxWxc6HugSNyB6PpV7uRPwPN6tT1gO5rS1aze8IhR72AexKqVOBojnO6zRMGXvPMjNORhCrCXFD9SWymjwInmuRk_lvur6RR7JrBNcQj5GMzyEkdpMByjujnzbKb0ce6dz4QrfnfEsFfoUhp15JZDUv9SaEOlFr_XOMl6f61YlrIjFwZxw9AG0oOYYHuAHzCQkmJLw_bViVR5c_UyXeUV6eYp0JOhkSLkXCPh7_bfxD8E7NEYE-c7OWJB8TyuxLdhJ-0-BP7xR0m-mGXtTAkHUoH_smC7vScNGQmylYLA8KZc9p_hOz0KYYE1OTcGZ_GA58=w1406-h937-no">
              <a:extLst>
                <a:ext uri="{FF2B5EF4-FFF2-40B4-BE49-F238E27FC236}">
                  <a16:creationId xmlns:a16="http://schemas.microsoft.com/office/drawing/2014/main" id="{7F38A36C-C677-4687-BB21-DBDAC8AEB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" t="1" r="-2338" b="-1902"/>
            <a:stretch/>
          </p:blipFill>
          <p:spPr bwMode="auto">
            <a:xfrm>
              <a:off x="4116546" y="533400"/>
              <a:ext cx="4028454" cy="281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https://lh3.googleusercontent.com/mEevqHoblaySp2NBFScb1yaFHwgerq7fZjdD28vgQv3YvvCaEhbToLvDBk_zkZSMchRgT4Uuw8wNbrl6f368uzNkmqw3omFjx8odAn7s50Zqhp9j7rVBAdqp2jYZSUYyk991Ep6wgW0AeQ2W0uGplkqLkCEVzgYM1wzKCRc4KYobKvdBUA9qSBFq9lNJ8JcHExpHgF714aBIs8WAMk4Q5Vwc75Nuv7n4p2apeQUXNMiVhZgh24FLQcm0_9x-_xnBM682E2Z9jtbbFMkDw07m-iiI8xzYDDP5MnbeUhD1GQaOMeUHH4-pW-NR9T_BVprPV3jHewkMRal4mDbUDmEYi-ElOXSKs_A0QcsA6Hql4QePC0apR4gyeScmp7Jmo4lqobiBhkJzFpfgkL_wLblrepSsmsiDH3lv9i9fIX2HPLOQAH_ou3M5TVTeG-2sUONc6liTg2OhF6SnhfDlzoOunzTHYCqEkc-ceXkpKFDbcNzE9C-4dO_TwRRi3-rDUNHPaRcl5JHO02UIXzFX-9mnOTCosuOIUU75AFzXAa9xI_jGnudLqlgJjyN7F_B7l1j5pNBZMIZwgZiJENkv_MQQf1VLqdqsxodoEBB4lwDg2BFqk4vKnkPSGmHO01Z8JkoqmYcBVH_sJbG01gY4_VzFpf6GfLrjFqB2siYIlTUShgU30vJOS-EGvm1LIlKV0d1Vla9cF_DMp8b1t3d41423pIpR0zLE_Nin_gaW2hHXjUNMsE2MwA=w1412-h937-no">
              <a:extLst>
                <a:ext uri="{FF2B5EF4-FFF2-40B4-BE49-F238E27FC236}">
                  <a16:creationId xmlns:a16="http://schemas.microsoft.com/office/drawing/2014/main" id="{A7E70754-D210-4A61-8D71-62E802899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5" r="10111" b="16679"/>
            <a:stretch/>
          </p:blipFill>
          <p:spPr bwMode="auto">
            <a:xfrm>
              <a:off x="4615905" y="3271711"/>
              <a:ext cx="402845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6" descr="Image may contain: 15 people, people smiling, people standing and crowd">
              <a:extLst>
                <a:ext uri="{FF2B5EF4-FFF2-40B4-BE49-F238E27FC236}">
                  <a16:creationId xmlns:a16="http://schemas.microsoft.com/office/drawing/2014/main" id="{6F4BEDA2-669B-439A-BBCD-28BD4BD98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33400"/>
              <a:ext cx="411413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ttps://lh3.googleusercontent.com/s7MsTscuzBIl2E_hg5F_BO6W13UrF47nSLpRBwvY1b7yLBFSCdrTSQQ0x44LwkKFpV15mOm26yJNDe5oaolgAF92w6LVLF02GYBBkGd662W3Z49IPwv7-VbWka1h8pVJKknlq6BqKLfncvgv7sb3G7_IKklS0trJ2YS3TxkGQw1GFIWRk3TtnDU0oi0VYr2otCYTuALYYSkA6HfaJTvE-z9F2mbsxuKxOr1fW9t36PNxkYzLXkPDVloVs8FIDgSuZedsHPiH_ouCyUQJFi3Gvi3w6obnttMFjLIsDkWprJ-iexQj2vRxhBfkF8aiV3-l6qGAsGWFiu0cEKcLWRE6ckPIVEVTpWXVQwQrVomO1woymxOrGYg4ERYQa9JS4W9Cyyg7MmZLL6uLOKVnxlYrTbeZ3rPLg6cHOsSCyYnUPSf6gmh57Lni-C6bsnd7yuaUkUvfjwPH0Be5EZEN0wAs2CpihvM11IiZiz1A-d4dnhY1z8Us3gnyUzvpI0drFC5790choM5ZAebkwuXCgGuQN2x5uP9zFn6SzLpG6HLbfLHbDvZCkj06MLMy5HXbMESJ4WDSzHhDj2x_E_0IUqZXIgDqNf_oya4G2f6TvraIaq0tFPw7V_GYw5BtXGsl-GBJkeodp3yc64q96NtkSG4ecIW3vup-gZs9weMXkHsyt1t75GhOBUpSLLzilmIEriQzh2TP8DJr-aYxCEEMmy0YbDl5t_Vdsx4GT72JzvxKGqfN0tjO=w1406-h937-no">
              <a:extLst>
                <a:ext uri="{FF2B5EF4-FFF2-40B4-BE49-F238E27FC236}">
                  <a16:creationId xmlns:a16="http://schemas.microsoft.com/office/drawing/2014/main" id="{898E1020-FD2B-448C-A8E2-75220BFF6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76600"/>
              <a:ext cx="4116263" cy="2743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3ABE28-621B-4E93-A3E2-1AC8DF0B9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/>
          </p:blipFill>
          <p:spPr>
            <a:xfrm>
              <a:off x="8614821" y="3253062"/>
              <a:ext cx="2834640" cy="2751154"/>
            </a:xfrm>
            <a:prstGeom prst="rect">
              <a:avLst/>
            </a:prstGeom>
          </p:spPr>
        </p:pic>
        <p:pic>
          <p:nvPicPr>
            <p:cNvPr id="24" name="Picture 23" descr="https://lh3.googleusercontent.com/uN2B3EnV8ILfKn6p8l3ESmu4xjVYHZOsipKPSzolnbmomhBBFdq1QQdulF6gF3X_tZxo81uQlunmXko-Nqi0P5hKPp_-0vIQ7g0KBmTr5ZTfKEHsBu_vXHbBamCirdtaCdYREyMKzEf93gK-gGg6lO9CSyDYQ6Z6J93rI9pgZsAkxMUMuTGNbG-25rrQSMRGkcwjnh1ple-8fEJw4ZwKRopwDo06H6csgc-aNqrCht9kJoE-rubQYFrBqwpdOfuUilPUbesgbm93uUsYFfowY5SzGdorn6rkCI0_8Oc9DLFs6zupWxGBR0bQXTUMkYjuNnEl_LJSf7UYm4UVSGdNRpcChddeAAMVnKM3BXwZLSY6Q1kmn7PSMo0zAGof7iRS_S-SYya_gGa_KraZtgeixn473-W0qE1QmL2XoPuhT_ZVw0lWEUTycz3FcffowNK9bXJxxMUM0yjLgVIaIIJJWCOPeSavnuBzjdl4JxezBV44tjbAUE3w1wXTCKGk-SkgfhbuSuvtygdza7wppnfzuXuP5kfrU9NmOXNsXiYcwKj4_rbU9c0oadYAZptr2zBKcbEUFWElGsBROt_nwUFYTarQgdZ5gT2prgTb6_op6OCwrTuskSBb7lwPSu_4HAGmeWhU7oDERXkyAn34t6lzCj1I2rjWB-mbxyssT82aoWNvPRfbKCjviv1xm12NOpj4Jm_vSUeZIsZPRVsK1UZGG5gUPmuK0hfamfrDTomzWEgrcZUKnQ=w1412-h937-no">
              <a:extLst>
                <a:ext uri="{FF2B5EF4-FFF2-40B4-BE49-F238E27FC236}">
                  <a16:creationId xmlns:a16="http://schemas.microsoft.com/office/drawing/2014/main" id="{1779E128-B566-406D-8A4D-45196267A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0" t="7616" r="9690"/>
            <a:stretch/>
          </p:blipFill>
          <p:spPr bwMode="auto">
            <a:xfrm>
              <a:off x="533400" y="533400"/>
              <a:ext cx="3779994" cy="27432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3143D9E-2101-4076-ADAE-3247E670C6F0}"/>
              </a:ext>
            </a:extLst>
          </p:cNvPr>
          <p:cNvSpPr/>
          <p:nvPr/>
        </p:nvSpPr>
        <p:spPr>
          <a:xfrm>
            <a:off x="664782" y="685800"/>
            <a:ext cx="10917618" cy="5491289"/>
          </a:xfrm>
          <a:prstGeom prst="rect">
            <a:avLst/>
          </a:prstGeom>
          <a:solidFill>
            <a:srgbClr val="006350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CEBEE32-704F-4BB4-9496-CA4953FE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485" y="3244850"/>
            <a:ext cx="84058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err="1">
                <a:solidFill>
                  <a:schemeClr val="bg1"/>
                </a:solidFill>
                <a:latin typeface="Helvetica"/>
                <a:cs typeface="Helvetica"/>
              </a:rPr>
              <a:t>AlamoPROMISE</a:t>
            </a:r>
            <a:r>
              <a:rPr lang="en-US" altLang="en-US" sz="3000" b="1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Helvetica"/>
                <a:ea typeface="Calibri"/>
                <a:cs typeface="Helvetica"/>
              </a:rPr>
              <a:t>offers eligible graduating high school seniors in Bexar County the opportunity to attend one of the Alamo Colleges tuition-free.   </a:t>
            </a:r>
            <a:endParaRPr lang="en-US" altLang="en-US" sz="3000" b="1">
              <a:solidFill>
                <a:schemeClr val="bg1"/>
              </a:solidFill>
              <a:latin typeface="Helvetica"/>
              <a:ea typeface="Calibri"/>
              <a:cs typeface="Helvetica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C66FE2-BAE3-4D38-8AE5-4B8E7350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75" y="1752600"/>
            <a:ext cx="4571098" cy="129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40949-1F85-40CE-86F6-2D6E8F20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F04D-78E5-324F-9728-DEA7279BBF0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6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62998FF8-1993-3C08-139F-F4A2612A9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5" b="21776"/>
          <a:stretch>
            <a:fillRect/>
          </a:stretch>
        </p:blipFill>
        <p:spPr>
          <a:xfrm>
            <a:off x="0" y="6678689"/>
            <a:ext cx="12238438" cy="179311"/>
          </a:xfrm>
          <a:prstGeom prst="rect">
            <a:avLst/>
          </a:prstGeom>
        </p:spPr>
      </p:pic>
      <p:sp>
        <p:nvSpPr>
          <p:cNvPr id="8" name="Shape 225">
            <a:extLst>
              <a:ext uri="{FF2B5EF4-FFF2-40B4-BE49-F238E27FC236}">
                <a16:creationId xmlns:a16="http://schemas.microsoft.com/office/drawing/2014/main" id="{B5DB6148-BBF7-9340-83CB-0B1452EAA0C0}"/>
              </a:ext>
            </a:extLst>
          </p:cNvPr>
          <p:cNvSpPr txBox="1"/>
          <p:nvPr/>
        </p:nvSpPr>
        <p:spPr>
          <a:xfrm>
            <a:off x="1471930" y="1436235"/>
            <a:ext cx="8259091" cy="376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marL="13335">
              <a:buClr>
                <a:srgbClr val="3F3B3E"/>
              </a:buClr>
              <a:buSzPts val="2000"/>
            </a:pPr>
            <a:endParaRPr lang="en-US" sz="2200">
              <a:solidFill>
                <a:srgbClr val="0070B9"/>
              </a:solidFill>
              <a:latin typeface="Helvetica" pitchFamily="2" charset="0"/>
            </a:endParaRPr>
          </a:p>
          <a:p>
            <a:pPr fontAlgn="base"/>
            <a:r>
              <a:rPr lang="en-US" sz="2200" b="1">
                <a:solidFill>
                  <a:srgbClr val="0070B9"/>
                </a:solidFill>
                <a:latin typeface="Helvetica" pitchFamily="2" charset="0"/>
              </a:rPr>
              <a:t>Tuition, fees, books and instructional materials fully covered </a:t>
            </a:r>
            <a:r>
              <a:rPr lang="en-US" sz="2200">
                <a:solidFill>
                  <a:srgbClr val="0070B9"/>
                </a:solidFill>
                <a:latin typeface="Helvetica" pitchFamily="2" charset="0"/>
              </a:rPr>
              <a:t>by financial aid grants and/or scholarships</a:t>
            </a:r>
          </a:p>
          <a:p>
            <a:pPr fontAlgn="base"/>
            <a:r>
              <a:rPr lang="en-US" sz="2200">
                <a:solidFill>
                  <a:srgbClr val="0070B9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US" sz="2200" b="1">
                <a:solidFill>
                  <a:srgbClr val="0070B9"/>
                </a:solidFill>
                <a:latin typeface="Helvetica"/>
                <a:cs typeface="Helvetica"/>
              </a:rPr>
              <a:t>Covers completion of an associate degree </a:t>
            </a:r>
            <a:endParaRPr lang="en-US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en-US" sz="2200">
                <a:solidFill>
                  <a:srgbClr val="0070B9"/>
                </a:solidFill>
                <a:latin typeface="Helvetica"/>
                <a:cs typeface="Helvetica"/>
              </a:rPr>
              <a:t>or up to 3 consecutive years ​</a:t>
            </a:r>
            <a:endParaRPr lang="en-US">
              <a:ea typeface="Calibri"/>
              <a:cs typeface="Calibri"/>
            </a:endParaRPr>
          </a:p>
          <a:p>
            <a:pPr fontAlgn="base"/>
            <a:endParaRPr lang="en-US" sz="2200" b="1">
              <a:solidFill>
                <a:srgbClr val="0070B9"/>
              </a:solidFill>
              <a:latin typeface="Helvetica" pitchFamily="2" charset="0"/>
              <a:cs typeface="Helvetica"/>
            </a:endParaRPr>
          </a:p>
          <a:p>
            <a:r>
              <a:rPr lang="en-US" sz="2200" b="1">
                <a:solidFill>
                  <a:srgbClr val="0070B9"/>
                </a:solidFill>
                <a:latin typeface="Helvetica"/>
                <a:cs typeface="Helvetica"/>
              </a:rPr>
              <a:t>No income requirements​</a:t>
            </a:r>
            <a:br>
              <a:rPr lang="en-US" sz="2200" b="1">
                <a:latin typeface="Helvetica" pitchFamily="2" charset="0"/>
              </a:rPr>
            </a:br>
            <a:endParaRPr lang="en-US" sz="2200" b="1">
              <a:solidFill>
                <a:srgbClr val="0070B9"/>
              </a:solidFill>
              <a:latin typeface="Helvetica" pitchFamily="2" charset="0"/>
              <a:cs typeface="Helvetica"/>
            </a:endParaRPr>
          </a:p>
          <a:p>
            <a:pPr fontAlgn="base"/>
            <a:r>
              <a:rPr lang="en-US" sz="2200" b="1">
                <a:solidFill>
                  <a:srgbClr val="0070B9"/>
                </a:solidFill>
                <a:latin typeface="Helvetica" pitchFamily="2" charset="0"/>
              </a:rPr>
              <a:t>No class rank </a:t>
            </a:r>
            <a:r>
              <a:rPr lang="en-US" sz="2200">
                <a:solidFill>
                  <a:srgbClr val="0070B9"/>
                </a:solidFill>
                <a:latin typeface="Helvetica" pitchFamily="2" charset="0"/>
              </a:rPr>
              <a:t>or incoming GPA requirements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51130E-B84A-7441-88AE-3A5DBF19A785}"/>
              </a:ext>
            </a:extLst>
          </p:cNvPr>
          <p:cNvSpPr txBox="1">
            <a:spLocks/>
          </p:cNvSpPr>
          <p:nvPr/>
        </p:nvSpPr>
        <p:spPr bwMode="auto">
          <a:xfrm>
            <a:off x="843280" y="600698"/>
            <a:ext cx="10798076" cy="5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l"/>
            <a:r>
              <a:rPr lang="en-US" sz="4000" b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Promise of Tuition-free College</a:t>
            </a:r>
            <a:endParaRPr lang="en-US" sz="400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D5E46-1068-444A-86EE-64451BED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088" y="3962647"/>
            <a:ext cx="2497528" cy="1989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1CD5E-55DF-5B4F-B35C-B1B5431F8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273" y="2165248"/>
            <a:ext cx="2764488" cy="1833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FA092-644C-417B-B032-CC75D9B2F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56165">
            <a:off x="156643" y="3388108"/>
            <a:ext cx="472109" cy="472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4D315-E9CE-4F4F-A2BD-43D81B47E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7268">
            <a:off x="405496" y="5725072"/>
            <a:ext cx="583060" cy="583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7970A-DFA9-422E-A8FD-D24CBCFFE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74667">
            <a:off x="377500" y="361185"/>
            <a:ext cx="314214" cy="314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7374F-C5FF-418E-8209-7B7F3F488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7268">
            <a:off x="11316212" y="226762"/>
            <a:ext cx="583060" cy="5830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85FD8-E0F5-4981-A206-446379939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329">
            <a:off x="10785879" y="5345160"/>
            <a:ext cx="472109" cy="4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643B19-146E-4E03-84A5-F4263B9AA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24801">
            <a:off x="11107256" y="1350511"/>
            <a:ext cx="316396" cy="3163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DB2D5-95FD-49FA-9BCE-F1E619E8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Graphic 26" descr="Checkbox Crossed with solid fill">
            <a:extLst>
              <a:ext uri="{FF2B5EF4-FFF2-40B4-BE49-F238E27FC236}">
                <a16:creationId xmlns:a16="http://schemas.microsoft.com/office/drawing/2014/main" id="{7AA96131-7081-64DC-D4A3-3044DFC0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599" y="3711970"/>
            <a:ext cx="608658" cy="608658"/>
          </a:xfrm>
          <a:prstGeom prst="rect">
            <a:avLst/>
          </a:prstGeom>
        </p:spPr>
      </p:pic>
      <p:pic>
        <p:nvPicPr>
          <p:cNvPr id="29" name="Graphic 28" descr="Checkbox Checked with solid fill">
            <a:extLst>
              <a:ext uri="{FF2B5EF4-FFF2-40B4-BE49-F238E27FC236}">
                <a16:creationId xmlns:a16="http://schemas.microsoft.com/office/drawing/2014/main" id="{C2B35E17-8612-2934-461E-C4E3C084DD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80" y="1691332"/>
            <a:ext cx="596138" cy="596138"/>
          </a:xfrm>
          <a:prstGeom prst="rect">
            <a:avLst/>
          </a:prstGeom>
        </p:spPr>
      </p:pic>
      <p:pic>
        <p:nvPicPr>
          <p:cNvPr id="30" name="Graphic 29" descr="Checkbox Crossed with solid fill">
            <a:extLst>
              <a:ext uri="{FF2B5EF4-FFF2-40B4-BE49-F238E27FC236}">
                <a16:creationId xmlns:a16="http://schemas.microsoft.com/office/drawing/2014/main" id="{60E9658F-281E-4BBC-1D3E-11CCD24D88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3280" y="4367906"/>
            <a:ext cx="608658" cy="608658"/>
          </a:xfrm>
          <a:prstGeom prst="rect">
            <a:avLst/>
          </a:prstGeom>
        </p:spPr>
      </p:pic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7B92F17E-F52E-9AA9-F53B-74965B352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280" y="2676167"/>
            <a:ext cx="596138" cy="5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2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83B992-19D2-B04F-BEE4-19194A956BDE}"/>
              </a:ext>
            </a:extLst>
          </p:cNvPr>
          <p:cNvSpPr/>
          <p:nvPr/>
        </p:nvSpPr>
        <p:spPr>
          <a:xfrm>
            <a:off x="0" y="-433"/>
            <a:ext cx="12192000" cy="6858000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EA2E82-2EE6-E748-8770-F572C416BF85}"/>
              </a:ext>
            </a:extLst>
          </p:cNvPr>
          <p:cNvSpPr txBox="1">
            <a:spLocks/>
          </p:cNvSpPr>
          <p:nvPr/>
        </p:nvSpPr>
        <p:spPr>
          <a:xfrm>
            <a:off x="1220911" y="1681204"/>
            <a:ext cx="8944305" cy="18233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1: Apply for admission to one of our colleges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Submit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your Fall application for </a:t>
            </a:r>
            <a:r>
              <a:rPr lang="en-US" sz="2200">
                <a:solidFill>
                  <a:prstClr val="white"/>
                </a:solidFill>
                <a:latin typeface="Helvetica" pitchFamily="2" charset="0"/>
              </a:rPr>
              <a:t>admission to any of our five colleges through </a:t>
            </a:r>
            <a:r>
              <a:rPr lang="en-US" sz="2200" err="1">
                <a:solidFill>
                  <a:prstClr val="white"/>
                </a:solidFill>
                <a:latin typeface="Helvetica" pitchFamily="2" charset="0"/>
              </a:rPr>
              <a:t>ApplyTexas</a:t>
            </a:r>
            <a:r>
              <a:rPr lang="en-US" sz="2200">
                <a:solidFill>
                  <a:prstClr val="white"/>
                </a:solidFill>
                <a:latin typeface="Helvetica" pitchFamily="2" charset="0"/>
              </a:rPr>
              <a:t> at goapplytexas.org.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6AA95C-19F0-4E46-8D67-81084CA7E5B0}"/>
              </a:ext>
            </a:extLst>
          </p:cNvPr>
          <p:cNvSpPr txBox="1">
            <a:spLocks/>
          </p:cNvSpPr>
          <p:nvPr/>
        </p:nvSpPr>
        <p:spPr>
          <a:xfrm>
            <a:off x="1207261" y="4846075"/>
            <a:ext cx="9777590" cy="182892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3: Enroll in classes for fall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200">
                <a:solidFill>
                  <a:schemeClr val="bg1"/>
                </a:solidFill>
                <a:latin typeface="Helvetica"/>
                <a:cs typeface="Helvetica"/>
              </a:rPr>
              <a:t>Complete your enrollment steps, attend New Student Orientation, and register for classes the fall after you graduate from high school. </a:t>
            </a:r>
            <a:endParaRPr lang="en-US" sz="2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0C8E9-2366-5B4F-8A79-E8463D7642AE}"/>
              </a:ext>
            </a:extLst>
          </p:cNvPr>
          <p:cNvSpPr txBox="1">
            <a:spLocks/>
          </p:cNvSpPr>
          <p:nvPr/>
        </p:nvSpPr>
        <p:spPr>
          <a:xfrm>
            <a:off x="1216674" y="3103535"/>
            <a:ext cx="10076039" cy="16014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</a:rPr>
              <a:t>2: Complete your financial aid application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>
                <a:solidFill>
                  <a:schemeClr val="bg1"/>
                </a:solidFill>
                <a:latin typeface="Helvetica"/>
                <a:cs typeface="Helvetica"/>
              </a:rPr>
              <a:t>Submit a FAFSA or TASFA and c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cs typeface="Helvetica"/>
              </a:rPr>
              <a:t>omplete any requirements needed to issue your financial aid award.</a:t>
            </a:r>
            <a:r>
              <a:rPr lang="en-US" sz="2200">
                <a:solidFill>
                  <a:prstClr val="white"/>
                </a:solidFill>
                <a:latin typeface="Helvetica"/>
                <a:cs typeface="Helvetica"/>
              </a:rPr>
              <a:t> Students need to re-submit a financial aid application for every academic year they are enrolled to maintain </a:t>
            </a:r>
            <a:r>
              <a:rPr lang="en-US" sz="2200" err="1">
                <a:solidFill>
                  <a:prstClr val="white"/>
                </a:solidFill>
                <a:latin typeface="Helvetica"/>
                <a:cs typeface="Helvetica"/>
              </a:rPr>
              <a:t>AlamoPROMISE</a:t>
            </a:r>
            <a:r>
              <a:rPr lang="en-US" sz="2200">
                <a:solidFill>
                  <a:prstClr val="white"/>
                </a:solidFill>
                <a:latin typeface="Helvetica"/>
                <a:cs typeface="Helvetica"/>
              </a:rPr>
              <a:t> eligibility.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34FBA-73F2-490B-95DA-BDED4F49D7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84076">
            <a:off x="10298722" y="-64916"/>
            <a:ext cx="1726144" cy="1726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3BAC44-0F09-4F5F-B880-40BFD3AD18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716941" y="5045529"/>
            <a:ext cx="1561100" cy="1561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1F498F-7C48-42EB-8234-885A0A5699C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11339892" y="3626994"/>
            <a:ext cx="535203" cy="535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1A2B0E-10F4-4736-AF51-233EA99277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71411">
            <a:off x="-1412051" y="3052542"/>
            <a:ext cx="3859005" cy="3859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7D512-2908-4890-9CDD-2F4EC952501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202947" y="2047544"/>
            <a:ext cx="535203" cy="5352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72C55F-DF1C-4166-B19D-D3B1EC6AEB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3518" y="-87400"/>
            <a:ext cx="1561100" cy="1561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15C2-012A-464C-82B7-A7C392A5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40AABAF-3BB7-4746-B592-6594A59D5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313" y="591488"/>
            <a:ext cx="8040491" cy="8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become a Promise Scholar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0ECFFC-0C6F-4C65-877F-52DA172A06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647" y="1725174"/>
            <a:ext cx="1476313" cy="1476313"/>
          </a:xfrm>
          <a:prstGeom prst="rect">
            <a:avLst/>
          </a:prstGeom>
        </p:spPr>
      </p:pic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12B9B09D-8F3B-040D-FC73-D2F877FF5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5" b="21776"/>
          <a:stretch>
            <a:fillRect/>
          </a:stretch>
        </p:blipFill>
        <p:spPr>
          <a:xfrm>
            <a:off x="0" y="6678689"/>
            <a:ext cx="12238438" cy="1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D71DB-0D63-8761-D3AD-CBA999A2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B8EE30-B8AE-1B16-036C-B6650F8E18DA}"/>
              </a:ext>
            </a:extLst>
          </p:cNvPr>
          <p:cNvSpPr/>
          <p:nvPr/>
        </p:nvSpPr>
        <p:spPr>
          <a:xfrm>
            <a:off x="-134497" y="0"/>
            <a:ext cx="12192000" cy="6858000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8203BE-4831-8E9D-7AD9-9A8D6F56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84076">
            <a:off x="10298722" y="-64916"/>
            <a:ext cx="1726144" cy="1726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C07462-1C6A-94B0-CC6D-7E8F905DCA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716941" y="5045529"/>
            <a:ext cx="1561100" cy="1561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77A53E-BEDC-4A00-2221-7D2C7F15ED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11339892" y="3626994"/>
            <a:ext cx="535203" cy="535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D015CA-AA0C-977E-F027-7BFD57124D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71411">
            <a:off x="-1412051" y="3052542"/>
            <a:ext cx="3859005" cy="3859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C22CC-22CA-4BCD-3F26-D8659FD277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900945">
            <a:off x="202947" y="2047544"/>
            <a:ext cx="535203" cy="5352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AAF3E5-00A1-81FF-F64E-5ABBCC4174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63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60384">
            <a:off x="103518" y="-87400"/>
            <a:ext cx="1561100" cy="1561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CB8F-7C02-6057-94D6-162DC740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6D9E-5569-7048-BE56-FDF60B1C6C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56063BDC-750C-74E8-A940-82F458B84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313" y="591488"/>
            <a:ext cx="8040491" cy="8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Important Dates</a:t>
            </a:r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FA532E79-0642-426A-8FE4-3B659CDB8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5" b="21776"/>
          <a:stretch>
            <a:fillRect/>
          </a:stretch>
        </p:blipFill>
        <p:spPr>
          <a:xfrm>
            <a:off x="0" y="6678689"/>
            <a:ext cx="12238438" cy="17931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9A810E-FAC4-2C35-FCAA-13E6A956FEE1}"/>
              </a:ext>
            </a:extLst>
          </p:cNvPr>
          <p:cNvSpPr txBox="1">
            <a:spLocks/>
          </p:cNvSpPr>
          <p:nvPr/>
        </p:nvSpPr>
        <p:spPr>
          <a:xfrm>
            <a:off x="1384204" y="1730637"/>
            <a:ext cx="9777590" cy="46257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Priority Date: Feb. 28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bg1"/>
                </a:solidFill>
                <a:latin typeface="Helvetica" pitchFamily="2" charset="0"/>
              </a:rPr>
              <a:t>Complete </a:t>
            </a:r>
            <a:r>
              <a:rPr lang="en-US" err="1">
                <a:solidFill>
                  <a:schemeClr val="bg1"/>
                </a:solidFill>
                <a:latin typeface="Helvetica" pitchFamily="2" charset="0"/>
              </a:rPr>
              <a:t>ApplyTexas</a:t>
            </a:r>
            <a:r>
              <a:rPr lang="en-US">
                <a:solidFill>
                  <a:schemeClr val="bg1"/>
                </a:solidFill>
                <a:latin typeface="Helvetica" pitchFamily="2" charset="0"/>
              </a:rPr>
              <a:t> and Financial Aid applications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>
              <a:solidFill>
                <a:schemeClr val="bg1"/>
              </a:solidFill>
              <a:latin typeface="Helvetica" pitchFamily="2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i="1">
                <a:solidFill>
                  <a:schemeClr val="bg1"/>
                </a:solidFill>
                <a:latin typeface="Helvetica" pitchFamily="2" charset="0"/>
              </a:rPr>
              <a:t>Applications completed after the Priority Date will be considered for </a:t>
            </a:r>
            <a:r>
              <a:rPr lang="en-US" sz="2000" i="1" err="1">
                <a:solidFill>
                  <a:schemeClr val="bg1"/>
                </a:solidFill>
                <a:latin typeface="Helvetica" pitchFamily="2" charset="0"/>
              </a:rPr>
              <a:t>AlamoPROMISE</a:t>
            </a:r>
            <a:r>
              <a:rPr lang="en-US" sz="2000" i="1">
                <a:solidFill>
                  <a:schemeClr val="bg1"/>
                </a:solidFill>
                <a:latin typeface="Helvetica" pitchFamily="2" charset="0"/>
              </a:rPr>
              <a:t> on a space-available basis.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 i="1">
              <a:solidFill>
                <a:schemeClr val="bg1"/>
              </a:solidFill>
              <a:latin typeface="Helvetica" pitchFamily="2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000" i="1">
              <a:solidFill>
                <a:schemeClr val="bg1"/>
              </a:solidFill>
              <a:latin typeface="Helvetica" pitchFamily="2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000" b="1">
                <a:solidFill>
                  <a:srgbClr val="FFC000"/>
                </a:solidFill>
                <a:latin typeface="Helvetica" pitchFamily="2" charset="0"/>
              </a:rPr>
              <a:t>Enroll for Fall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Students must enroll the fall semester immediately following high school graduation to participate in </a:t>
            </a:r>
            <a:r>
              <a:rPr lang="en-US" err="1">
                <a:solidFill>
                  <a:schemeClr val="bg1"/>
                </a:solidFill>
                <a:latin typeface="Helvetica"/>
                <a:cs typeface="Helvetica"/>
              </a:rPr>
              <a:t>AlamoPROMISE</a:t>
            </a: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4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77EE4-8B33-284F-984D-C0A9BAD4B799}"/>
              </a:ext>
            </a:extLst>
          </p:cNvPr>
          <p:cNvSpPr/>
          <p:nvPr/>
        </p:nvSpPr>
        <p:spPr>
          <a:xfrm>
            <a:off x="0" y="-98935"/>
            <a:ext cx="12191999" cy="6858000"/>
          </a:xfrm>
          <a:prstGeom prst="rect">
            <a:avLst/>
          </a:prstGeom>
          <a:solidFill>
            <a:srgbClr val="007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966DD3-E654-6F40-940D-7E4CBF49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36"/>
          <a:stretch/>
        </p:blipFill>
        <p:spPr>
          <a:xfrm rot="584076">
            <a:off x="10525683" y="-336213"/>
            <a:ext cx="1775953" cy="2301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8E43E1-35EC-FC42-9729-524A919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3926" y="671835"/>
            <a:ext cx="5082004" cy="5082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4CDE4-5B83-6940-9DB4-630FB453A6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178" y="1866634"/>
            <a:ext cx="316396" cy="3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901039-AB19-864B-B379-CA38A796A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268">
            <a:off x="2347114" y="74667"/>
            <a:ext cx="583060" cy="583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B89E7F-E6E0-A846-8A80-7241C00AA6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0384">
            <a:off x="10372926" y="3454293"/>
            <a:ext cx="2081467" cy="2081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F86B1-8579-EF45-9AFF-6EFC2E0011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3427">
            <a:off x="8111753" y="312101"/>
            <a:ext cx="472109" cy="4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7053F-99B4-634F-A872-99FB2564C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4667">
            <a:off x="4502108" y="746855"/>
            <a:ext cx="316396" cy="316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620267-E4C7-A748-8DED-F00BC08FB9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335" y="4890057"/>
            <a:ext cx="316396" cy="3163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5993D2-E769-3E42-A75D-CFF052EE624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0945">
            <a:off x="11516765" y="5000983"/>
            <a:ext cx="410900" cy="410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4AED6B-8025-E94E-8361-37574A0957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6165">
            <a:off x="-30828" y="1538553"/>
            <a:ext cx="472109" cy="472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D629C1-B1C7-CC4D-A6C4-F6C3B97D253D}"/>
              </a:ext>
            </a:extLst>
          </p:cNvPr>
          <p:cNvSpPr/>
          <p:nvPr/>
        </p:nvSpPr>
        <p:spPr>
          <a:xfrm>
            <a:off x="1" y="5691829"/>
            <a:ext cx="12191999" cy="1166169"/>
          </a:xfrm>
          <a:prstGeom prst="rect">
            <a:avLst/>
          </a:prstGeom>
          <a:solidFill>
            <a:srgbClr val="006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C7C22-8224-844B-8503-FA85D0502E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4419" y="5691832"/>
            <a:ext cx="3087581" cy="11661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1BC7024-0A79-9C4B-BDAB-E960156B8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53" y="5939265"/>
            <a:ext cx="2594777" cy="7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22D045-47A8-4910-B5AA-52CEF9E3BCC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901" y="1367363"/>
            <a:ext cx="4014196" cy="11370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578C4C9-CF89-4C7D-AB6D-9388B7B104CB}"/>
              </a:ext>
            </a:extLst>
          </p:cNvPr>
          <p:cNvSpPr/>
          <p:nvPr/>
        </p:nvSpPr>
        <p:spPr>
          <a:xfrm>
            <a:off x="2511834" y="3003330"/>
            <a:ext cx="3154134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elvetica" pitchFamily="2" charset="0"/>
              </a:rPr>
              <a:t>Learn more:</a:t>
            </a:r>
          </a:p>
          <a:p>
            <a:r>
              <a:rPr lang="en-US" sz="2400" b="1" err="1">
                <a:solidFill>
                  <a:srgbClr val="FFC000"/>
                </a:solidFill>
                <a:latin typeface="Helvetica" pitchFamily="2" charset="0"/>
              </a:rPr>
              <a:t>alamo.edu</a:t>
            </a:r>
            <a:r>
              <a:rPr lang="en-US" sz="2400" b="1">
                <a:solidFill>
                  <a:srgbClr val="FFC000"/>
                </a:solidFill>
                <a:latin typeface="Helvetica" pitchFamily="2" charset="0"/>
              </a:rPr>
              <a:t>/promise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3A97B-58C5-A68C-A6A8-FB2A8EDA8C6F}"/>
              </a:ext>
            </a:extLst>
          </p:cNvPr>
          <p:cNvSpPr/>
          <p:nvPr/>
        </p:nvSpPr>
        <p:spPr>
          <a:xfrm>
            <a:off x="6733223" y="3003330"/>
            <a:ext cx="3296927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elvetica" pitchFamily="2" charset="0"/>
              </a:rPr>
              <a:t>Questions?</a:t>
            </a:r>
            <a:endParaRPr lang="en-US" sz="280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b="1" err="1">
                <a:solidFill>
                  <a:srgbClr val="FFC000"/>
                </a:solidFill>
                <a:latin typeface="Helvetica" pitchFamily="2" charset="0"/>
              </a:rPr>
              <a:t>promise@alamo.edu</a:t>
            </a:r>
            <a:r>
              <a:rPr lang="en-US" sz="2400" b="1">
                <a:solidFill>
                  <a:srgbClr val="FFC000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2645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E50B5CB6B9243A529C1D7DFB2EF9A" ma:contentTypeVersion="6" ma:contentTypeDescription="Create a new document." ma:contentTypeScope="" ma:versionID="86698f1b8da3622d3ef56a0b956469c5">
  <xsd:schema xmlns:xsd="http://www.w3.org/2001/XMLSchema" xmlns:xs="http://www.w3.org/2001/XMLSchema" xmlns:p="http://schemas.microsoft.com/office/2006/metadata/properties" xmlns:ns2="http://schemas.microsoft.com/sharepoint/v3/fields" xmlns:ns3="f9c51a40-54d6-4c1d-9e92-7f2efe013df9" targetNamespace="http://schemas.microsoft.com/office/2006/metadata/properties" ma:root="true" ma:fieldsID="41d2640b367f28e50c36d15d03ad0426" ns2:_="" ns3:_="">
    <xsd:import namespace="http://schemas.microsoft.com/sharepoint/v3/fields"/>
    <xsd:import namespace="f9c51a40-54d6-4c1d-9e92-7f2efe013df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nillable="true" ma:displayName="Status" ma:default="Not Started" ma:format="Dropdown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1a40-54d6-4c1d-9e92-7f2efe013df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E1883-C84D-441A-82F3-5A5E5766F8D4}">
  <ds:schemaRefs>
    <ds:schemaRef ds:uri="f9c51a40-54d6-4c1d-9e92-7f2efe013d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6CCD138-1F0E-4F4A-80E7-C8E05A1B4F19}">
  <ds:schemaRefs>
    <ds:schemaRef ds:uri="f9c51a40-54d6-4c1d-9e92-7f2efe013d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83779D-A951-458D-A6B6-ED165162D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Alamo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Labus, Kathleen</dc:creator>
  <cp:revision>5</cp:revision>
  <cp:lastPrinted>2019-10-01T16:48:07Z</cp:lastPrinted>
  <dcterms:created xsi:type="dcterms:W3CDTF">2019-09-30T21:08:57Z</dcterms:created>
  <dcterms:modified xsi:type="dcterms:W3CDTF">2025-09-25T20:14:54Z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0x01010058CE50B5CB6B9243A529C1D7DFB2EF9A</vt:lpwstr>
  </property>
</Properties>
</file>