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4"/>
    <p:sldMasterId id="2147483852" r:id="rId5"/>
    <p:sldMasterId id="2147483864" r:id="rId6"/>
    <p:sldMasterId id="2147483876" r:id="rId7"/>
  </p:sldMasterIdLst>
  <p:notesMasterIdLst>
    <p:notesMasterId r:id="rId19"/>
  </p:notesMasterIdLst>
  <p:handoutMasterIdLst>
    <p:handoutMasterId r:id="rId20"/>
  </p:handoutMasterIdLst>
  <p:sldIdLst>
    <p:sldId id="756" r:id="rId8"/>
    <p:sldId id="905" r:id="rId9"/>
    <p:sldId id="270" r:id="rId10"/>
    <p:sldId id="272" r:id="rId11"/>
    <p:sldId id="401" r:id="rId12"/>
    <p:sldId id="258" r:id="rId13"/>
    <p:sldId id="907" r:id="rId14"/>
    <p:sldId id="278" r:id="rId15"/>
    <p:sldId id="908" r:id="rId16"/>
    <p:sldId id="271" r:id="rId17"/>
    <p:sldId id="909" r:id="rId18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50"/>
    <a:srgbClr val="007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4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CEE3B3-0C54-49F6-B0E9-7A7E6908E977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1CAE4A3-D5D6-4A82-8774-7D3786E72B6B}">
      <dgm:prSet custT="1"/>
      <dgm:spPr/>
      <dgm:t>
        <a:bodyPr/>
        <a:lstStyle/>
        <a:p>
          <a:pPr algn="ctr" rtl="0"/>
          <a:r>
            <a:rPr lang="en-US" sz="1600" b="0" dirty="0">
              <a:solidFill>
                <a:srgbClr val="006350"/>
              </a:solidFill>
              <a:latin typeface="Arial Nova Light" panose="020B0304020202020204" pitchFamily="34" charset="0"/>
              <a:cs typeface="Arial" panose="020B0604020202020204" pitchFamily="34" charset="0"/>
            </a:rPr>
            <a:t>Are you in the senior class of 2021 and graduating from a participating high school?</a:t>
          </a:r>
        </a:p>
      </dgm:t>
    </dgm:pt>
    <dgm:pt modelId="{02A85431-BBDC-4632-AF3C-967ABC05D916}" type="parTrans" cxnId="{0A5E90DC-455D-4AD1-99DC-2F587D526FAC}">
      <dgm:prSet/>
      <dgm:spPr/>
      <dgm:t>
        <a:bodyPr/>
        <a:lstStyle/>
        <a:p>
          <a:pPr algn="ctr"/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7376EA-49ED-4067-B5B5-906D0B07E94E}" type="sibTrans" cxnId="{0A5E90DC-455D-4AD1-99DC-2F587D526FAC}">
      <dgm:prSet/>
      <dgm:spPr/>
      <dgm:t>
        <a:bodyPr/>
        <a:lstStyle/>
        <a:p>
          <a:pPr algn="ctr"/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B22BF1-3098-438B-8207-658B7F5E6265}">
      <dgm:prSet custT="1"/>
      <dgm:spPr/>
      <dgm:t>
        <a:bodyPr/>
        <a:lstStyle/>
        <a:p>
          <a:pPr algn="ctr" rtl="0"/>
          <a:r>
            <a:rPr lang="en-US" sz="1600" b="0" dirty="0">
              <a:solidFill>
                <a:srgbClr val="006350"/>
              </a:solidFill>
              <a:latin typeface="Arial Nova Light" panose="020B0304020202020204" pitchFamily="34" charset="0"/>
              <a:cs typeface="Arial" panose="020B0604020202020204" pitchFamily="34" charset="0"/>
            </a:rPr>
            <a:t>Are you a Bexar County resident?</a:t>
          </a:r>
        </a:p>
      </dgm:t>
    </dgm:pt>
    <dgm:pt modelId="{D6055F49-8C31-4BBA-927C-F88C2E0A70F8}" type="parTrans" cxnId="{0E3F42E8-754A-409F-8383-9467B54ADA25}">
      <dgm:prSet/>
      <dgm:spPr/>
      <dgm:t>
        <a:bodyPr/>
        <a:lstStyle/>
        <a:p>
          <a:pPr algn="ctr"/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240A14-10AA-4F41-9245-D03EFE405E3D}" type="sibTrans" cxnId="{0E3F42E8-754A-409F-8383-9467B54ADA25}">
      <dgm:prSet/>
      <dgm:spPr/>
      <dgm:t>
        <a:bodyPr/>
        <a:lstStyle/>
        <a:p>
          <a:pPr algn="ctr"/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EF34B5-F5FA-4265-85EC-AA2AECE512ED}">
      <dgm:prSet custT="1"/>
      <dgm:spPr/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en-US" sz="1600" b="0" dirty="0">
              <a:solidFill>
                <a:srgbClr val="006350"/>
              </a:solidFill>
              <a:latin typeface="Arial Nova Light" panose="020B0304020202020204" pitchFamily="34" charset="0"/>
              <a:cs typeface="Arial" panose="020B0604020202020204" pitchFamily="34" charset="0"/>
            </a:rPr>
            <a:t> ‘Save Your Seat’ 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en-US" sz="1600" b="0" dirty="0">
              <a:solidFill>
                <a:srgbClr val="006350"/>
              </a:solidFill>
              <a:latin typeface="Arial Nova Light" panose="020B0304020202020204" pitchFamily="34" charset="0"/>
              <a:cs typeface="Arial" panose="020B0604020202020204" pitchFamily="34" charset="0"/>
            </a:rPr>
            <a:t>to become an AlamoPROMISE Scholar!</a:t>
          </a:r>
        </a:p>
      </dgm:t>
    </dgm:pt>
    <dgm:pt modelId="{F9DF650F-BAE3-44CB-8C70-9CEE13E24210}" type="parTrans" cxnId="{60DE2F03-4AD2-4B3E-B5B0-1149EED20136}">
      <dgm:prSet/>
      <dgm:spPr/>
      <dgm:t>
        <a:bodyPr/>
        <a:lstStyle/>
        <a:p>
          <a:pPr algn="ctr"/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77DA13-F364-4F72-AEC0-6C1F06267851}" type="sibTrans" cxnId="{60DE2F03-4AD2-4B3E-B5B0-1149EED20136}">
      <dgm:prSet/>
      <dgm:spPr/>
      <dgm:t>
        <a:bodyPr/>
        <a:lstStyle/>
        <a:p>
          <a:pPr algn="ctr"/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0599FB-B494-473D-9D6D-E31088AD1E70}" type="pres">
      <dgm:prSet presAssocID="{78CEE3B3-0C54-49F6-B0E9-7A7E6908E977}" presName="linearFlow" presStyleCnt="0">
        <dgm:presLayoutVars>
          <dgm:dir/>
          <dgm:resizeHandles val="exact"/>
        </dgm:presLayoutVars>
      </dgm:prSet>
      <dgm:spPr/>
    </dgm:pt>
    <dgm:pt modelId="{A2C2B130-2120-4C3D-9275-3ADB094100BF}" type="pres">
      <dgm:prSet presAssocID="{31CAE4A3-D5D6-4A82-8774-7D3786E72B6B}" presName="comp" presStyleCnt="0"/>
      <dgm:spPr/>
    </dgm:pt>
    <dgm:pt modelId="{08315F30-D2AA-4620-B736-C87757644940}" type="pres">
      <dgm:prSet presAssocID="{31CAE4A3-D5D6-4A82-8774-7D3786E72B6B}" presName="rect2" presStyleLbl="node1" presStyleIdx="0" presStyleCnt="3">
        <dgm:presLayoutVars>
          <dgm:bulletEnabled val="1"/>
        </dgm:presLayoutVars>
      </dgm:prSet>
      <dgm:spPr/>
    </dgm:pt>
    <dgm:pt modelId="{713DB8A2-EF77-4AE5-89AC-32AEE60265C8}" type="pres">
      <dgm:prSet presAssocID="{31CAE4A3-D5D6-4A82-8774-7D3786E72B6B}" presName="rect1" presStyleLbl="lnNod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</dgm:spPr>
    </dgm:pt>
    <dgm:pt modelId="{7609B79A-BA44-4CC4-B913-0906A0A33CD4}" type="pres">
      <dgm:prSet presAssocID="{AF7376EA-49ED-4067-B5B5-906D0B07E94E}" presName="sibTrans" presStyleCnt="0"/>
      <dgm:spPr/>
    </dgm:pt>
    <dgm:pt modelId="{9CF144B9-10F2-4A4B-9136-3E71D0CA3702}" type="pres">
      <dgm:prSet presAssocID="{90B22BF1-3098-438B-8207-658B7F5E6265}" presName="comp" presStyleCnt="0"/>
      <dgm:spPr/>
    </dgm:pt>
    <dgm:pt modelId="{CBD7084C-0B8B-4FD9-8EAE-EF44D39A0B79}" type="pres">
      <dgm:prSet presAssocID="{90B22BF1-3098-438B-8207-658B7F5E6265}" presName="rect2" presStyleLbl="node1" presStyleIdx="1" presStyleCnt="3">
        <dgm:presLayoutVars>
          <dgm:bulletEnabled val="1"/>
        </dgm:presLayoutVars>
      </dgm:prSet>
      <dgm:spPr/>
    </dgm:pt>
    <dgm:pt modelId="{8BAD5E12-8655-4EE9-A18D-65389385C499}" type="pres">
      <dgm:prSet presAssocID="{90B22BF1-3098-438B-8207-658B7F5E6265}" presName="rect1" presStyleLbl="lnNode1" presStyleIdx="1" presStyleCnt="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77AEFC6-5A9A-4012-940A-82F1D4112AAF}" type="pres">
      <dgm:prSet presAssocID="{B1240A14-10AA-4F41-9245-D03EFE405E3D}" presName="sibTrans" presStyleCnt="0"/>
      <dgm:spPr/>
    </dgm:pt>
    <dgm:pt modelId="{802C2A72-3CA3-4C5B-AEF4-3A7DEA1BD908}" type="pres">
      <dgm:prSet presAssocID="{98EF34B5-F5FA-4265-85EC-AA2AECE512ED}" presName="comp" presStyleCnt="0"/>
      <dgm:spPr/>
    </dgm:pt>
    <dgm:pt modelId="{E2BFF6C7-8840-4FB3-A909-5E28FCA8BCEF}" type="pres">
      <dgm:prSet presAssocID="{98EF34B5-F5FA-4265-85EC-AA2AECE512ED}" presName="rect2" presStyleLbl="node1" presStyleIdx="2" presStyleCnt="3">
        <dgm:presLayoutVars>
          <dgm:bulletEnabled val="1"/>
        </dgm:presLayoutVars>
      </dgm:prSet>
      <dgm:spPr/>
    </dgm:pt>
    <dgm:pt modelId="{ABDED1F6-B30A-4B28-8CD5-EDBF5CBFF16F}" type="pres">
      <dgm:prSet presAssocID="{98EF34B5-F5FA-4265-85EC-AA2AECE512ED}" presName="rect1" presStyleLbl="lnNode1" presStyleIdx="2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60DE2F03-4AD2-4B3E-B5B0-1149EED20136}" srcId="{78CEE3B3-0C54-49F6-B0E9-7A7E6908E977}" destId="{98EF34B5-F5FA-4265-85EC-AA2AECE512ED}" srcOrd="2" destOrd="0" parTransId="{F9DF650F-BAE3-44CB-8C70-9CEE13E24210}" sibTransId="{F977DA13-F364-4F72-AEC0-6C1F06267851}"/>
    <dgm:cxn modelId="{CC430147-E859-43FC-BB8B-22B445EBD612}" type="presOf" srcId="{90B22BF1-3098-438B-8207-658B7F5E6265}" destId="{CBD7084C-0B8B-4FD9-8EAE-EF44D39A0B79}" srcOrd="0" destOrd="0" presId="urn:microsoft.com/office/officeart/2008/layout/AlternatingPictureBlocks"/>
    <dgm:cxn modelId="{7BE04384-7174-4830-B231-9DFF380811BB}" type="presOf" srcId="{98EF34B5-F5FA-4265-85EC-AA2AECE512ED}" destId="{E2BFF6C7-8840-4FB3-A909-5E28FCA8BCEF}" srcOrd="0" destOrd="0" presId="urn:microsoft.com/office/officeart/2008/layout/AlternatingPictureBlocks"/>
    <dgm:cxn modelId="{374CE19F-D6D9-4D83-BE3B-675ABFC6FF61}" type="presOf" srcId="{31CAE4A3-D5D6-4A82-8774-7D3786E72B6B}" destId="{08315F30-D2AA-4620-B736-C87757644940}" srcOrd="0" destOrd="0" presId="urn:microsoft.com/office/officeart/2008/layout/AlternatingPictureBlocks"/>
    <dgm:cxn modelId="{D1FA0AB3-F46E-4275-A7CC-D23EF010A25C}" type="presOf" srcId="{78CEE3B3-0C54-49F6-B0E9-7A7E6908E977}" destId="{AD0599FB-B494-473D-9D6D-E31088AD1E70}" srcOrd="0" destOrd="0" presId="urn:microsoft.com/office/officeart/2008/layout/AlternatingPictureBlocks"/>
    <dgm:cxn modelId="{0A5E90DC-455D-4AD1-99DC-2F587D526FAC}" srcId="{78CEE3B3-0C54-49F6-B0E9-7A7E6908E977}" destId="{31CAE4A3-D5D6-4A82-8774-7D3786E72B6B}" srcOrd="0" destOrd="0" parTransId="{02A85431-BBDC-4632-AF3C-967ABC05D916}" sibTransId="{AF7376EA-49ED-4067-B5B5-906D0B07E94E}"/>
    <dgm:cxn modelId="{0E3F42E8-754A-409F-8383-9467B54ADA25}" srcId="{78CEE3B3-0C54-49F6-B0E9-7A7E6908E977}" destId="{90B22BF1-3098-438B-8207-658B7F5E6265}" srcOrd="1" destOrd="0" parTransId="{D6055F49-8C31-4BBA-927C-F88C2E0A70F8}" sibTransId="{B1240A14-10AA-4F41-9245-D03EFE405E3D}"/>
    <dgm:cxn modelId="{7D9D5F85-56E1-40E8-872C-39737C0A3966}" type="presParOf" srcId="{AD0599FB-B494-473D-9D6D-E31088AD1E70}" destId="{A2C2B130-2120-4C3D-9275-3ADB094100BF}" srcOrd="0" destOrd="0" presId="urn:microsoft.com/office/officeart/2008/layout/AlternatingPictureBlocks"/>
    <dgm:cxn modelId="{40CBE412-9528-4974-99BE-60E0FD70CA09}" type="presParOf" srcId="{A2C2B130-2120-4C3D-9275-3ADB094100BF}" destId="{08315F30-D2AA-4620-B736-C87757644940}" srcOrd="0" destOrd="0" presId="urn:microsoft.com/office/officeart/2008/layout/AlternatingPictureBlocks"/>
    <dgm:cxn modelId="{56583FFD-B363-4F1B-A964-2A83C1C17F85}" type="presParOf" srcId="{A2C2B130-2120-4C3D-9275-3ADB094100BF}" destId="{713DB8A2-EF77-4AE5-89AC-32AEE60265C8}" srcOrd="1" destOrd="0" presId="urn:microsoft.com/office/officeart/2008/layout/AlternatingPictureBlocks"/>
    <dgm:cxn modelId="{09577573-9110-43BC-9360-5896CF612C39}" type="presParOf" srcId="{AD0599FB-B494-473D-9D6D-E31088AD1E70}" destId="{7609B79A-BA44-4CC4-B913-0906A0A33CD4}" srcOrd="1" destOrd="0" presId="urn:microsoft.com/office/officeart/2008/layout/AlternatingPictureBlocks"/>
    <dgm:cxn modelId="{D1E5C362-3EC3-4DAE-BAFE-7FC289811275}" type="presParOf" srcId="{AD0599FB-B494-473D-9D6D-E31088AD1E70}" destId="{9CF144B9-10F2-4A4B-9136-3E71D0CA3702}" srcOrd="2" destOrd="0" presId="urn:microsoft.com/office/officeart/2008/layout/AlternatingPictureBlocks"/>
    <dgm:cxn modelId="{5388F883-4358-4B63-B6E9-27FA39EF8613}" type="presParOf" srcId="{9CF144B9-10F2-4A4B-9136-3E71D0CA3702}" destId="{CBD7084C-0B8B-4FD9-8EAE-EF44D39A0B79}" srcOrd="0" destOrd="0" presId="urn:microsoft.com/office/officeart/2008/layout/AlternatingPictureBlocks"/>
    <dgm:cxn modelId="{9417B6A1-B3C6-48F9-AF92-A00C4234A338}" type="presParOf" srcId="{9CF144B9-10F2-4A4B-9136-3E71D0CA3702}" destId="{8BAD5E12-8655-4EE9-A18D-65389385C499}" srcOrd="1" destOrd="0" presId="urn:microsoft.com/office/officeart/2008/layout/AlternatingPictureBlocks"/>
    <dgm:cxn modelId="{634F3A72-000E-495D-A87D-62A5BAA42BEA}" type="presParOf" srcId="{AD0599FB-B494-473D-9D6D-E31088AD1E70}" destId="{177AEFC6-5A9A-4012-940A-82F1D4112AAF}" srcOrd="3" destOrd="0" presId="urn:microsoft.com/office/officeart/2008/layout/AlternatingPictureBlocks"/>
    <dgm:cxn modelId="{012A1CD5-B104-4048-9819-3C9814C92640}" type="presParOf" srcId="{AD0599FB-B494-473D-9D6D-E31088AD1E70}" destId="{802C2A72-3CA3-4C5B-AEF4-3A7DEA1BD908}" srcOrd="4" destOrd="0" presId="urn:microsoft.com/office/officeart/2008/layout/AlternatingPictureBlocks"/>
    <dgm:cxn modelId="{9F8820EF-663F-4344-8660-B146415C5B54}" type="presParOf" srcId="{802C2A72-3CA3-4C5B-AEF4-3A7DEA1BD908}" destId="{E2BFF6C7-8840-4FB3-A909-5E28FCA8BCEF}" srcOrd="0" destOrd="0" presId="urn:microsoft.com/office/officeart/2008/layout/AlternatingPictureBlocks"/>
    <dgm:cxn modelId="{BD2E9053-EB3A-421D-8680-88AB96203EAB}" type="presParOf" srcId="{802C2A72-3CA3-4C5B-AEF4-3A7DEA1BD908}" destId="{ABDED1F6-B30A-4B28-8CD5-EDBF5CBFF16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15F30-D2AA-4620-B736-C87757644940}">
      <dsp:nvSpPr>
        <dsp:cNvPr id="0" name=""/>
        <dsp:cNvSpPr/>
      </dsp:nvSpPr>
      <dsp:spPr>
        <a:xfrm>
          <a:off x="1579209" y="2219"/>
          <a:ext cx="3033949" cy="13722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006350"/>
              </a:solidFill>
              <a:latin typeface="Arial Nova Light" panose="020B0304020202020204" pitchFamily="34" charset="0"/>
              <a:cs typeface="Arial" panose="020B0604020202020204" pitchFamily="34" charset="0"/>
            </a:rPr>
            <a:t>Are you in the senior class of 2021 and graduating from a participating high school?</a:t>
          </a:r>
        </a:p>
      </dsp:txBody>
      <dsp:txXfrm>
        <a:off x="1579209" y="2219"/>
        <a:ext cx="3033949" cy="1372206"/>
      </dsp:txXfrm>
    </dsp:sp>
    <dsp:sp modelId="{713DB8A2-EF77-4AE5-89AC-32AEE60265C8}">
      <dsp:nvSpPr>
        <dsp:cNvPr id="0" name=""/>
        <dsp:cNvSpPr/>
      </dsp:nvSpPr>
      <dsp:spPr>
        <a:xfrm>
          <a:off x="84876" y="2219"/>
          <a:ext cx="1358484" cy="1372206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D7084C-0B8B-4FD9-8EAE-EF44D39A0B79}">
      <dsp:nvSpPr>
        <dsp:cNvPr id="0" name=""/>
        <dsp:cNvSpPr/>
      </dsp:nvSpPr>
      <dsp:spPr>
        <a:xfrm>
          <a:off x="84876" y="1600840"/>
          <a:ext cx="3033949" cy="13722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006350"/>
              </a:solidFill>
              <a:latin typeface="Arial Nova Light" panose="020B0304020202020204" pitchFamily="34" charset="0"/>
              <a:cs typeface="Arial" panose="020B0604020202020204" pitchFamily="34" charset="0"/>
            </a:rPr>
            <a:t>Are you a Bexar County resident?</a:t>
          </a:r>
        </a:p>
      </dsp:txBody>
      <dsp:txXfrm>
        <a:off x="84876" y="1600840"/>
        <a:ext cx="3033949" cy="1372206"/>
      </dsp:txXfrm>
    </dsp:sp>
    <dsp:sp modelId="{8BAD5E12-8655-4EE9-A18D-65389385C499}">
      <dsp:nvSpPr>
        <dsp:cNvPr id="0" name=""/>
        <dsp:cNvSpPr/>
      </dsp:nvSpPr>
      <dsp:spPr>
        <a:xfrm>
          <a:off x="3254674" y="1600840"/>
          <a:ext cx="1358484" cy="1372206"/>
        </a:xfrm>
        <a:prstGeom prst="rect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FF6C7-8840-4FB3-A909-5E28FCA8BCEF}">
      <dsp:nvSpPr>
        <dsp:cNvPr id="0" name=""/>
        <dsp:cNvSpPr/>
      </dsp:nvSpPr>
      <dsp:spPr>
        <a:xfrm>
          <a:off x="1579209" y="3199461"/>
          <a:ext cx="3033949" cy="13722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0" kern="1200" dirty="0">
              <a:solidFill>
                <a:srgbClr val="006350"/>
              </a:solidFill>
              <a:latin typeface="Arial Nova Light" panose="020B0304020202020204" pitchFamily="34" charset="0"/>
              <a:cs typeface="Arial" panose="020B0604020202020204" pitchFamily="34" charset="0"/>
            </a:rPr>
            <a:t> ‘Save Your Seat’ </a:t>
          </a:r>
        </a:p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0" kern="1200" dirty="0">
              <a:solidFill>
                <a:srgbClr val="006350"/>
              </a:solidFill>
              <a:latin typeface="Arial Nova Light" panose="020B0304020202020204" pitchFamily="34" charset="0"/>
              <a:cs typeface="Arial" panose="020B0604020202020204" pitchFamily="34" charset="0"/>
            </a:rPr>
            <a:t>to become an AlamoPROMISE Scholar!</a:t>
          </a:r>
        </a:p>
      </dsp:txBody>
      <dsp:txXfrm>
        <a:off x="1579209" y="3199461"/>
        <a:ext cx="3033949" cy="1372206"/>
      </dsp:txXfrm>
    </dsp:sp>
    <dsp:sp modelId="{ABDED1F6-B30A-4B28-8CD5-EDBF5CBFF16F}">
      <dsp:nvSpPr>
        <dsp:cNvPr id="0" name=""/>
        <dsp:cNvSpPr/>
      </dsp:nvSpPr>
      <dsp:spPr>
        <a:xfrm>
          <a:off x="84876" y="3199461"/>
          <a:ext cx="1358484" cy="1372206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AF75206-60C8-4774-AAB1-88A4145552B6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2ED96FD-1F7B-4ED5-984C-AD52AD0A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30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A0A31CA-2DB8-4C03-950E-B93B5832831E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CBA0199-0F21-436F-A120-06AA57A27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07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B7B18-E9B1-8444-B092-4012252F15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59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B7B18-E9B1-8444-B092-4012252F15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87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1ABBCBF5-3DE6-4A11-83A1-D356C3C5B0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316BDA74-52D7-4B8C-80A6-B21100358E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7E3E458D-C231-4039-95D8-DA32C0439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0888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570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9250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1213" indent="-2301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384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956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528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100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F1F577C-2A17-4F5A-827E-386A0CF472D9}" type="slidenum">
              <a:rPr lang="en-US" altLang="en-US" sz="1200" smtClean="0"/>
              <a:pPr/>
              <a:t>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97062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Silva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B7B18-E9B1-8444-B092-4012252F153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8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Embed new video.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B7B18-E9B1-8444-B092-4012252F15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05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B7B18-E9B1-8444-B092-4012252F153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29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3494A27-124A-41BB-AC17-0CB5B907D1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D79BDE84-CE08-4AA0-B14C-AD6F1A9332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0" i="0" dirty="0">
              <a:latin typeface="DIN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09753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18383" indent="-276186"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06250" indent="-220345"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49958" indent="-220345"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992155" indent="-220345"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26807" indent="-22034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861460" indent="-22034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296112" indent="-22034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730763" indent="-22034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17601B7-7D36-4153-9CCB-CE075A993E20}" type="slidenum">
              <a:rPr lang="en-US" altLang="en-US" sz="1100"/>
              <a:pPr/>
              <a:t>8</a:t>
            </a:fld>
            <a:endParaRPr lang="en-US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888380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QR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A0199-0F21-436F-A120-06AA57A271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04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updated QR code with new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A0199-0F21-436F-A120-06AA57A271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9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7107-4DEE-4181-AB84-22D4BC6098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0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5CC43-88A3-4FF8-BD4F-3586310A4E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7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24CF-FD28-4D3B-97AC-BE0BA61F01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70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F1CC-25E5-4477-9B3F-545E16504B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37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16F1-72AA-4DD0-8D9F-466C1247EB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43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9ED53-563E-4A37-9432-7CE63C1D4C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62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F07B-CC14-4FFB-A738-D7184314E0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15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0212-7134-4E46-8F1B-6DC62922EC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18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41C0-6B02-4461-81BC-E898851971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93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2080-15DE-43E8-91E8-5CADF9DA82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46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1CBB-EA41-4149-BD76-AF9E5090A6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17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FCE4-6163-42EC-B0DF-9FFFBE8333D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20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0962-50B0-4FF6-AFC7-812A2B2B6E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462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A5FD-5200-4322-879F-B18F97AE99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6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0E5AC-92EB-440B-A78B-C0D2B5472C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81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A57A-E338-4C04-A16E-5F1763FDFA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82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7BA2-CEE4-4C85-B25E-D77757B1FC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75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C22A9-2AFC-4A53-AA1E-06D38CCC98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83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56B-0A9B-4407-B8D7-32711A6FB9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40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E93F-3B0C-4000-8F4A-1B3E6E99EA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59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C2828-0C22-4BD7-B9CF-FB47A83338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29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7A48-3D80-46BF-91C4-0D68C8E527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2639-7B52-40F2-92B6-42B60C0681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22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7F98-1C23-4D5B-9EFA-C0F8F20D97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10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492D-62C4-4312-8E6A-19D028E781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350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DA43-907F-4A0A-BF47-A8B0ACC146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90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EED-8AB4-42CC-9C8B-EDA3ADA358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14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D4BF-400E-4BFD-948E-C41FCEFA2B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35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12E71-EC19-4BA0-B08A-DEBF623BBC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58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3F6F-6C58-4FC6-A8E9-47130FCCEB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45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7413-9847-4BC8-9C9E-114C5DFFFE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45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7B46-8BC3-47B3-8F6E-991954198C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53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33E35-BD61-457D-9240-F30C1131A4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6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4B2E-05D2-4EE0-B4D0-78764D4E20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02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1341-F9BA-4B07-A3B0-C9ED76F09C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064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5AA6-1FB5-4E1D-83D9-7B43E64946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18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446E5-2205-411F-99A3-0DA4FD830D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34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6341-AC84-4DA3-B7EB-DB02C8CB08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99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1185-0EA9-4F3E-A1DC-3435DA3997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E385-7999-449A-AA24-3B50282539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2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3B23-68F0-4D92-BF78-46EB701494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4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71E0-04D3-4DB4-99DA-05F1D39A78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5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6C51-F873-4FE5-ADD2-12A6044EB1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91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1C16-A54E-4B7C-B40F-84E2B26C34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5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A0448-DA0D-4958-AACF-91FE91D3C5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1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E1BBD-31ED-46B7-B2B6-75E52E4E5B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4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BE362-63C8-41F7-A87C-FD84C55427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5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36A50-A063-4D11-AC6A-34CB831A18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10/14/20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5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www.alamo.edu/promise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5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4.png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hyperlink" Target="http://www.applytexas.org/" TargetMode="Externa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alamo.edu/admission--aid/paying-for-college" TargetMode="External"/><Relationship Id="rId11" Type="http://schemas.openxmlformats.org/officeDocument/2006/relationships/image" Target="../media/image39.png"/><Relationship Id="rId5" Type="http://schemas.openxmlformats.org/officeDocument/2006/relationships/hyperlink" Target="http://www.fafsa.gov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alamo.edu/promise" TargetMode="Externa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577EE4-8B33-284F-984D-C0A9BAD4B79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7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966DD3-E654-6F40-940D-7E4CBF495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836"/>
          <a:stretch/>
        </p:blipFill>
        <p:spPr>
          <a:xfrm rot="584076">
            <a:off x="10504455" y="-400434"/>
            <a:ext cx="1775953" cy="23015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8E43E1-35EC-FC42-9729-524A9193D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258" y="459182"/>
            <a:ext cx="5082004" cy="5082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E4CDE4-5B83-6940-9DB4-630FB453A6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2178" y="1866634"/>
            <a:ext cx="316396" cy="3163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901039-AB19-864B-B379-CA38A796A4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7268">
            <a:off x="979599" y="494448"/>
            <a:ext cx="583060" cy="5830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B89E7F-E6E0-A846-8A80-7241C00AA6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0384">
            <a:off x="9597880" y="3440766"/>
            <a:ext cx="2081467" cy="2081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4F86B1-8579-EF45-9AFF-6EFC2E00116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93427">
            <a:off x="8133856" y="-49241"/>
            <a:ext cx="472109" cy="4721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47053F-99B4-634F-A872-99FB2564CF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4667">
            <a:off x="2977117" y="372198"/>
            <a:ext cx="316396" cy="3163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E620267-E4C7-A748-8DED-F00BC08FB9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35" y="4890057"/>
            <a:ext cx="316396" cy="3163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5993D2-E769-3E42-A75D-CFF052EE624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0945">
            <a:off x="11516765" y="5000983"/>
            <a:ext cx="410900" cy="4109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14AED6B-8025-E94E-8361-37574A0957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6165">
            <a:off x="-30828" y="1538553"/>
            <a:ext cx="472109" cy="4721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D629C1-B1C7-CC4D-A6C4-F6C3B97D253D}"/>
              </a:ext>
            </a:extLst>
          </p:cNvPr>
          <p:cNvSpPr/>
          <p:nvPr/>
        </p:nvSpPr>
        <p:spPr>
          <a:xfrm>
            <a:off x="1" y="5311982"/>
            <a:ext cx="12191999" cy="1546017"/>
          </a:xfrm>
          <a:prstGeom prst="rect">
            <a:avLst/>
          </a:prstGeom>
          <a:solidFill>
            <a:srgbClr val="006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C7C22-8224-844B-8503-FA85D0502EC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5305" y="5498766"/>
            <a:ext cx="3087581" cy="116616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1BC7024-0A79-9C4B-BDAB-E960156B87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975" y="5729829"/>
            <a:ext cx="2594777" cy="72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22D045-47A8-4910-B5AA-52CEF9E3BCC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539" y="1049957"/>
            <a:ext cx="5417975" cy="15347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D7DA8F-2C85-4E4E-8FE8-B14B0E61BE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148" y="2168733"/>
            <a:ext cx="6495618" cy="186120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3A3245F-771A-48D1-85F2-A0329F0DCD89}"/>
              </a:ext>
            </a:extLst>
          </p:cNvPr>
          <p:cNvGrpSpPr/>
          <p:nvPr/>
        </p:nvGrpSpPr>
        <p:grpSpPr>
          <a:xfrm>
            <a:off x="-2462964" y="2414240"/>
            <a:ext cx="9261947" cy="4543850"/>
            <a:chOff x="-2497825" y="2574678"/>
            <a:chExt cx="8891541" cy="4302525"/>
          </a:xfrm>
        </p:grpSpPr>
        <p:pic>
          <p:nvPicPr>
            <p:cNvPr id="32" name="Picture 31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FB387C8F-7991-4563-B8A0-B62A1C845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55" y="2574678"/>
              <a:ext cx="6309361" cy="4206240"/>
            </a:xfrm>
            <a:prstGeom prst="rect">
              <a:avLst/>
            </a:prstGeom>
          </p:spPr>
        </p:pic>
        <p:pic>
          <p:nvPicPr>
            <p:cNvPr id="33" name="Picture 32" descr="A child in a blue shirt&#10;&#10;Description automatically generated">
              <a:extLst>
                <a:ext uri="{FF2B5EF4-FFF2-40B4-BE49-F238E27FC236}">
                  <a16:creationId xmlns:a16="http://schemas.microsoft.com/office/drawing/2014/main" id="{800BBF27-C613-4209-99B6-23B342641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497825" y="2762403"/>
              <a:ext cx="6172730" cy="4114800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DEE37A6-2AB3-4D76-8B78-934347156A45}"/>
              </a:ext>
            </a:extLst>
          </p:cNvPr>
          <p:cNvSpPr/>
          <p:nvPr/>
        </p:nvSpPr>
        <p:spPr>
          <a:xfrm>
            <a:off x="5788294" y="3727541"/>
            <a:ext cx="3043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ova Light" panose="020B0304020202020204" pitchFamily="34" charset="0"/>
              </a:rPr>
              <a:t>Presented Fall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2E181-D330-4C19-99CC-2BE55D9F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43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386FE3-42DD-B142-8DC4-D12BAD7B69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366" y="637366"/>
            <a:ext cx="5583268" cy="55832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FEED4-9F1A-40D4-8146-DC11B1B70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2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577EE4-8B33-284F-984D-C0A9BAD4B79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7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966DD3-E654-6F40-940D-7E4CBF495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836"/>
          <a:stretch/>
        </p:blipFill>
        <p:spPr>
          <a:xfrm rot="584076">
            <a:off x="10504455" y="-400434"/>
            <a:ext cx="1775953" cy="23015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8E43E1-35EC-FC42-9729-524A9193D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5716" y="407210"/>
            <a:ext cx="5082004" cy="5082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E4CDE4-5B83-6940-9DB4-630FB453A6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2178" y="1866634"/>
            <a:ext cx="316396" cy="3163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901039-AB19-864B-B379-CA38A796A4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7268">
            <a:off x="1164409" y="115680"/>
            <a:ext cx="583060" cy="5830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B89E7F-E6E0-A846-8A80-7241C00AA6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0384">
            <a:off x="10372926" y="3454293"/>
            <a:ext cx="2081467" cy="2081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4F86B1-8579-EF45-9AFF-6EFC2E00116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93427">
            <a:off x="8133856" y="-49241"/>
            <a:ext cx="472109" cy="4721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47053F-99B4-634F-A872-99FB2564CF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4667">
            <a:off x="2977117" y="372198"/>
            <a:ext cx="316396" cy="3163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E620267-E4C7-A748-8DED-F00BC08FB9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35" y="4890057"/>
            <a:ext cx="316396" cy="3163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5993D2-E769-3E42-A75D-CFF052EE624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0945">
            <a:off x="11516765" y="5000983"/>
            <a:ext cx="410900" cy="4109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14AED6B-8025-E94E-8361-37574A0957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6165">
            <a:off x="-30828" y="1538553"/>
            <a:ext cx="472109" cy="4721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D629C1-B1C7-CC4D-A6C4-F6C3B97D253D}"/>
              </a:ext>
            </a:extLst>
          </p:cNvPr>
          <p:cNvSpPr/>
          <p:nvPr/>
        </p:nvSpPr>
        <p:spPr>
          <a:xfrm>
            <a:off x="1" y="5311982"/>
            <a:ext cx="12191999" cy="1546017"/>
          </a:xfrm>
          <a:prstGeom prst="rect">
            <a:avLst/>
          </a:prstGeom>
          <a:solidFill>
            <a:srgbClr val="006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C7C22-8224-844B-8503-FA85D0502EC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526223"/>
            <a:ext cx="3087581" cy="116616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1BC7024-0A79-9C4B-BDAB-E960156B87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5767" y="5723856"/>
            <a:ext cx="2594777" cy="72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22D045-47A8-4910-B5AA-52CEF9E3BCC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767" y="682344"/>
            <a:ext cx="5417975" cy="153470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DEE37A6-2AB3-4D76-8B78-934347156A45}"/>
              </a:ext>
            </a:extLst>
          </p:cNvPr>
          <p:cNvSpPr/>
          <p:nvPr/>
        </p:nvSpPr>
        <p:spPr>
          <a:xfrm>
            <a:off x="5957636" y="2481450"/>
            <a:ext cx="49422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Contact your Enrollment Coach!</a:t>
            </a:r>
          </a:p>
          <a:p>
            <a:endParaRPr lang="en-US" sz="2400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ova Light" panose="020B0304020202020204" pitchFamily="34" charset="0"/>
              </a:rPr>
              <a:t>[College Connection Contact Info</a:t>
            </a:r>
          </a:p>
          <a:p>
            <a:r>
              <a:rPr lang="en-US" sz="2400" dirty="0">
                <a:solidFill>
                  <a:schemeClr val="bg1"/>
                </a:solidFill>
                <a:latin typeface="Arial Nova Light" panose="020B0304020202020204" pitchFamily="34" charset="0"/>
              </a:rPr>
              <a:t>Name</a:t>
            </a:r>
          </a:p>
          <a:p>
            <a:r>
              <a:rPr lang="en-US" sz="2400" dirty="0">
                <a:solidFill>
                  <a:schemeClr val="bg1"/>
                </a:solidFill>
                <a:latin typeface="Arial Nova Light" panose="020B0304020202020204" pitchFamily="34" charset="0"/>
              </a:rPr>
              <a:t>Email</a:t>
            </a:r>
          </a:p>
          <a:p>
            <a:r>
              <a:rPr lang="en-US" sz="2400" dirty="0">
                <a:solidFill>
                  <a:schemeClr val="bg1"/>
                </a:solidFill>
                <a:latin typeface="Arial Nova Light" panose="020B0304020202020204" pitchFamily="34" charset="0"/>
              </a:rPr>
              <a:t>Phone Number]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37BD10-D629-44FF-9120-904683261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78C4C9-CF89-4C7D-AB6D-9388B7B104CB}"/>
              </a:ext>
            </a:extLst>
          </p:cNvPr>
          <p:cNvSpPr/>
          <p:nvPr/>
        </p:nvSpPr>
        <p:spPr>
          <a:xfrm>
            <a:off x="1292095" y="2492182"/>
            <a:ext cx="44585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Questions?</a:t>
            </a:r>
          </a:p>
          <a:p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ova Light" panose="020B0304020202020204" pitchFamily="34" charset="0"/>
              </a:rPr>
              <a:t>Visit </a:t>
            </a:r>
            <a:r>
              <a:rPr lang="en-US" sz="2400" dirty="0">
                <a:solidFill>
                  <a:schemeClr val="bg1"/>
                </a:solidFill>
                <a:latin typeface="Arial Nova Light" panose="020B03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www.alamo.edu/promise</a:t>
            </a:r>
            <a:endParaRPr lang="en-US" sz="2400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Nova Light" panose="020B0304020202020204" pitchFamily="34" charset="0"/>
              </a:rPr>
              <a:t>Email promise@alamo.edu </a:t>
            </a:r>
          </a:p>
        </p:txBody>
      </p:sp>
    </p:spTree>
    <p:extLst>
      <p:ext uri="{BB962C8B-B14F-4D97-AF65-F5344CB8AC3E}">
        <p14:creationId xmlns:p14="http://schemas.microsoft.com/office/powerpoint/2010/main" val="3047336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120CE08-D97D-4E3C-8E30-08ACFD2C7A6C}"/>
              </a:ext>
            </a:extLst>
          </p:cNvPr>
          <p:cNvGrpSpPr/>
          <p:nvPr/>
        </p:nvGrpSpPr>
        <p:grpSpPr>
          <a:xfrm>
            <a:off x="666339" y="685800"/>
            <a:ext cx="10916061" cy="5486400"/>
            <a:chOff x="533400" y="533400"/>
            <a:chExt cx="10916061" cy="5486400"/>
          </a:xfrm>
        </p:grpSpPr>
        <p:pic>
          <p:nvPicPr>
            <p:cNvPr id="16" name="Picture 14" descr="https://lh3.googleusercontent.com/yxdwddWjNfPBhOteY1-HZ8egrq2TlUQO4nBcMILqVtypENcGRQ99f0k0rXokwqYwVP-zfeKpIpORcQBd1i0yZNcfhKJqU6PSRvPSCb5B64ZH_OrOmjKA3QuTKt_gAWfXvuwQoAwVvPvsjUjW8f8P5Rx332uGOMDouUGWnBskJLBbPIHhjlMSykbEaS24UAcf6RzE0HoCMgcxoOwka8knc6YCvNQkqrhByvWsigs8MWy0yULHcBHG1b8-Rj3zjaxaX6AAoZ2Jt_RLFJa81c1GNPht_OZrjzJ8bTu2JiFpJPinuQfesskLAEBRnYje3KdHZWQe1nvST8Zo__z0LICriTwzq8bIpwqRDZsdsvkDn4TNB797JFfPIgkq0Pm52oEvAWHLFlg2-Iua7WPx03ERmfpCwjryLmtDJPrMYbu7SfH5ZDxWxc6HugSNyB6PpV7uRPwPN6tT1gO5rS1aze8IhR72AexKqVOBojnO6zRMGXvPMjNORhCrCXFD9SWymjwInmuRk_lvur6RR7JrBNcQj5GMzyEkdpMByjujnzbKb0ce6dz4QrfnfEsFfoUhp15JZDUv9SaEOlFr_XOMl6f61YlrIjFwZxw9AG0oOYYHuAHzCQkmJLw_bViVR5c_UyXeUV6eYp0JOhkSLkXCPh7_bfxD8E7NEYE-c7OWJB8TyuxLdhJ-0-BP7xR0m-mGXtTAkHUoH_smC7vScNGQmylYLA8KZc9p_hOz0KYYE1OTcGZ_GA58=w1406-h937-no">
              <a:extLst>
                <a:ext uri="{FF2B5EF4-FFF2-40B4-BE49-F238E27FC236}">
                  <a16:creationId xmlns:a16="http://schemas.microsoft.com/office/drawing/2014/main" id="{7F38A36C-C677-4687-BB21-DBDAC8AEB9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342" b="-1902"/>
            <a:stretch/>
          </p:blipFill>
          <p:spPr bwMode="auto">
            <a:xfrm>
              <a:off x="4116546" y="533400"/>
              <a:ext cx="4028454" cy="281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https://lh3.googleusercontent.com/mEevqHoblaySp2NBFScb1yaFHwgerq7fZjdD28vgQv3YvvCaEhbToLvDBk_zkZSMchRgT4Uuw8wNbrl6f368uzNkmqw3omFjx8odAn7s50Zqhp9j7rVBAdqp2jYZSUYyk991Ep6wgW0AeQ2W0uGplkqLkCEVzgYM1wzKCRc4KYobKvdBUA9qSBFq9lNJ8JcHExpHgF714aBIs8WAMk4Q5Vwc75Nuv7n4p2apeQUXNMiVhZgh24FLQcm0_9x-_xnBM682E2Z9jtbbFMkDw07m-iiI8xzYDDP5MnbeUhD1GQaOMeUHH4-pW-NR9T_BVprPV3jHewkMRal4mDbUDmEYi-ElOXSKs_A0QcsA6Hql4QePC0apR4gyeScmp7Jmo4lqobiBhkJzFpfgkL_wLblrepSsmsiDH3lv9i9fIX2HPLOQAH_ou3M5TVTeG-2sUONc6liTg2OhF6SnhfDlzoOunzTHYCqEkc-ceXkpKFDbcNzE9C-4dO_TwRRi3-rDUNHPaRcl5JHO02UIXzFX-9mnOTCosuOIUU75AFzXAa9xI_jGnudLqlgJjyN7F_B7l1j5pNBZMIZwgZiJENkv_MQQf1VLqdqsxodoEBB4lwDg2BFqk4vKnkPSGmHO01Z8JkoqmYcBVH_sJbG01gY4_VzFpf6GfLrjFqB2siYIlTUShgU30vJOS-EGvm1LIlKV0d1Vla9cF_DMp8b1t3d41423pIpR0zLE_Nin_gaW2hHXjUNMsE2MwA=w1412-h937-no">
              <a:extLst>
                <a:ext uri="{FF2B5EF4-FFF2-40B4-BE49-F238E27FC236}">
                  <a16:creationId xmlns:a16="http://schemas.microsoft.com/office/drawing/2014/main" id="{A7E70754-D210-4A61-8D71-62E8028994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15905" y="3271711"/>
              <a:ext cx="4028454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" name="Picture 6" descr="Image may contain: 15 people, people smiling, people standing and crowd">
              <a:extLst>
                <a:ext uri="{FF2B5EF4-FFF2-40B4-BE49-F238E27FC236}">
                  <a16:creationId xmlns:a16="http://schemas.microsoft.com/office/drawing/2014/main" id="{6F4BEDA2-669B-439A-BBCD-28BD4BD98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533400"/>
              <a:ext cx="411413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https://lh3.googleusercontent.com/s7MsTscuzBIl2E_hg5F_BO6W13UrF47nSLpRBwvY1b7yLBFSCdrTSQQ0x44LwkKFpV15mOm26yJNDe5oaolgAF92w6LVLF02GYBBkGd662W3Z49IPwv7-VbWka1h8pVJKknlq6BqKLfncvgv7sb3G7_IKklS0trJ2YS3TxkGQw1GFIWRk3TtnDU0oi0VYr2otCYTuALYYSkA6HfaJTvE-z9F2mbsxuKxOr1fW9t36PNxkYzLXkPDVloVs8FIDgSuZedsHPiH_ouCyUQJFi3Gvi3w6obnttMFjLIsDkWprJ-iexQj2vRxhBfkF8aiV3-l6qGAsGWFiu0cEKcLWRE6ckPIVEVTpWXVQwQrVomO1woymxOrGYg4ERYQa9JS4W9Cyyg7MmZLL6uLOKVnxlYrTbeZ3rPLg6cHOsSCyYnUPSf6gmh57Lni-C6bsnd7yuaUkUvfjwPH0Be5EZEN0wAs2CpihvM11IiZiz1A-d4dnhY1z8Us3gnyUzvpI0drFC5790choM5ZAebkwuXCgGuQN2x5uP9zFn6SzLpG6HLbfLHbDvZCkj06MLMy5HXbMESJ4WDSzHhDj2x_E_0IUqZXIgDqNf_oya4G2f6TvraIaq0tFPw7V_GYw5BtXGsl-GBJkeodp3yc64q96NtkSG4ecIW3vup-gZs9weMXkHsyt1t75GhOBUpSLLzilmIEriQzh2TP8DJr-aYxCEEMmy0YbDl5t_Vdsx4GT72JzvxKGqfN0tjO=w1406-h937-no">
              <a:extLst>
                <a:ext uri="{FF2B5EF4-FFF2-40B4-BE49-F238E27FC236}">
                  <a16:creationId xmlns:a16="http://schemas.microsoft.com/office/drawing/2014/main" id="{898E1020-FD2B-448C-A8E2-75220BFF6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276600"/>
              <a:ext cx="4116263" cy="27432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3ABE28-621B-4E93-A3E2-1AC8DF0B9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821" y="3253062"/>
              <a:ext cx="2834640" cy="2751154"/>
            </a:xfrm>
            <a:prstGeom prst="rect">
              <a:avLst/>
            </a:prstGeom>
          </p:spPr>
        </p:pic>
        <p:pic>
          <p:nvPicPr>
            <p:cNvPr id="24" name="Picture 23" descr="https://lh3.googleusercontent.com/uN2B3EnV8ILfKn6p8l3ESmu4xjVYHZOsipKPSzolnbmomhBBFdq1QQdulF6gF3X_tZxo81uQlunmXko-Nqi0P5hKPp_-0vIQ7g0KBmTr5ZTfKEHsBu_vXHbBamCirdtaCdYREyMKzEf93gK-gGg6lO9CSyDYQ6Z6J93rI9pgZsAkxMUMuTGNbG-25rrQSMRGkcwjnh1ple-8fEJw4ZwKRopwDo06H6csgc-aNqrCht9kJoE-rubQYFrBqwpdOfuUilPUbesgbm93uUsYFfowY5SzGdorn6rkCI0_8Oc9DLFs6zupWxGBR0bQXTUMkYjuNnEl_LJSf7UYm4UVSGdNRpcChddeAAMVnKM3BXwZLSY6Q1kmn7PSMo0zAGof7iRS_S-SYya_gGa_KraZtgeixn473-W0qE1QmL2XoPuhT_ZVw0lWEUTycz3FcffowNK9bXJxxMUM0yjLgVIaIIJJWCOPeSavnuBzjdl4JxezBV44tjbAUE3w1wXTCKGk-SkgfhbuSuvtygdza7wppnfzuXuP5kfrU9NmOXNsXiYcwKj4_rbU9c0oadYAZptr2zBKcbEUFWElGsBROt_nwUFYTarQgdZ5gT2prgTb6_op6OCwrTuskSBb7lwPSu_4HAGmeWhU7oDERXkyAn34t6lzCj1I2rjWB-mbxyssT82aoWNvPRfbKCjviv1xm12NOpj4Jm_vSUeZIsZPRVsK1UZGG5gUPmuK0hfamfrDTomzWEgrcZUKnQ=w1412-h937-no">
              <a:extLst>
                <a:ext uri="{FF2B5EF4-FFF2-40B4-BE49-F238E27FC236}">
                  <a16:creationId xmlns:a16="http://schemas.microsoft.com/office/drawing/2014/main" id="{1779E128-B566-406D-8A4D-45196267A3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3400" y="533400"/>
              <a:ext cx="3779994" cy="27432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143D9E-2101-4076-ADAE-3247E670C6F0}"/>
              </a:ext>
            </a:extLst>
          </p:cNvPr>
          <p:cNvSpPr/>
          <p:nvPr/>
        </p:nvSpPr>
        <p:spPr>
          <a:xfrm>
            <a:off x="664782" y="685800"/>
            <a:ext cx="10917618" cy="549128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8CEBEE32-704F-4BB4-9496-CA4953FEF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822" y="3018472"/>
            <a:ext cx="879404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A new initiative to provide graduating high school seniors in Bexar County the opportunity to attend college without financial barriers.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EC66FE2-BAE3-4D38-8AE5-4B8E7350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0975" y="1752600"/>
            <a:ext cx="4571098" cy="129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940949-1F85-40CE-86F6-2D6E8F20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F04D-78E5-324F-9728-DEA7279BBF0F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560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577EE4-8B33-284F-984D-C0A9BAD4B7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E4CDE4-5B83-6940-9DB4-630FB453A6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545" y="1250282"/>
            <a:ext cx="342354" cy="3423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B89E7F-E6E0-A846-8A80-7241C00AA6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0384">
            <a:off x="10701778" y="2030195"/>
            <a:ext cx="1561100" cy="15611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4F86B1-8579-EF45-9AFF-6EFC2E0011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93427">
            <a:off x="11555661" y="566757"/>
            <a:ext cx="354082" cy="3540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47053F-99B4-634F-A872-99FB2564CF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4667">
            <a:off x="73056" y="3648461"/>
            <a:ext cx="354305" cy="3543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5993D2-E769-3E42-A75D-CFF052EE62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0945">
            <a:off x="134757" y="975394"/>
            <a:ext cx="571928" cy="571928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841442" y="275736"/>
            <a:ext cx="10005237" cy="76025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Find Your Passion at the Alamo Colleges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73047" y="1141019"/>
            <a:ext cx="10888196" cy="292235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5 Alamo Colleges: </a:t>
            </a: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San Antonio College</a:t>
            </a: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St. Philip’s College</a:t>
            </a: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Palo Alto College</a:t>
            </a: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Northwest Vista College </a:t>
            </a: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and </a:t>
            </a: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Northeast Lakeview College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300+ programs to choose from including high-wage, high-demand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    fields like healthcare, IT, and more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6 AlamoINSTITUTES align with your high school endorsements and interests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49780-5B2A-6D4F-BAA3-10A189115EB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88568"/>
            <a:ext cx="12192000" cy="26875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45FEC-C538-498B-8926-7E5E7EFB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01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14ED9AE-C181-CC4E-9599-83C785EDA3FE}"/>
              </a:ext>
            </a:extLst>
          </p:cNvPr>
          <p:cNvSpPr txBox="1">
            <a:spLocks/>
          </p:cNvSpPr>
          <p:nvPr/>
        </p:nvSpPr>
        <p:spPr bwMode="auto">
          <a:xfrm>
            <a:off x="316156" y="0"/>
            <a:ext cx="7117420" cy="164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l"/>
            <a:r>
              <a:rPr lang="en-US" sz="4000" b="1" dirty="0">
                <a:solidFill>
                  <a:srgbClr val="0070B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Does A Successful </a:t>
            </a:r>
          </a:p>
          <a:p>
            <a:pPr algn="l"/>
            <a:r>
              <a:rPr lang="en-US" sz="4000" b="1" dirty="0">
                <a:solidFill>
                  <a:srgbClr val="0070B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College Student Look Like?</a:t>
            </a:r>
            <a:endParaRPr lang="en-US" sz="4000" dirty="0">
              <a:solidFill>
                <a:srgbClr val="0070B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16D45D-555C-0A42-B89B-2DB23C9E4347}"/>
              </a:ext>
            </a:extLst>
          </p:cNvPr>
          <p:cNvSpPr/>
          <p:nvPr/>
        </p:nvSpPr>
        <p:spPr>
          <a:xfrm>
            <a:off x="316156" y="3560177"/>
            <a:ext cx="44074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B9"/>
                </a:solidFill>
                <a:latin typeface="Century Gothic" panose="020B0502020202020204" pitchFamily="34" charset="0"/>
              </a:rPr>
              <a:t>AlamoPROMISE makes college more accessible to high school seniors by providing financial support to earn a certificate or associate degree at one of the five Alamo Colleges.</a:t>
            </a:r>
          </a:p>
          <a:p>
            <a:endParaRPr lang="en-US" dirty="0">
              <a:solidFill>
                <a:srgbClr val="0070B9"/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rgbClr val="0070B9"/>
                </a:solidFill>
                <a:latin typeface="Century Gothic" panose="020B0502020202020204" pitchFamily="34" charset="0"/>
              </a:rPr>
              <a:t>We are here to help you through college – from enrollment to graduation – to achieve your goals.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443018-BB24-F946-A049-0FFC353969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294" y="2342607"/>
            <a:ext cx="9076166" cy="4515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580371-86DE-D948-A4C4-BD4C9AB1D1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1" y="1781859"/>
            <a:ext cx="3310836" cy="1647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804660-D6FC-EA48-A9A9-E2A0B3C7A9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4615" flipH="1" flipV="1">
            <a:off x="145379" y="-2148085"/>
            <a:ext cx="341555" cy="341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4741E4-3ADA-40DB-AF9A-7AA4C6BD9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836"/>
          <a:stretch/>
        </p:blipFill>
        <p:spPr>
          <a:xfrm rot="584076">
            <a:off x="10554487" y="-379168"/>
            <a:ext cx="1775953" cy="2301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F75099-1584-432C-8DE1-2F8A651920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0384">
            <a:off x="7286801" y="822754"/>
            <a:ext cx="2081467" cy="2081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8E7D81-4B1F-44F4-B17C-92E4E4EC5E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7268">
            <a:off x="10179849" y="1697898"/>
            <a:ext cx="583060" cy="5830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BBBD14-8B47-4E7D-9470-B3703A1565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4667">
            <a:off x="7051941" y="284198"/>
            <a:ext cx="316396" cy="316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143E6D-7A1B-4808-A1DB-8A5CB7F1C00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6165">
            <a:off x="244736" y="1940552"/>
            <a:ext cx="472109" cy="4721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48F1D9-29E9-4B33-AFE9-E1F12F0C8D4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6165">
            <a:off x="11698786" y="3113676"/>
            <a:ext cx="472109" cy="47210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D64D7-1D0A-480B-BB15-DF1EA1D64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826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F28C389-2419-DA47-BA05-01AA571806D5}" type="slidenum">
              <a:rPr lang="en-US" smtClean="0"/>
              <a:t>5</a:t>
            </a:fld>
            <a:endParaRPr lang="en-US" dirty="0"/>
          </a:p>
        </p:txBody>
      </p:sp>
      <p:pic>
        <p:nvPicPr>
          <p:cNvPr id="2" name="Alamo Promise Explainer Video_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899" y="429769"/>
            <a:ext cx="10292307" cy="57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0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25">
            <a:extLst>
              <a:ext uri="{FF2B5EF4-FFF2-40B4-BE49-F238E27FC236}">
                <a16:creationId xmlns:a16="http://schemas.microsoft.com/office/drawing/2014/main" id="{B5DB6148-BBF7-9340-83CB-0B1452EAA0C0}"/>
              </a:ext>
            </a:extLst>
          </p:cNvPr>
          <p:cNvSpPr txBox="1"/>
          <p:nvPr/>
        </p:nvSpPr>
        <p:spPr>
          <a:xfrm>
            <a:off x="3466508" y="1743824"/>
            <a:ext cx="7820189" cy="4791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marL="13717">
              <a:buClr>
                <a:srgbClr val="3F3B3E"/>
              </a:buClr>
              <a:buSzPts val="2000"/>
            </a:pPr>
            <a:r>
              <a:rPr lang="en-US" dirty="0">
                <a:solidFill>
                  <a:srgbClr val="0070B9"/>
                </a:solidFill>
                <a:latin typeface="Century Gothic" panose="020B0502020202020204" pitchFamily="34" charset="0"/>
              </a:rPr>
              <a:t>AlamoPROMISE is a </a:t>
            </a:r>
            <a:r>
              <a:rPr lang="en-US" dirty="0">
                <a:solidFill>
                  <a:srgbClr val="006350"/>
                </a:solidFill>
                <a:latin typeface="Century Gothic" panose="020B0502020202020204" pitchFamily="34" charset="0"/>
              </a:rPr>
              <a:t>“</a:t>
            </a:r>
            <a:r>
              <a:rPr lang="en-US" b="1" dirty="0">
                <a:solidFill>
                  <a:srgbClr val="006350"/>
                </a:solidFill>
                <a:latin typeface="Century Gothic" panose="020B0502020202020204" pitchFamily="34" charset="0"/>
              </a:rPr>
              <a:t>last-dollar funding” </a:t>
            </a:r>
            <a:r>
              <a:rPr lang="en-US" dirty="0">
                <a:solidFill>
                  <a:srgbClr val="0070B9"/>
                </a:solidFill>
                <a:latin typeface="Century Gothic" panose="020B0502020202020204" pitchFamily="34" charset="0"/>
              </a:rPr>
              <a:t>program that considers first federal and state financial aid awards that a student is eligible for, such as a Pell Grant.  The amount of “last-dollar” AlamoPROMISE funding each student receives will vary based on individual financial aid awards for which the student is eligible. </a:t>
            </a:r>
          </a:p>
          <a:p>
            <a:pPr marL="13717">
              <a:buClr>
                <a:srgbClr val="3F3B3E"/>
              </a:buClr>
              <a:buSzPts val="2000"/>
            </a:pPr>
            <a:endParaRPr lang="en-US" dirty="0">
              <a:solidFill>
                <a:srgbClr val="0070B9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  <a:p>
            <a:pPr marL="13717">
              <a:buClr>
                <a:srgbClr val="3F3B3E"/>
              </a:buClr>
              <a:buSzPts val="2000"/>
            </a:pPr>
            <a:endParaRPr lang="en-US" dirty="0">
              <a:solidFill>
                <a:srgbClr val="0070B9"/>
              </a:solidFill>
              <a:latin typeface="Century Gothic" panose="020B0502020202020204" pitchFamily="34" charset="0"/>
              <a:cs typeface="Helvetica" panose="020B0604020202020204" pitchFamily="34" charset="0"/>
            </a:endParaRPr>
          </a:p>
          <a:p>
            <a:pPr marL="13717">
              <a:buClr>
                <a:srgbClr val="3F3B3E"/>
              </a:buClr>
              <a:buSzPts val="2000"/>
            </a:pPr>
            <a:r>
              <a:rPr lang="en-US" dirty="0">
                <a:solidFill>
                  <a:srgbClr val="0070B9"/>
                </a:solidFill>
                <a:latin typeface="Century Gothic" panose="020B0502020202020204" pitchFamily="34" charset="0"/>
              </a:rPr>
              <a:t>After the financial aid award has been applied, AlamoPROMISE provides high school graduates meeting eligibility criteria last-dollar funding to cover the remaining </a:t>
            </a:r>
            <a:r>
              <a:rPr lang="en-US" b="1" dirty="0">
                <a:solidFill>
                  <a:srgbClr val="006350"/>
                </a:solidFill>
                <a:latin typeface="Century Gothic" panose="020B0502020202020204" pitchFamily="34" charset="0"/>
              </a:rPr>
              <a:t>costs of tuition and required fees </a:t>
            </a:r>
            <a:r>
              <a:rPr lang="en-US" dirty="0">
                <a:solidFill>
                  <a:srgbClr val="0070B9"/>
                </a:solidFill>
                <a:latin typeface="Century Gothic" panose="020B0502020202020204" pitchFamily="34" charset="0"/>
              </a:rPr>
              <a:t>for up to three years or the completion of an associate's degree or certificate, whichever comes first.  This includes special tuition and the following required fees: Student Activity Fee, Campus Access Fee, and the International Education Fee. AlamoPROMISE only covers courses that are part of a student’s Course Program of Study (CPOS).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51130E-B84A-7441-88AE-3A5DBF19A785}"/>
              </a:ext>
            </a:extLst>
          </p:cNvPr>
          <p:cNvSpPr txBox="1">
            <a:spLocks/>
          </p:cNvSpPr>
          <p:nvPr/>
        </p:nvSpPr>
        <p:spPr bwMode="auto">
          <a:xfrm>
            <a:off x="843280" y="600698"/>
            <a:ext cx="10798076" cy="55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l"/>
            <a:r>
              <a:rPr lang="en-US" sz="40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Tuition-free College: Last-dollar Funding</a:t>
            </a:r>
            <a:endParaRPr lang="en-US" sz="400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D5E46-1068-444A-86EE-64451BEDCF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1" y="1439030"/>
            <a:ext cx="2497528" cy="1989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1CD5E-55DF-5B4F-B35C-B1B5431F8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25" y="3877631"/>
            <a:ext cx="2764488" cy="1833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AFA092-644C-417B-B032-CC75D9B2FA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6165">
            <a:off x="156643" y="3388108"/>
            <a:ext cx="472109" cy="472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E4D315-E9CE-4F4F-A2BD-43D81B47E5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7268">
            <a:off x="-101322" y="6224184"/>
            <a:ext cx="583060" cy="583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27970A-DFA9-422E-A8FD-D24CBCFFEA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4667">
            <a:off x="254996" y="67433"/>
            <a:ext cx="314214" cy="314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17374F-C5FF-418E-8209-7B7F3F4889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7268">
            <a:off x="11502341" y="64660"/>
            <a:ext cx="583060" cy="583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985FD8-E0F5-4981-A206-4463799397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329">
            <a:off x="11215529" y="5969645"/>
            <a:ext cx="472109" cy="472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643B19-146E-4E03-84A5-F4263B9AA6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4667">
            <a:off x="11810365" y="1150902"/>
            <a:ext cx="316396" cy="3163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DB2D5-95FD-49FA-9BCE-F1E619E8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27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>
            <a:extLst>
              <a:ext uri="{FF2B5EF4-FFF2-40B4-BE49-F238E27FC236}">
                <a16:creationId xmlns:a16="http://schemas.microsoft.com/office/drawing/2014/main" id="{314DBAEB-BA9C-4C56-80F9-7613C5D03D28}"/>
              </a:ext>
            </a:extLst>
          </p:cNvPr>
          <p:cNvSpPr txBox="1">
            <a:spLocks/>
          </p:cNvSpPr>
          <p:nvPr/>
        </p:nvSpPr>
        <p:spPr bwMode="auto">
          <a:xfrm>
            <a:off x="1057835" y="409713"/>
            <a:ext cx="1008508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200" b="1" dirty="0">
                <a:solidFill>
                  <a:srgbClr val="0070B9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Participating Schools &amp; Student Criteria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F1827C3C-E2E3-4BF1-A82F-83FFF63E8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734070"/>
              </p:ext>
            </p:extLst>
          </p:nvPr>
        </p:nvGraphicFramePr>
        <p:xfrm>
          <a:off x="1057835" y="1314333"/>
          <a:ext cx="4836681" cy="4543535"/>
        </p:xfrm>
        <a:graphic>
          <a:graphicData uri="http://schemas.openxmlformats.org/drawingml/2006/table">
            <a:tbl>
              <a:tblPr firstRow="1" bandRow="1">
                <a:effectLst/>
                <a:tableStyleId>{327F97BB-C833-4FB7-BDE5-3F7075034690}</a:tableStyleId>
              </a:tblPr>
              <a:tblGrid>
                <a:gridCol w="2332879">
                  <a:extLst>
                    <a:ext uri="{9D8B030D-6E8A-4147-A177-3AD203B41FA5}">
                      <a16:colId xmlns:a16="http://schemas.microsoft.com/office/drawing/2014/main" val="3950096282"/>
                    </a:ext>
                  </a:extLst>
                </a:gridCol>
                <a:gridCol w="2503802">
                  <a:extLst>
                    <a:ext uri="{9D8B030D-6E8A-4147-A177-3AD203B41FA5}">
                      <a16:colId xmlns:a16="http://schemas.microsoft.com/office/drawing/2014/main" val="3930165347"/>
                    </a:ext>
                  </a:extLst>
                </a:gridCol>
              </a:tblGrid>
              <a:tr h="3674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latin typeface="Arial Nova Light" panose="020B0304020202020204" pitchFamily="34" charset="0"/>
                          <a:ea typeface="+mn-ea"/>
                          <a:cs typeface="Helvetica" panose="020B0604020202020204" pitchFamily="34" charset="0"/>
                        </a:rPr>
                        <a:t>2020-2021 AlamoPROMISE High Schools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n>
                          <a:noFill/>
                        </a:ln>
                        <a:latin typeface="DIN-Regula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7894668"/>
                  </a:ext>
                </a:extLst>
              </a:tr>
              <a:tr h="29829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BRACKENRIDGE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JUDSON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2424894"/>
                  </a:ext>
                </a:extLst>
              </a:tr>
              <a:tr h="29829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BURBANK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LANIER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8422428"/>
                  </a:ext>
                </a:extLst>
              </a:tr>
              <a:tr h="29829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EAST CENTRAL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LEGACY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8751604"/>
                  </a:ext>
                </a:extLst>
              </a:tr>
              <a:tr h="29829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EDISON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latin typeface="Arial Nova Light" panose="020B0304020202020204" pitchFamily="34" charset="0"/>
                          <a:ea typeface="+mn-ea"/>
                          <a:cs typeface="Helvetica" panose="020B0604020202020204" pitchFamily="34" charset="0"/>
                        </a:rPr>
                        <a:t>LEE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7561046"/>
                  </a:ext>
                </a:extLst>
              </a:tr>
              <a:tr h="298292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FOX TECH </a:t>
                      </a:r>
                      <a:endParaRPr lang="en-US" sz="1600" b="0" dirty="0">
                        <a:ln>
                          <a:noFill/>
                        </a:ln>
                        <a:latin typeface="Arial Nova Light" panose="020B03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MCCOLLUM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5348795"/>
                  </a:ext>
                </a:extLst>
              </a:tr>
              <a:tr h="29829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HARLANDALE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MEMORIAL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016525"/>
                  </a:ext>
                </a:extLst>
              </a:tr>
              <a:tr h="29829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HIGHLANDS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ROOSEVELT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6527869"/>
                  </a:ext>
                </a:extLst>
              </a:tr>
              <a:tr h="29829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HOLMES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SOMERSET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0265025"/>
                  </a:ext>
                </a:extLst>
              </a:tr>
              <a:tr h="29829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HOUSTON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SOUTH SAN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3746142"/>
                  </a:ext>
                </a:extLst>
              </a:tr>
              <a:tr h="29829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JAY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SOUTHSIDE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6984871"/>
                  </a:ext>
                </a:extLst>
              </a:tr>
              <a:tr h="29829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JEFFERSON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SOUTHWEST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1073646"/>
                  </a:ext>
                </a:extLst>
              </a:tr>
              <a:tr h="29829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JOHN F KENNEDY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YWLA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3095997"/>
                  </a:ext>
                </a:extLst>
              </a:tr>
              <a:tr h="29829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WAGNER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ACE*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1885834"/>
                  </a:ext>
                </a:extLst>
              </a:tr>
              <a:tr h="298292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n>
                          <a:noFill/>
                        </a:ln>
                        <a:latin typeface="Arial Nova Light" panose="020B03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0" i="1" dirty="0">
                          <a:ln>
                            <a:noFill/>
                          </a:ln>
                          <a:latin typeface="Arial Nova Light" panose="020B0304020202020204" pitchFamily="34" charset="0"/>
                          <a:cs typeface="Helvetica" panose="020B0604020202020204" pitchFamily="34" charset="0"/>
                        </a:rPr>
                        <a:t>*Pilot Program</a:t>
                      </a:r>
                      <a:endParaRPr lang="en-US" sz="1600" b="0" i="1" dirty="0">
                        <a:ln>
                          <a:noFill/>
                        </a:ln>
                        <a:latin typeface="Arial Nova Light" panose="020B03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4898666"/>
                  </a:ext>
                </a:extLst>
              </a:tr>
            </a:tbl>
          </a:graphicData>
        </a:graphic>
      </p:graphicFrame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5D53A9D5-DDEB-417A-AF16-B3385298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4486D9E-5569-7048-BE56-FDF60B1C6C92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BCE6B9-D84D-4BA1-9332-402B7799A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994" y="1732348"/>
            <a:ext cx="5082004" cy="5125652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F5240A68-3F21-4D92-B8BE-648CA70A8F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065353"/>
              </p:ext>
            </p:extLst>
          </p:nvPr>
        </p:nvGraphicFramePr>
        <p:xfrm>
          <a:off x="6096000" y="1321698"/>
          <a:ext cx="4698036" cy="4573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1AC0FE4D-BB55-4AC9-97AF-DBB26C225A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836"/>
          <a:stretch/>
        </p:blipFill>
        <p:spPr>
          <a:xfrm rot="21390790" flipH="1">
            <a:off x="-34454" y="5533553"/>
            <a:ext cx="1269809" cy="16455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F76BC-3BCB-4950-8E65-935AD5A4AE1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0384">
            <a:off x="10625507" y="22291"/>
            <a:ext cx="1257933" cy="12579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5E82BA-66A4-4CEF-A905-625EBE03863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7268">
            <a:off x="90948" y="265222"/>
            <a:ext cx="392134" cy="3921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84C8C1-0FCC-4A79-8285-E2E63FB75FF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4667">
            <a:off x="613705" y="716496"/>
            <a:ext cx="316396" cy="3163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0E9889-9D24-4B41-AA50-B2DFC521399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329">
            <a:off x="9169361" y="324449"/>
            <a:ext cx="472109" cy="4721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119C2F-C912-4626-8E51-D056B1F0C69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4667">
            <a:off x="6494530" y="6430613"/>
            <a:ext cx="316396" cy="31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1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838200" y="1676400"/>
            <a:ext cx="9875838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endParaRPr lang="en-US" altLang="en-US" sz="2800" dirty="0">
              <a:latin typeface="Century Gothic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6975" y="1023937"/>
            <a:ext cx="6273825" cy="4287128"/>
          </a:xfrm>
        </p:spPr>
        <p:txBody>
          <a:bodyPr>
            <a:normAutofit/>
          </a:bodyPr>
          <a:lstStyle/>
          <a:p>
            <a:pPr marL="274320" indent="-91440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en-US" altLang="en-US" sz="2200" dirty="0">
              <a:latin typeface="Century Gothic" charset="0"/>
            </a:endParaRPr>
          </a:p>
          <a:p>
            <a:pPr marL="91440" eaLnBrk="1" hangingPunct="1">
              <a:lnSpc>
                <a:spcPct val="100000"/>
              </a:lnSpc>
              <a:spcBef>
                <a:spcPts val="0"/>
              </a:spcBef>
              <a:buFont typeface="Century Gothic" panose="020B0502020202020204" pitchFamily="34" charset="0"/>
              <a:buChar char="∙"/>
              <a:defRPr/>
            </a:pPr>
            <a:endParaRPr lang="en-US" altLang="en-US" sz="2400" dirty="0">
              <a:latin typeface="Century Gothic" charset="0"/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4459007" y="173140"/>
            <a:ext cx="7400261" cy="86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>
                <a:solidFill>
                  <a:srgbClr val="0072B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Ready to take the first step? </a:t>
            </a: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1945450-C01D-4AF4-BB03-97EE1E9AE1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7" y="-1161117"/>
            <a:ext cx="5348001" cy="8019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E2C33-CDB5-4BEA-B893-6CBCC0C870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9"/>
          <a:stretch/>
        </p:blipFill>
        <p:spPr>
          <a:xfrm rot="507079">
            <a:off x="5674525" y="1700332"/>
            <a:ext cx="4827743" cy="4605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1CF01F-91AB-4358-9251-B021AE5FE592}"/>
              </a:ext>
            </a:extLst>
          </p:cNvPr>
          <p:cNvSpPr txBox="1"/>
          <p:nvPr/>
        </p:nvSpPr>
        <p:spPr>
          <a:xfrm>
            <a:off x="6229545" y="915808"/>
            <a:ext cx="411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6350"/>
                </a:solidFill>
                <a:latin typeface="Arial Nova Light" panose="020B0304020202020204" pitchFamily="34" charset="0"/>
              </a:rPr>
              <a:t>Visit www.alamo.edu/promise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011971-627C-4A9E-9B8E-EEB00BE37A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7268">
            <a:off x="90948" y="265222"/>
            <a:ext cx="392134" cy="392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74DB70-F906-4F8D-8F76-9AE29C47F2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4667">
            <a:off x="613705" y="716496"/>
            <a:ext cx="316396" cy="316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E69586-8221-4B65-B166-B7597D6DF3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329">
            <a:off x="11505313" y="1243477"/>
            <a:ext cx="472109" cy="472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A275AC-10D0-4760-A9A3-722CCC9F61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4667">
            <a:off x="4888232" y="6473347"/>
            <a:ext cx="316396" cy="316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859A9F-DB8F-4524-90CE-09C2F6C587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7268">
            <a:off x="11779255" y="5722531"/>
            <a:ext cx="583060" cy="583060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027324D-334A-4CC3-A088-83AC45D0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67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83B992-19D2-B04F-BEE4-19194A956BDE}"/>
              </a:ext>
            </a:extLst>
          </p:cNvPr>
          <p:cNvSpPr/>
          <p:nvPr/>
        </p:nvSpPr>
        <p:spPr>
          <a:xfrm>
            <a:off x="-52568" y="70"/>
            <a:ext cx="12192000" cy="6858000"/>
          </a:xfrm>
          <a:prstGeom prst="rect">
            <a:avLst/>
          </a:prstGeom>
          <a:solidFill>
            <a:srgbClr val="006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588F9-340D-2744-AF50-60484E6144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235" y="-306306"/>
            <a:ext cx="7086535" cy="199315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EA2E82-2EE6-E748-8770-F572C416BF85}"/>
              </a:ext>
            </a:extLst>
          </p:cNvPr>
          <p:cNvSpPr txBox="1">
            <a:spLocks/>
          </p:cNvSpPr>
          <p:nvPr/>
        </p:nvSpPr>
        <p:spPr>
          <a:xfrm>
            <a:off x="1166883" y="1321186"/>
            <a:ext cx="8040491" cy="182334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STEP 1: Start By Saving Your Seat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By February 15, 2021: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submit </a:t>
            </a:r>
            <a:r>
              <a:rPr lang="en-US" sz="2200" dirty="0">
                <a:solidFill>
                  <a:prstClr val="white"/>
                </a:solidFill>
                <a:latin typeface="Helvetica" pitchFamily="2" charset="0"/>
              </a:rPr>
              <a:t>a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Save Your Seat form online at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2200" dirty="0">
                <a:solidFill>
                  <a:schemeClr val="bg1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alamo.edu/promise</a:t>
            </a:r>
            <a:r>
              <a:rPr lang="en-US" sz="2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or by scanning our QR code.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6AA95C-19F0-4E46-8D67-81084CA7E5B0}"/>
              </a:ext>
            </a:extLst>
          </p:cNvPr>
          <p:cNvSpPr txBox="1">
            <a:spLocks/>
          </p:cNvSpPr>
          <p:nvPr/>
        </p:nvSpPr>
        <p:spPr>
          <a:xfrm>
            <a:off x="1225069" y="4643731"/>
            <a:ext cx="9777590" cy="1828920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STEP 3: File For Financial Aid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By March 15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2021: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submit a Free Application for Federal Student Aid (FAFSA) or the Texas Application for State Financial Aid (TASFA). </a:t>
            </a: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Visit </a:t>
            </a:r>
            <a:r>
              <a:rPr lang="en-US" dirty="0">
                <a:solidFill>
                  <a:prstClr val="white"/>
                </a:solidFill>
                <a:latin typeface="Helveti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www.fafsa.gov</a:t>
            </a: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 or access the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TASFA at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www.alamo.edu/admission--aid/paying-for-college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. Make sure to submit any required documents needed to complete your financial aid award</a:t>
            </a: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50C8E9-2366-5B4F-8A79-E8463D7642AE}"/>
              </a:ext>
            </a:extLst>
          </p:cNvPr>
          <p:cNvSpPr txBox="1">
            <a:spLocks/>
          </p:cNvSpPr>
          <p:nvPr/>
        </p:nvSpPr>
        <p:spPr>
          <a:xfrm>
            <a:off x="1234956" y="2888420"/>
            <a:ext cx="10028414" cy="16014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STEP 2: Apply To An Alamo Colleges District College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By February 15, 2021: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submit your application for admission </a:t>
            </a:r>
            <a:r>
              <a:rPr lang="en-US" sz="2200" dirty="0">
                <a:solidFill>
                  <a:prstClr val="white"/>
                </a:solidFill>
                <a:latin typeface="Helvetica" pitchFamily="2" charset="0"/>
              </a:rPr>
              <a:t>through </a:t>
            </a:r>
            <a:r>
              <a:rPr lang="en-US" sz="2200" dirty="0" err="1">
                <a:solidFill>
                  <a:prstClr val="white"/>
                </a:solidFill>
                <a:latin typeface="Helvetica" pitchFamily="2" charset="0"/>
              </a:rPr>
              <a:t>ApplyTexas</a:t>
            </a:r>
            <a:r>
              <a:rPr lang="en-US" sz="2200" dirty="0">
                <a:solidFill>
                  <a:prstClr val="white"/>
                </a:solidFill>
                <a:latin typeface="Helvetica" pitchFamily="2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any of our five colleges in the Alamo Colleges District. </a:t>
            </a:r>
            <a:r>
              <a:rPr lang="en-US" sz="2200" dirty="0">
                <a:solidFill>
                  <a:prstClr val="white"/>
                </a:solidFill>
                <a:latin typeface="Helvetica" pitchFamily="2" charset="0"/>
              </a:rPr>
              <a:t>Visit </a:t>
            </a:r>
            <a:r>
              <a:rPr lang="en-US" sz="2200" dirty="0">
                <a:solidFill>
                  <a:prstClr val="white"/>
                </a:solidFill>
                <a:latin typeface="Helvetica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www.applytexas.org</a:t>
            </a:r>
            <a:r>
              <a:rPr lang="en-US" sz="2200" dirty="0">
                <a:solidFill>
                  <a:prstClr val="white"/>
                </a:solidFill>
                <a:latin typeface="Helvetica" pitchFamily="2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2000" dirty="0">
              <a:solidFill>
                <a:prstClr val="white"/>
              </a:solidFill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793F28-F8EC-C14E-8B97-8623B7C7967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804" y="1390432"/>
            <a:ext cx="1476313" cy="1476313"/>
          </a:xfrm>
          <a:prstGeom prst="rect">
            <a:avLst/>
          </a:prstGeom>
        </p:spPr>
      </p:pic>
      <p:sp>
        <p:nvSpPr>
          <p:cNvPr id="11" name="Bent Arrow 10">
            <a:extLst>
              <a:ext uri="{FF2B5EF4-FFF2-40B4-BE49-F238E27FC236}">
                <a16:creationId xmlns:a16="http://schemas.microsoft.com/office/drawing/2014/main" id="{92BC3A50-9845-FD40-A339-6A18034088E4}"/>
              </a:ext>
            </a:extLst>
          </p:cNvPr>
          <p:cNvSpPr/>
          <p:nvPr/>
        </p:nvSpPr>
        <p:spPr>
          <a:xfrm rot="20583847" flipV="1">
            <a:off x="8531951" y="2416966"/>
            <a:ext cx="951589" cy="356068"/>
          </a:xfrm>
          <a:prstGeom prst="bentArrow">
            <a:avLst>
              <a:gd name="adj1" fmla="val 14873"/>
              <a:gd name="adj2" fmla="val 35928"/>
              <a:gd name="adj3" fmla="val 49588"/>
              <a:gd name="adj4" fmla="val 7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E34FBA-73F2-490B-95DA-BDED4F49D7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prstClr val="black"/>
              <a:srgbClr val="0063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4076">
            <a:off x="10298722" y="-64916"/>
            <a:ext cx="1726144" cy="17261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3BAC44-0F09-4F5F-B880-40BFD3AD18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rgbClr val="0063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0384">
            <a:off x="10716941" y="5045529"/>
            <a:ext cx="1561100" cy="1561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1F498F-7C48-42EB-8234-885A0A5699C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rgbClr val="0063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0945">
            <a:off x="11339892" y="3626994"/>
            <a:ext cx="535203" cy="5352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1A2B0E-10F4-4736-AF51-233EA992774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63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71411">
            <a:off x="-1367233" y="2908918"/>
            <a:ext cx="3859005" cy="38590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7D512-2908-4890-9CDD-2F4EC952501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rgbClr val="0063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0945">
            <a:off x="202947" y="2047544"/>
            <a:ext cx="535203" cy="5352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72C55F-DF1C-4166-B19D-D3B1EC6AEB8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rgbClr val="0063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0384">
            <a:off x="103518" y="-87400"/>
            <a:ext cx="1561100" cy="15611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615C2-012A-464C-82B7-A7C392A5B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D9E-5569-7048-BE56-FDF60B1C6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9946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CE50B5CB6B9243A529C1D7DFB2EF9A" ma:contentTypeVersion="4" ma:contentTypeDescription="Create a new document." ma:contentTypeScope="" ma:versionID="67007f395450ac56d3c02fe0f075a243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9906112cc1c67fa7bb116a44e87cd37c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4" nillable="true" ma:displayName="Status" ma:default="Not Started" ma:format="Dropdown" ma:internalName="_Status" ma:readOnly="false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5D9EC270-5555-4605-B324-2797EACFCE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83779D-A951-458D-A6B6-ED165162D8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CCD138-1F0E-4F4A-80E7-C8E05A1B4F19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601</Words>
  <Application>Microsoft Macintosh PowerPoint</Application>
  <PresentationFormat>Widescreen</PresentationFormat>
  <Paragraphs>95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Arial Nova Light</vt:lpstr>
      <vt:lpstr>Calibri</vt:lpstr>
      <vt:lpstr>Calibri Light</vt:lpstr>
      <vt:lpstr>Century Gothic</vt:lpstr>
      <vt:lpstr>DIN-Regular</vt:lpstr>
      <vt:lpstr>Helvetica</vt:lpstr>
      <vt:lpstr>Wingdings</vt:lpstr>
      <vt:lpstr>2_Office Theme</vt:lpstr>
      <vt:lpstr>4_Office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Alamo Colleges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Labus, Kathleen</dc:creator>
  <cp:lastModifiedBy>Isidro Medina</cp:lastModifiedBy>
  <cp:revision>115</cp:revision>
  <cp:lastPrinted>2019-10-01T16:48:07Z</cp:lastPrinted>
  <dcterms:created xsi:type="dcterms:W3CDTF">2019-09-30T21:08:57Z</dcterms:created>
  <dcterms:modified xsi:type="dcterms:W3CDTF">2020-10-15T00:02:28Z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0x01010058CE50B5CB6B9243A529C1D7DFB2EF9A</vt:lpwstr>
  </property>
</Properties>
</file>