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1" r:id="rId2"/>
    <p:sldId id="282" r:id="rId3"/>
    <p:sldId id="256" r:id="rId4"/>
    <p:sldId id="298" r:id="rId5"/>
    <p:sldId id="299" r:id="rId6"/>
    <p:sldId id="258" r:id="rId7"/>
    <p:sldId id="262" r:id="rId8"/>
    <p:sldId id="261" r:id="rId9"/>
    <p:sldId id="280" r:id="rId10"/>
    <p:sldId id="283" r:id="rId11"/>
    <p:sldId id="285" r:id="rId12"/>
    <p:sldId id="286" r:id="rId13"/>
    <p:sldId id="290" r:id="rId14"/>
    <p:sldId id="284" r:id="rId15"/>
    <p:sldId id="259" r:id="rId16"/>
    <p:sldId id="291" r:id="rId17"/>
    <p:sldId id="295" r:id="rId18"/>
    <p:sldId id="292" r:id="rId19"/>
    <p:sldId id="293" r:id="rId20"/>
    <p:sldId id="263" r:id="rId21"/>
    <p:sldId id="271" r:id="rId22"/>
    <p:sldId id="278" r:id="rId23"/>
    <p:sldId id="294" r:id="rId24"/>
    <p:sldId id="268" r:id="rId25"/>
    <p:sldId id="296" r:id="rId26"/>
    <p:sldId id="297" r:id="rId27"/>
    <p:sldId id="272" r:id="rId28"/>
    <p:sldId id="274"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800" autoAdjust="0"/>
    <p:restoredTop sz="94660"/>
  </p:normalViewPr>
  <p:slideViewPr>
    <p:cSldViewPr>
      <p:cViewPr varScale="1">
        <p:scale>
          <a:sx n="109" d="100"/>
          <a:sy n="109" d="100"/>
        </p:scale>
        <p:origin x="1836"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Date Placeholder 27"/>
          <p:cNvSpPr>
            <a:spLocks noGrp="1"/>
          </p:cNvSpPr>
          <p:nvPr>
            <p:ph type="dt" sz="half" idx="10"/>
          </p:nvPr>
        </p:nvSpPr>
        <p:spPr/>
        <p:txBody>
          <a:bodyPr/>
          <a:lstStyle/>
          <a:p>
            <a:fld id="{E5492529-F535-4F07-A307-82FCFAFEAF9C}" type="datetimeFigureOut">
              <a:rPr lang="en-US" smtClean="0"/>
              <a:pPr/>
              <a:t>5/21/2019</a:t>
            </a:fld>
            <a:endParaRPr lang="en-US" dirty="0"/>
          </a:p>
        </p:txBody>
      </p:sp>
      <p:sp>
        <p:nvSpPr>
          <p:cNvPr id="17" name="Footer Placeholder 16"/>
          <p:cNvSpPr>
            <a:spLocks noGrp="1"/>
          </p:cNvSpPr>
          <p:nvPr>
            <p:ph type="ftr" sz="quarter" idx="11"/>
          </p:nvPr>
        </p:nvSpPr>
        <p:spPr/>
        <p:txBody>
          <a:bodyPr/>
          <a:lstStyle/>
          <a:p>
            <a:endParaRPr lang="en-US" dirty="0"/>
          </a:p>
        </p:txBody>
      </p:sp>
      <p:sp>
        <p:nvSpPr>
          <p:cNvPr id="29" name="Slide Number Placeholder 28"/>
          <p:cNvSpPr>
            <a:spLocks noGrp="1"/>
          </p:cNvSpPr>
          <p:nvPr>
            <p:ph type="sldNum" sz="quarter" idx="12"/>
          </p:nvPr>
        </p:nvSpPr>
        <p:spPr/>
        <p:txBody>
          <a:bodyPr/>
          <a:lstStyle/>
          <a:p>
            <a:fld id="{567F2982-93EC-4974-8A52-D544E9CC19BC}" type="slidenum">
              <a:rPr lang="en-US" smtClean="0"/>
              <a:pPr/>
              <a:t>‹#›</a:t>
            </a:fld>
            <a:endParaRPr lang="en-US" dirty="0"/>
          </a:p>
        </p:txBody>
      </p:sp>
      <p:sp>
        <p:nvSpPr>
          <p:cNvPr id="32" name="Rectangle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0" name="Rectangle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1" name="Rectangle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2" name="Rectangle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56" name="Rectangle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5" name="Rectangle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6" name="Rectangle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7" name="Rectangle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5492529-F535-4F07-A307-82FCFAFEAF9C}" type="datetimeFigureOut">
              <a:rPr lang="en-US" smtClean="0"/>
              <a:pPr/>
              <a:t>5/21/2019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67F2982-93EC-4974-8A52-D544E9CC19BC}"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981200" cy="5851525"/>
          </a:xfrm>
        </p:spPr>
        <p:txBody>
          <a:bodyPr vert="eaVert" anchor="ct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39"/>
            <a:ext cx="5867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5492529-F535-4F07-A307-82FCFAFEAF9C}" type="datetimeFigureOut">
              <a:rPr lang="en-US" smtClean="0"/>
              <a:pPr/>
              <a:t>5/21/2019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67F2982-93EC-4974-8A52-D544E9CC19BC}"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5492529-F535-4F07-A307-82FCFAFEAF9C}" type="datetimeFigureOut">
              <a:rPr lang="en-US" smtClean="0"/>
              <a:pPr/>
              <a:t>5/21/2019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67F2982-93EC-4974-8A52-D544E9CC19BC}"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4" name="Freeform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Freeform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Freeform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Freeform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Freeform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Freeform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Freeform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1" name="Freeform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Freeform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3" name="Freeform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4" name="Freeform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5" name="Freeform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6" name="Freeform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Freeform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3" name="Text Placeholder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E5492529-F535-4F07-A307-82FCFAFEAF9C}" type="datetimeFigureOut">
              <a:rPr lang="en-US" smtClean="0"/>
              <a:pPr/>
              <a:t>5/21/2019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67F2982-93EC-4974-8A52-D544E9CC19BC}" type="slidenum">
              <a:rPr lang="en-US" smtClean="0"/>
              <a:pPr/>
              <a:t>‹#›</a:t>
            </a:fld>
            <a:endParaRPr lang="en-US" dirty="0"/>
          </a:p>
        </p:txBody>
      </p:sp>
      <p:sp>
        <p:nvSpPr>
          <p:cNvPr id="7" name="Rectangle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en-US" smtClean="0"/>
              <a:t>Click to edit Master title style</a:t>
            </a:r>
            <a:endParaRPr kumimoji="0" lang="en-US"/>
          </a:p>
        </p:txBody>
      </p:sp>
      <p:sp>
        <p:nvSpPr>
          <p:cNvPr id="8" name="Rectangle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12064"/>
            <a:ext cx="8229600" cy="9144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5492529-F535-4F07-A307-82FCFAFEAF9C}" type="datetimeFigureOut">
              <a:rPr lang="en-US" smtClean="0"/>
              <a:pPr/>
              <a:t>5/21/2019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67F2982-93EC-4974-8A52-D544E9CC19BC}"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5" name="Rectangle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504824" y="512064"/>
            <a:ext cx="7772400" cy="914400"/>
          </a:xfrm>
        </p:spPr>
        <p:txBody>
          <a:bodyPr anchor="t"/>
          <a:lstStyle>
            <a:lvl1pPr>
              <a:defRPr sz="400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E5492529-F535-4F07-A307-82FCFAFEAF9C}" type="datetimeFigureOut">
              <a:rPr lang="en-US" smtClean="0"/>
              <a:pPr/>
              <a:t>5/21/2019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67F2982-93EC-4974-8A52-D544E9CC19BC}" type="slidenum">
              <a:rPr lang="en-US" smtClean="0"/>
              <a:pPr/>
              <a:t>‹#›</a:t>
            </a:fld>
            <a:endParaRPr lang="en-US" dirty="0"/>
          </a:p>
        </p:txBody>
      </p:sp>
      <p:sp>
        <p:nvSpPr>
          <p:cNvPr id="16" name="Rectangle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7" name="Rectangle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Rectangle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Rectangle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Rectangle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Rectangle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0" name="Rectangle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914400"/>
          </a:xfrm>
        </p:spPr>
        <p:txBody>
          <a:bodyPr/>
          <a:lstStyle>
            <a:lvl1pPr>
              <a:defRPr sz="4000" cap="none" baseline="0"/>
            </a:lvl1pPr>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E5492529-F535-4F07-A307-82FCFAFEAF9C}" type="datetimeFigureOut">
              <a:rPr lang="en-US" smtClean="0"/>
              <a:pPr/>
              <a:t>5/21/2019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67F2982-93EC-4974-8A52-D544E9CC19BC}"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492529-F535-4F07-A307-82FCFAFEAF9C}" type="datetimeFigureOut">
              <a:rPr lang="en-US" smtClean="0"/>
              <a:pPr/>
              <a:t>5/21/2019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67F2982-93EC-4974-8A52-D544E9CC19BC}"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8229600" cy="1162050"/>
          </a:xfrm>
        </p:spPr>
        <p:txBody>
          <a:bodyPr anchor="ctr"/>
          <a:lstStyle>
            <a:lvl1pPr algn="l">
              <a:buNone/>
              <a:defRPr sz="3600" b="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5492529-F535-4F07-A307-82FCFAFEAF9C}" type="datetimeFigureOut">
              <a:rPr lang="en-US" smtClean="0"/>
              <a:pPr/>
              <a:t>5/21/2019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67F2982-93EC-4974-8A52-D544E9CC19BC}"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9" name="Straight Connector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Group 9"/>
          <p:cNvGrpSpPr/>
          <p:nvPr/>
        </p:nvGrpSpPr>
        <p:grpSpPr>
          <a:xfrm rot="5400000">
            <a:off x="8514581" y="1219200"/>
            <a:ext cx="132763" cy="128466"/>
            <a:chOff x="6668087" y="1297746"/>
            <a:chExt cx="161840" cy="156602"/>
          </a:xfrm>
        </p:grpSpPr>
        <p:cxnSp>
          <p:nvCxnSpPr>
            <p:cNvPr id="15" name="Straight Connector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en-US" smtClean="0"/>
              <a:t>Click icon to add picture</a:t>
            </a:r>
            <a:endParaRPr kumimoji="0" lang="en-US"/>
          </a:p>
        </p:txBody>
      </p:sp>
      <p:sp>
        <p:nvSpPr>
          <p:cNvPr id="4" name="Text Placeholder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grpSp>
        <p:nvGrpSpPr>
          <p:cNvPr id="14" name="Group 13"/>
          <p:cNvGrpSpPr/>
          <p:nvPr/>
        </p:nvGrpSpPr>
        <p:grpSpPr>
          <a:xfrm rot="5400000">
            <a:off x="8666981" y="1371600"/>
            <a:ext cx="132763" cy="128466"/>
            <a:chOff x="6668087" y="1297746"/>
            <a:chExt cx="161840" cy="156602"/>
          </a:xfrm>
        </p:grpSpPr>
        <p:cxnSp>
          <p:nvCxnSpPr>
            <p:cNvPr id="11" name="Straight Connector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oup 17"/>
          <p:cNvGrpSpPr/>
          <p:nvPr/>
        </p:nvGrpSpPr>
        <p:grpSpPr>
          <a:xfrm rot="5400000">
            <a:off x="8320088" y="1474763"/>
            <a:ext cx="132763" cy="128466"/>
            <a:chOff x="6668087" y="1297746"/>
            <a:chExt cx="161840" cy="156602"/>
          </a:xfrm>
        </p:grpSpPr>
        <p:cxnSp>
          <p:nvCxnSpPr>
            <p:cNvPr id="19" name="Straight Connector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Date Placeholder 4"/>
          <p:cNvSpPr>
            <a:spLocks noGrp="1"/>
          </p:cNvSpPr>
          <p:nvPr>
            <p:ph type="dt" sz="half" idx="10"/>
          </p:nvPr>
        </p:nvSpPr>
        <p:spPr>
          <a:xfrm>
            <a:off x="6477000" y="55499"/>
            <a:ext cx="2133600" cy="365125"/>
          </a:xfrm>
        </p:spPr>
        <p:txBody>
          <a:bodyPr/>
          <a:lstStyle/>
          <a:p>
            <a:fld id="{E5492529-F535-4F07-A307-82FCFAFEAF9C}" type="datetimeFigureOut">
              <a:rPr lang="en-US" smtClean="0"/>
              <a:pPr/>
              <a:t>5/21/2019</a:t>
            </a:fld>
            <a:endParaRPr lang="en-US" dirty="0"/>
          </a:p>
        </p:txBody>
      </p:sp>
      <p:sp>
        <p:nvSpPr>
          <p:cNvPr id="6" name="Footer Placeholder 5"/>
          <p:cNvSpPr>
            <a:spLocks noGrp="1"/>
          </p:cNvSpPr>
          <p:nvPr>
            <p:ph type="ftr" sz="quarter" idx="11"/>
          </p:nvPr>
        </p:nvSpPr>
        <p:spPr>
          <a:xfrm>
            <a:off x="914400" y="55499"/>
            <a:ext cx="5562600" cy="365125"/>
          </a:xfrm>
        </p:spPr>
        <p:txBody>
          <a:bodyPr/>
          <a:lstStyle/>
          <a:p>
            <a:endParaRPr lang="en-US" dirty="0"/>
          </a:p>
        </p:txBody>
      </p:sp>
      <p:sp>
        <p:nvSpPr>
          <p:cNvPr id="7" name="Slide Number Placeholder 6"/>
          <p:cNvSpPr>
            <a:spLocks noGrp="1"/>
          </p:cNvSpPr>
          <p:nvPr>
            <p:ph type="sldNum" sz="quarter" idx="12"/>
          </p:nvPr>
        </p:nvSpPr>
        <p:spPr>
          <a:xfrm>
            <a:off x="8610600" y="55499"/>
            <a:ext cx="457200" cy="365125"/>
          </a:xfrm>
        </p:spPr>
        <p:txBody>
          <a:bodyPr/>
          <a:lstStyle/>
          <a:p>
            <a:fld id="{567F2982-93EC-4974-8A52-D544E9CC19BC}"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Rectangle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6" name="Rectangle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7" name="Rectangle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914400" y="512064"/>
            <a:ext cx="7772400" cy="914400"/>
          </a:xfrm>
          <a:prstGeom prst="rect">
            <a:avLst/>
          </a:prstGeom>
        </p:spPr>
        <p:txBody>
          <a:bodyPr vert="horz" anchor="t">
            <a:no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783560"/>
            <a:ext cx="7772400" cy="457200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E5492529-F535-4F07-A307-82FCFAFEAF9C}" type="datetimeFigureOut">
              <a:rPr lang="en-US" smtClean="0"/>
              <a:pPr/>
              <a:t>5/21/2019</a:t>
            </a:fld>
            <a:endParaRPr lang="en-US" dirty="0"/>
          </a:p>
        </p:txBody>
      </p:sp>
      <p:sp>
        <p:nvSpPr>
          <p:cNvPr id="3" name="Footer Placeholder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en-US" dirty="0"/>
          </a:p>
        </p:txBody>
      </p:sp>
      <p:sp>
        <p:nvSpPr>
          <p:cNvPr id="23" name="Slide Number Placeholder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567F2982-93EC-4974-8A52-D544E9CC19BC}"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www.tsbde.texas.gov/CriminalHistoryEvaluationRDH.html"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myalamocatalog.alamo.edu/content.php?catoid=157&amp;navoid=9462" TargetMode="External"/><Relationship Id="rId2" Type="http://schemas.openxmlformats.org/officeDocument/2006/relationships/hyperlink" Target="http://myalamocatalog.alamo.edu/content.php?catoid=157&amp;navoid=9459"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2.w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hyperlink" Target="http://www.ada.org/en/coda"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alamo.edu/sac/admissions-aid/enrollment-checklists/" TargetMode="External"/><Relationship Id="rId2" Type="http://schemas.openxmlformats.org/officeDocument/2006/relationships/hyperlink" Target="http://www.ada.org/en/coda"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i="1" u="sng" dirty="0" smtClean="0">
                <a:latin typeface="Californian FB" panose="0207040306080B030204" pitchFamily="18" charset="0"/>
              </a:rPr>
              <a:t>IMPORTANT INFORMATION</a:t>
            </a:r>
            <a:endParaRPr lang="en-US" b="1" i="1" u="sng" dirty="0">
              <a:latin typeface="Californian FB" panose="0207040306080B030204" pitchFamily="18" charset="0"/>
            </a:endParaRPr>
          </a:p>
        </p:txBody>
      </p:sp>
      <p:sp>
        <p:nvSpPr>
          <p:cNvPr id="3" name="Content Placeholder 2"/>
          <p:cNvSpPr>
            <a:spLocks noGrp="1"/>
          </p:cNvSpPr>
          <p:nvPr>
            <p:ph idx="1"/>
          </p:nvPr>
        </p:nvSpPr>
        <p:spPr>
          <a:xfrm>
            <a:off x="914400" y="1219200"/>
            <a:ext cx="7772400" cy="5181600"/>
          </a:xfrm>
        </p:spPr>
        <p:txBody>
          <a:bodyPr>
            <a:normAutofit fontScale="92500"/>
          </a:bodyPr>
          <a:lstStyle/>
          <a:p>
            <a:pPr marL="68580" indent="0">
              <a:buNone/>
            </a:pPr>
            <a:endParaRPr lang="en-US" dirty="0" smtClean="0"/>
          </a:p>
          <a:p>
            <a:pPr algn="ctr"/>
            <a:r>
              <a:rPr lang="en-US" dirty="0">
                <a:latin typeface="Californian FB" panose="0207040306080B030204" pitchFamily="18" charset="0"/>
              </a:rPr>
              <a:t>On-line applications for Fall </a:t>
            </a:r>
            <a:r>
              <a:rPr lang="en-US" dirty="0" smtClean="0">
                <a:latin typeface="Californian FB" panose="0207040306080B030204" pitchFamily="18" charset="0"/>
              </a:rPr>
              <a:t>2019 </a:t>
            </a:r>
            <a:endParaRPr lang="en-US" dirty="0">
              <a:latin typeface="Californian FB" panose="0207040306080B030204" pitchFamily="18" charset="0"/>
            </a:endParaRPr>
          </a:p>
          <a:p>
            <a:pPr marL="68580" indent="0" algn="ctr">
              <a:buNone/>
            </a:pPr>
            <a:r>
              <a:rPr lang="en-US" b="1" i="1" u="sng" dirty="0">
                <a:latin typeface="Californian FB" panose="0207040306080B030204" pitchFamily="18" charset="0"/>
              </a:rPr>
              <a:t>is now </a:t>
            </a:r>
            <a:r>
              <a:rPr lang="en-US" b="1" i="1" u="sng" dirty="0" smtClean="0">
                <a:latin typeface="Californian FB" panose="0207040306080B030204" pitchFamily="18" charset="0"/>
              </a:rPr>
              <a:t>OPEN.  </a:t>
            </a:r>
            <a:endParaRPr lang="en-US" b="1" i="1" u="sng" dirty="0">
              <a:latin typeface="Californian FB" panose="0207040306080B030204" pitchFamily="18" charset="0"/>
            </a:endParaRPr>
          </a:p>
          <a:p>
            <a:pPr marL="68580" indent="0" algn="ctr">
              <a:buNone/>
            </a:pPr>
            <a:endParaRPr lang="en-US" dirty="0" smtClean="0">
              <a:latin typeface="Californian FB" panose="0207040306080B030204" pitchFamily="18" charset="0"/>
            </a:endParaRPr>
          </a:p>
          <a:p>
            <a:pPr marL="68580" indent="0" algn="ctr">
              <a:buNone/>
            </a:pPr>
            <a:endParaRPr lang="en-US" dirty="0" smtClean="0">
              <a:latin typeface="Californian FB" panose="0207040306080B030204" pitchFamily="18" charset="0"/>
            </a:endParaRPr>
          </a:p>
          <a:p>
            <a:pPr marL="68580" indent="0" algn="ctr">
              <a:buNone/>
            </a:pPr>
            <a:endParaRPr lang="en-US" dirty="0" smtClean="0">
              <a:latin typeface="Californian FB" panose="0207040306080B030204" pitchFamily="18" charset="0"/>
            </a:endParaRPr>
          </a:p>
          <a:p>
            <a:pPr marL="68580" indent="0" algn="ctr">
              <a:buNone/>
            </a:pPr>
            <a:endParaRPr lang="en-US" dirty="0" smtClean="0">
              <a:latin typeface="Californian FB" panose="0207040306080B030204" pitchFamily="18" charset="0"/>
            </a:endParaRPr>
          </a:p>
          <a:p>
            <a:pPr marL="68580" indent="0" algn="ctr">
              <a:buNone/>
            </a:pPr>
            <a:r>
              <a:rPr lang="en-US" sz="1400" b="1" i="1" dirty="0">
                <a:latin typeface="Californian FB" panose="0207040306080B030204" pitchFamily="18" charset="0"/>
              </a:rPr>
              <a:t>On-line applications for Fall </a:t>
            </a:r>
            <a:r>
              <a:rPr lang="en-US" sz="1400" b="1" i="1" dirty="0" smtClean="0">
                <a:latin typeface="Californian FB" panose="0207040306080B030204" pitchFamily="18" charset="0"/>
              </a:rPr>
              <a:t>2019 opens August 27, 2018 and </a:t>
            </a:r>
            <a:r>
              <a:rPr lang="en-US" sz="1400" b="1" i="1" dirty="0">
                <a:latin typeface="Californian FB" panose="0207040306080B030204" pitchFamily="18" charset="0"/>
              </a:rPr>
              <a:t>closes on </a:t>
            </a:r>
            <a:r>
              <a:rPr lang="en-US" sz="1400" b="1" i="1" dirty="0" smtClean="0">
                <a:latin typeface="Californian FB" panose="0207040306080B030204" pitchFamily="18" charset="0"/>
              </a:rPr>
              <a:t>May  31, 2019.</a:t>
            </a:r>
          </a:p>
          <a:p>
            <a:pPr marL="68580" indent="0" algn="ctr">
              <a:buNone/>
            </a:pPr>
            <a:r>
              <a:rPr lang="en-US" sz="2400" b="1" dirty="0" smtClean="0">
                <a:solidFill>
                  <a:srgbClr val="FFFF00"/>
                </a:solidFill>
                <a:latin typeface="Californian FB" panose="0207040306080B030204" pitchFamily="18" charset="0"/>
              </a:rPr>
              <a:t>(Interested students must apply on-line, attend orientation and see </a:t>
            </a:r>
            <a:r>
              <a:rPr lang="en-US" sz="2400" b="1" i="1" u="sng" dirty="0" smtClean="0">
                <a:solidFill>
                  <a:srgbClr val="FFFF00"/>
                </a:solidFill>
                <a:latin typeface="Californian FB" panose="0207040306080B030204" pitchFamily="18" charset="0"/>
              </a:rPr>
              <a:t>a dental assisting advisor </a:t>
            </a:r>
            <a:r>
              <a:rPr lang="en-US" sz="2400" b="1" dirty="0" smtClean="0">
                <a:solidFill>
                  <a:srgbClr val="FFFF00"/>
                </a:solidFill>
                <a:latin typeface="Californian FB" panose="0207040306080B030204" pitchFamily="18" charset="0"/>
              </a:rPr>
              <a:t>–signed degree plan.  If you don’t follow through with process you must re-apply.)</a:t>
            </a:r>
            <a:r>
              <a:rPr lang="en-US" sz="2400" b="1" i="1" u="sng" dirty="0" smtClean="0">
                <a:solidFill>
                  <a:srgbClr val="FFFF00"/>
                </a:solidFill>
                <a:latin typeface="Californian FB" panose="0207040306080B030204" pitchFamily="18" charset="0"/>
              </a:rPr>
              <a:t> </a:t>
            </a:r>
          </a:p>
          <a:p>
            <a:pPr algn="r"/>
            <a:endParaRPr lang="en-US" b="1" i="1" u="sng" dirty="0"/>
          </a:p>
          <a:p>
            <a:pPr marL="68580" indent="0">
              <a:buNone/>
            </a:pPr>
            <a:endParaRPr lang="en-US" b="1" i="1" u="sng" dirty="0"/>
          </a:p>
        </p:txBody>
      </p:sp>
      <p:pic>
        <p:nvPicPr>
          <p:cNvPr id="1028" name="Picture 4" descr="C:\Users\csantiago3\AppData\Local\Microsoft\Windows\Temporary Internet Files\Content.IE5\7TQNYSCC\logo-its-open-social-media[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7600" y="2971800"/>
            <a:ext cx="2171700" cy="1581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2654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Californian FB" pitchFamily="18" charset="0"/>
              </a:rPr>
              <a:t>Program Entry Level Competencies </a:t>
            </a:r>
            <a:endParaRPr lang="en-US" dirty="0"/>
          </a:p>
        </p:txBody>
      </p:sp>
      <p:sp>
        <p:nvSpPr>
          <p:cNvPr id="3" name="Content Placeholder 2"/>
          <p:cNvSpPr>
            <a:spLocks noGrp="1"/>
          </p:cNvSpPr>
          <p:nvPr>
            <p:ph idx="1"/>
          </p:nvPr>
        </p:nvSpPr>
        <p:spPr>
          <a:xfrm>
            <a:off x="914400" y="1524000"/>
            <a:ext cx="7772400" cy="4572000"/>
          </a:xfrm>
        </p:spPr>
        <p:txBody>
          <a:bodyPr>
            <a:normAutofit/>
          </a:bodyPr>
          <a:lstStyle/>
          <a:p>
            <a:pPr marL="68580" indent="0" algn="ctr">
              <a:buNone/>
            </a:pPr>
            <a:r>
              <a:rPr lang="en-US" dirty="0" smtClean="0">
                <a:latin typeface="Californian FB" panose="0207040306080B030204" pitchFamily="18" charset="0"/>
              </a:rPr>
              <a:t>Certificate Level I</a:t>
            </a:r>
          </a:p>
          <a:p>
            <a:pPr marL="68580" indent="0" algn="ctr">
              <a:buNone/>
            </a:pPr>
            <a:r>
              <a:rPr lang="en-US" sz="1600" b="1" dirty="0" smtClean="0">
                <a:solidFill>
                  <a:srgbClr val="FFFF00"/>
                </a:solidFill>
                <a:latin typeface="Californian FB" panose="0207040306080B030204" pitchFamily="18" charset="0"/>
              </a:rPr>
              <a:t>(Block Scheduling)</a:t>
            </a:r>
            <a:endParaRPr lang="en-US" sz="1700" b="1" dirty="0" smtClean="0">
              <a:solidFill>
                <a:srgbClr val="FFFF00"/>
              </a:solidFill>
              <a:latin typeface="Californian FB" panose="0207040306080B030204" pitchFamily="18" charset="0"/>
            </a:endParaRPr>
          </a:p>
          <a:p>
            <a:pPr>
              <a:buFont typeface="Arial" charset="0"/>
              <a:buChar char="•"/>
            </a:pPr>
            <a:endParaRPr lang="en-US" sz="1000" dirty="0" smtClean="0">
              <a:latin typeface="Californian FB" pitchFamily="18" charset="0"/>
            </a:endParaRPr>
          </a:p>
          <a:p>
            <a:pPr>
              <a:buFont typeface="Arial" charset="0"/>
              <a:buChar char="•"/>
            </a:pPr>
            <a:r>
              <a:rPr lang="en-US" sz="2400" dirty="0" smtClean="0">
                <a:latin typeface="Californian FB" pitchFamily="18" charset="0"/>
              </a:rPr>
              <a:t>Certificate Level I –completion of one of the following</a:t>
            </a:r>
          </a:p>
          <a:p>
            <a:pPr>
              <a:buFont typeface="Wingdings" panose="05000000000000000000" pitchFamily="2" charset="2"/>
              <a:buChar char="q"/>
            </a:pPr>
            <a:r>
              <a:rPr lang="en-US" sz="2000" dirty="0" smtClean="0">
                <a:latin typeface="Californian FB" pitchFamily="18" charset="0"/>
              </a:rPr>
              <a:t>Math 0410 </a:t>
            </a:r>
          </a:p>
          <a:p>
            <a:pPr>
              <a:buFont typeface="Wingdings" panose="05000000000000000000" pitchFamily="2" charset="2"/>
              <a:buChar char="q"/>
            </a:pPr>
            <a:r>
              <a:rPr lang="en-US" sz="2000" dirty="0" smtClean="0">
                <a:latin typeface="Californian FB" pitchFamily="18" charset="0"/>
              </a:rPr>
              <a:t>TSI score of 337 or higher </a:t>
            </a:r>
            <a:endParaRPr lang="en-US" sz="1000" dirty="0" smtClean="0">
              <a:latin typeface="Californian FB" pitchFamily="18" charset="0"/>
            </a:endParaRPr>
          </a:p>
          <a:p>
            <a:pPr marL="68580" indent="0">
              <a:buNone/>
            </a:pPr>
            <a:endParaRPr lang="en-US" sz="1000" dirty="0" smtClean="0">
              <a:latin typeface="Californian FB" pitchFamily="18" charset="0"/>
            </a:endParaRPr>
          </a:p>
          <a:p>
            <a:pPr lvl="0">
              <a:buClr>
                <a:srgbClr val="DBF5F9"/>
              </a:buClr>
              <a:buFont typeface="Arial" charset="0"/>
              <a:buChar char="•"/>
            </a:pPr>
            <a:r>
              <a:rPr lang="en-US" sz="2400" b="1" dirty="0" smtClean="0">
                <a:latin typeface="Californian FB" pitchFamily="18" charset="0"/>
              </a:rPr>
              <a:t>Certificate </a:t>
            </a:r>
            <a:r>
              <a:rPr lang="en-US" sz="2400" b="1" dirty="0">
                <a:latin typeface="Californian FB" pitchFamily="18" charset="0"/>
              </a:rPr>
              <a:t>Level I </a:t>
            </a:r>
            <a:r>
              <a:rPr lang="en-US" sz="2400" b="1" dirty="0" smtClean="0">
                <a:solidFill>
                  <a:prstClr val="white"/>
                </a:solidFill>
                <a:latin typeface="Californian FB" pitchFamily="18" charset="0"/>
              </a:rPr>
              <a:t>-</a:t>
            </a:r>
            <a:r>
              <a:rPr lang="en-US" sz="2400" b="1" dirty="0">
                <a:solidFill>
                  <a:prstClr val="white"/>
                </a:solidFill>
                <a:latin typeface="Californian FB" pitchFamily="18" charset="0"/>
              </a:rPr>
              <a:t>completion of </a:t>
            </a:r>
          </a:p>
          <a:p>
            <a:pPr lvl="0">
              <a:buClr>
                <a:srgbClr val="DBF5F9"/>
              </a:buClr>
              <a:buFont typeface="Wingdings" panose="05000000000000000000" pitchFamily="2" charset="2"/>
              <a:buChar char="q"/>
            </a:pPr>
            <a:r>
              <a:rPr lang="en-US" sz="1900" dirty="0">
                <a:solidFill>
                  <a:prstClr val="white"/>
                </a:solidFill>
                <a:latin typeface="Californian FB" pitchFamily="18" charset="0"/>
              </a:rPr>
              <a:t>INRW 0420 level or TSI </a:t>
            </a:r>
            <a:r>
              <a:rPr lang="en-US" sz="1900" dirty="0" smtClean="0">
                <a:solidFill>
                  <a:prstClr val="white"/>
                </a:solidFill>
                <a:latin typeface="Californian FB" pitchFamily="18" charset="0"/>
              </a:rPr>
              <a:t>equivalent </a:t>
            </a:r>
            <a:r>
              <a:rPr lang="en-US" sz="1400" dirty="0" smtClean="0">
                <a:solidFill>
                  <a:prstClr val="white"/>
                </a:solidFill>
                <a:latin typeface="Californian FB" pitchFamily="18" charset="0"/>
              </a:rPr>
              <a:t>(TSI Reading 351 or higher, TSI English Essay 5)</a:t>
            </a:r>
          </a:p>
          <a:p>
            <a:pPr>
              <a:buClr>
                <a:srgbClr val="DBF5F9"/>
              </a:buClr>
            </a:pPr>
            <a:endParaRPr lang="en-US" sz="1400" dirty="0" smtClean="0">
              <a:solidFill>
                <a:prstClr val="white"/>
              </a:solidFill>
              <a:latin typeface="Californian FB" pitchFamily="18" charset="0"/>
            </a:endParaRPr>
          </a:p>
          <a:p>
            <a:pPr marL="68580" indent="0">
              <a:buNone/>
            </a:pPr>
            <a:endParaRPr lang="en-US" sz="1000" b="1" dirty="0" smtClean="0">
              <a:latin typeface="Californian FB" pitchFamily="18" charset="0"/>
            </a:endParaRPr>
          </a:p>
          <a:p>
            <a:pPr marL="68580" indent="0">
              <a:buNone/>
            </a:pPr>
            <a:r>
              <a:rPr lang="en-US" sz="2400" b="1" dirty="0" smtClean="0">
                <a:latin typeface="Californian FB" pitchFamily="18" charset="0"/>
              </a:rPr>
              <a:t>***</a:t>
            </a:r>
            <a:r>
              <a:rPr lang="en-US" sz="2400" b="1" dirty="0">
                <a:latin typeface="Californian FB" pitchFamily="18" charset="0"/>
              </a:rPr>
              <a:t>In addition, Technical Education Courses (33)</a:t>
            </a:r>
          </a:p>
          <a:p>
            <a:pPr>
              <a:buFont typeface="Arial" charset="0"/>
              <a:buChar char="•"/>
            </a:pPr>
            <a:endParaRPr lang="en-US" sz="2400" dirty="0" smtClean="0">
              <a:latin typeface="Californian FB" pitchFamily="18" charset="0"/>
            </a:endParaRPr>
          </a:p>
          <a:p>
            <a:pPr>
              <a:buFont typeface="Arial" charset="0"/>
              <a:buChar char="•"/>
            </a:pPr>
            <a:endParaRPr lang="en-US" sz="2400" dirty="0">
              <a:latin typeface="Californian FB" pitchFamily="18" charset="0"/>
            </a:endParaRPr>
          </a:p>
          <a:p>
            <a:pPr marL="68580" indent="0">
              <a:buNone/>
            </a:pPr>
            <a:endParaRPr lang="en-US" sz="2400" dirty="0"/>
          </a:p>
        </p:txBody>
      </p:sp>
    </p:spTree>
    <p:extLst>
      <p:ext uri="{BB962C8B-B14F-4D97-AF65-F5344CB8AC3E}">
        <p14:creationId xmlns:p14="http://schemas.microsoft.com/office/powerpoint/2010/main" val="9699015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b="1" dirty="0" smtClean="0">
                <a:latin typeface="Californian FB" pitchFamily="18" charset="0"/>
              </a:rPr>
              <a:t>Technical Education </a:t>
            </a:r>
            <a:r>
              <a:rPr lang="en-US" sz="3600" b="1" dirty="0">
                <a:latin typeface="Californian FB" pitchFamily="18" charset="0"/>
              </a:rPr>
              <a:t>Courses</a:t>
            </a:r>
            <a:br>
              <a:rPr lang="en-US" sz="3600" b="1" dirty="0">
                <a:latin typeface="Californian FB" pitchFamily="18" charset="0"/>
              </a:rPr>
            </a:br>
            <a:r>
              <a:rPr lang="en-US" sz="2800" b="1" dirty="0">
                <a:latin typeface="Californian FB" pitchFamily="18" charset="0"/>
              </a:rPr>
              <a:t>Fall  Semester  (17 </a:t>
            </a:r>
            <a:r>
              <a:rPr lang="en-US" sz="2800" b="1" dirty="0" smtClean="0">
                <a:latin typeface="Californian FB" pitchFamily="18" charset="0"/>
              </a:rPr>
              <a:t>hours-</a:t>
            </a:r>
            <a:r>
              <a:rPr lang="en-US" sz="1800" dirty="0" smtClean="0">
                <a:latin typeface="Californian FB" panose="0207040306080B030204" pitchFamily="18" charset="0"/>
              </a:rPr>
              <a:t>Block </a:t>
            </a:r>
            <a:r>
              <a:rPr lang="en-US" sz="1800" dirty="0">
                <a:latin typeface="Californian FB" panose="0207040306080B030204" pitchFamily="18" charset="0"/>
              </a:rPr>
              <a:t>Scheduling</a:t>
            </a:r>
            <a:r>
              <a:rPr lang="en-US" sz="2800" dirty="0">
                <a:latin typeface="Californian FB" panose="0207040306080B030204" pitchFamily="18" charset="0"/>
              </a:rPr>
              <a:t>)</a:t>
            </a:r>
            <a:r>
              <a:rPr lang="en-US" sz="3200" dirty="0"/>
              <a:t/>
            </a:r>
            <a:br>
              <a:rPr lang="en-US" sz="3200" dirty="0"/>
            </a:br>
            <a:r>
              <a:rPr lang="en-US" sz="2800" b="1" dirty="0">
                <a:latin typeface="Californian FB" pitchFamily="18" charset="0"/>
              </a:rPr>
              <a:t/>
            </a:r>
            <a:br>
              <a:rPr lang="en-US" sz="2800" b="1" dirty="0">
                <a:latin typeface="Californian FB" pitchFamily="18" charset="0"/>
              </a:rPr>
            </a:br>
            <a:endParaRPr lang="en-US" sz="2800" dirty="0"/>
          </a:p>
        </p:txBody>
      </p:sp>
      <p:sp>
        <p:nvSpPr>
          <p:cNvPr id="3" name="Content Placeholder 2"/>
          <p:cNvSpPr>
            <a:spLocks noGrp="1"/>
          </p:cNvSpPr>
          <p:nvPr>
            <p:ph idx="1"/>
          </p:nvPr>
        </p:nvSpPr>
        <p:spPr/>
        <p:txBody>
          <a:bodyPr/>
          <a:lstStyle/>
          <a:p>
            <a:pPr>
              <a:buNone/>
            </a:pPr>
            <a:endParaRPr lang="en-US" sz="1000" b="1" dirty="0" smtClean="0">
              <a:latin typeface="Californian FB" pitchFamily="18" charset="0"/>
            </a:endParaRPr>
          </a:p>
          <a:p>
            <a:r>
              <a:rPr lang="en-US" sz="2000" dirty="0" smtClean="0">
                <a:latin typeface="Californian FB" pitchFamily="18" charset="0"/>
              </a:rPr>
              <a:t>DNTA 1301 	Dental Materials</a:t>
            </a:r>
          </a:p>
          <a:p>
            <a:r>
              <a:rPr lang="en-US" sz="2000" dirty="0" smtClean="0">
                <a:latin typeface="Californian FB" pitchFamily="18" charset="0"/>
              </a:rPr>
              <a:t>DNTA 1305 	Dental Radiology </a:t>
            </a:r>
          </a:p>
          <a:p>
            <a:r>
              <a:rPr lang="en-US" sz="2000" dirty="0" smtClean="0">
                <a:latin typeface="Californian FB" pitchFamily="18" charset="0"/>
              </a:rPr>
              <a:t>DNTA 1311 	Dental Science</a:t>
            </a:r>
          </a:p>
          <a:p>
            <a:r>
              <a:rPr lang="en-US" sz="2000" dirty="0" smtClean="0">
                <a:latin typeface="Californian FB" pitchFamily="18" charset="0"/>
              </a:rPr>
              <a:t>DNTA 1353 	Dental Assisting Applications</a:t>
            </a:r>
          </a:p>
          <a:p>
            <a:r>
              <a:rPr lang="en-US" sz="2000" dirty="0" smtClean="0">
                <a:latin typeface="Californian FB" pitchFamily="18" charset="0"/>
              </a:rPr>
              <a:t>DNTA 1415 	Chairside Assisting</a:t>
            </a:r>
          </a:p>
          <a:p>
            <a:r>
              <a:rPr lang="pt-BR" sz="2000" dirty="0" smtClean="0">
                <a:latin typeface="Californian FB" pitchFamily="18" charset="0"/>
              </a:rPr>
              <a:t>DNTA 1167 	Practicum- Dental Assistant </a:t>
            </a:r>
          </a:p>
          <a:p>
            <a:pPr marL="1033272" lvl="3" indent="0">
              <a:buNone/>
            </a:pPr>
            <a:r>
              <a:rPr lang="pt-BR" sz="1600" dirty="0" smtClean="0">
                <a:latin typeface="Californian FB" pitchFamily="18" charset="0"/>
              </a:rPr>
              <a:t>                  (32 weeks ; Hours~ fall and spring)</a:t>
            </a:r>
          </a:p>
          <a:p>
            <a:pPr marL="1033272" lvl="3" indent="0">
              <a:buNone/>
            </a:pPr>
            <a:endParaRPr lang="pt-BR" sz="1600" b="1" i="1" u="sng" dirty="0">
              <a:latin typeface="Californian FB" pitchFamily="18" charset="0"/>
            </a:endParaRPr>
          </a:p>
          <a:p>
            <a:pPr marL="1033272" lvl="3" indent="0">
              <a:buNone/>
            </a:pPr>
            <a:r>
              <a:rPr lang="pt-BR" sz="1600" b="1" i="1" u="sng" dirty="0" smtClean="0">
                <a:solidFill>
                  <a:srgbClr val="FFFF00"/>
                </a:solidFill>
                <a:latin typeface="Californian FB" pitchFamily="18" charset="0"/>
              </a:rPr>
              <a:t>Please Note:</a:t>
            </a:r>
            <a:r>
              <a:rPr lang="pt-BR" sz="1600" b="1" dirty="0" smtClean="0">
                <a:solidFill>
                  <a:srgbClr val="FFFF00"/>
                </a:solidFill>
                <a:latin typeface="Californian FB" pitchFamily="18" charset="0"/>
              </a:rPr>
              <a:t> Some practicum sites charge up to $100.00 for parking </a:t>
            </a:r>
          </a:p>
          <a:p>
            <a:pPr marL="1033272" lvl="3" indent="0">
              <a:buNone/>
            </a:pPr>
            <a:r>
              <a:rPr lang="pt-BR" sz="1600" b="1" dirty="0" smtClean="0">
                <a:solidFill>
                  <a:srgbClr val="FFFF00"/>
                </a:solidFill>
                <a:latin typeface="Californian FB" pitchFamily="18" charset="0"/>
              </a:rPr>
              <a:t>and name badge.  Budget accordingly! </a:t>
            </a:r>
            <a:endParaRPr lang="en-US" sz="1600" b="1" dirty="0">
              <a:solidFill>
                <a:srgbClr val="FFFF00"/>
              </a:solidFill>
              <a:latin typeface="Californian FB" pitchFamily="18" charset="0"/>
            </a:endParaRPr>
          </a:p>
        </p:txBody>
      </p:sp>
      <p:pic>
        <p:nvPicPr>
          <p:cNvPr id="6147" name="Picture 3" descr="C:\Documents and Settings\csantiago3\Local Settings\Temporary Internet Files\Content.IE5\8BMZQSO7\MCj02868630000[1].wmf"/>
          <p:cNvPicPr>
            <a:picLocks noChangeAspect="1" noChangeArrowheads="1"/>
          </p:cNvPicPr>
          <p:nvPr/>
        </p:nvPicPr>
        <p:blipFill>
          <a:blip r:embed="rId2" cstate="print"/>
          <a:srcRect/>
          <a:stretch>
            <a:fillRect/>
          </a:stretch>
        </p:blipFill>
        <p:spPr bwMode="auto">
          <a:xfrm>
            <a:off x="6400800" y="2590800"/>
            <a:ext cx="1624296" cy="1550987"/>
          </a:xfrm>
          <a:prstGeom prst="rect">
            <a:avLst/>
          </a:prstGeom>
          <a:noFill/>
        </p:spPr>
      </p:pic>
    </p:spTree>
    <p:extLst>
      <p:ext uri="{BB962C8B-B14F-4D97-AF65-F5344CB8AC3E}">
        <p14:creationId xmlns:p14="http://schemas.microsoft.com/office/powerpoint/2010/main" val="28762173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Californian FB" pitchFamily="18" charset="0"/>
              </a:rPr>
              <a:t>Technical Education </a:t>
            </a:r>
            <a:r>
              <a:rPr lang="en-US" b="1" dirty="0">
                <a:latin typeface="Californian FB" pitchFamily="18" charset="0"/>
              </a:rPr>
              <a:t>Courses</a:t>
            </a:r>
            <a:br>
              <a:rPr lang="en-US" b="1" dirty="0">
                <a:latin typeface="Californian FB" pitchFamily="18" charset="0"/>
              </a:rPr>
            </a:br>
            <a:r>
              <a:rPr lang="en-US" sz="2800" b="1" dirty="0" smtClean="0">
                <a:latin typeface="Californian FB" pitchFamily="18" charset="0"/>
              </a:rPr>
              <a:t>Spring Semester </a:t>
            </a:r>
            <a:r>
              <a:rPr lang="en-US" sz="2800" dirty="0">
                <a:latin typeface="Californian FB" pitchFamily="18" charset="0"/>
              </a:rPr>
              <a:t>(14 hours)</a:t>
            </a:r>
            <a:br>
              <a:rPr lang="en-US" sz="2800" dirty="0">
                <a:latin typeface="Californian FB" pitchFamily="18" charset="0"/>
              </a:rPr>
            </a:br>
            <a:endParaRPr lang="en-US" sz="2800" dirty="0"/>
          </a:p>
        </p:txBody>
      </p:sp>
      <p:sp>
        <p:nvSpPr>
          <p:cNvPr id="3" name="Content Placeholder 2"/>
          <p:cNvSpPr>
            <a:spLocks noGrp="1"/>
          </p:cNvSpPr>
          <p:nvPr>
            <p:ph idx="1"/>
          </p:nvPr>
        </p:nvSpPr>
        <p:spPr>
          <a:xfrm>
            <a:off x="914400" y="1447800"/>
            <a:ext cx="7772400" cy="4953000"/>
          </a:xfrm>
        </p:spPr>
        <p:txBody>
          <a:bodyPr>
            <a:normAutofit/>
          </a:bodyPr>
          <a:lstStyle/>
          <a:p>
            <a:pPr>
              <a:buNone/>
            </a:pPr>
            <a:endParaRPr lang="en-US" sz="1400" dirty="0" smtClean="0">
              <a:latin typeface="Californian FB" pitchFamily="18" charset="0"/>
            </a:endParaRPr>
          </a:p>
          <a:p>
            <a:endParaRPr lang="en-US" sz="2000" dirty="0" smtClean="0">
              <a:latin typeface="Californian FB" pitchFamily="18" charset="0"/>
            </a:endParaRPr>
          </a:p>
          <a:p>
            <a:r>
              <a:rPr lang="en-US" sz="2000" dirty="0" smtClean="0">
                <a:latin typeface="Californian FB" pitchFamily="18" charset="0"/>
              </a:rPr>
              <a:t>DNTA 1241 	Dental Laboratory Procedures</a:t>
            </a:r>
          </a:p>
          <a:p>
            <a:r>
              <a:rPr lang="en-US" sz="2000" dirty="0" smtClean="0">
                <a:latin typeface="Californian FB" pitchFamily="18" charset="0"/>
              </a:rPr>
              <a:t>DNTA 1245	Preventive Dentistry</a:t>
            </a:r>
          </a:p>
          <a:p>
            <a:r>
              <a:rPr lang="en-US" sz="2000" dirty="0" smtClean="0">
                <a:latin typeface="Californian FB" pitchFamily="18" charset="0"/>
              </a:rPr>
              <a:t>DNTA 1249 	Dental Radiology in the Clinic</a:t>
            </a:r>
          </a:p>
          <a:p>
            <a:r>
              <a:rPr lang="en-US" sz="2000" dirty="0" smtClean="0">
                <a:latin typeface="Californian FB" pitchFamily="18" charset="0"/>
              </a:rPr>
              <a:t>DNTA 1351 	Dental Office Management</a:t>
            </a:r>
          </a:p>
          <a:p>
            <a:r>
              <a:rPr lang="en-US" sz="2000" dirty="0" smtClean="0">
                <a:latin typeface="Californian FB" pitchFamily="18" charset="0"/>
              </a:rPr>
              <a:t>DNTA 2350 	Advanced Dental Assisting Applications</a:t>
            </a:r>
          </a:p>
          <a:p>
            <a:r>
              <a:rPr lang="en-US" sz="2000" dirty="0" smtClean="0">
                <a:latin typeface="Californian FB" pitchFamily="18" charset="0"/>
              </a:rPr>
              <a:t>DNTA 1213 	Emergency Management</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200" y="4114800"/>
            <a:ext cx="2403362" cy="2043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042525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Californian FB" pitchFamily="18" charset="0"/>
              </a:rPr>
              <a:t>Technical Education </a:t>
            </a:r>
            <a:r>
              <a:rPr lang="en-US" b="1" dirty="0">
                <a:latin typeface="Californian FB" pitchFamily="18" charset="0"/>
              </a:rPr>
              <a:t>Courses</a:t>
            </a:r>
            <a:br>
              <a:rPr lang="en-US" b="1" dirty="0">
                <a:latin typeface="Californian FB" pitchFamily="18" charset="0"/>
              </a:rPr>
            </a:br>
            <a:r>
              <a:rPr lang="en-US" sz="2800" b="1" dirty="0">
                <a:latin typeface="Californian FB" pitchFamily="18" charset="0"/>
              </a:rPr>
              <a:t>Special </a:t>
            </a:r>
            <a:r>
              <a:rPr lang="en-US" sz="2800" b="1" dirty="0" smtClean="0">
                <a:latin typeface="Californian FB" pitchFamily="18" charset="0"/>
              </a:rPr>
              <a:t>Summer Session </a:t>
            </a:r>
            <a:r>
              <a:rPr lang="en-US" sz="2800" dirty="0" smtClean="0">
                <a:latin typeface="Californian FB" pitchFamily="18" charset="0"/>
              </a:rPr>
              <a:t>(</a:t>
            </a:r>
            <a:r>
              <a:rPr lang="en-US" sz="2800" dirty="0">
                <a:latin typeface="Californian FB" pitchFamily="18" charset="0"/>
              </a:rPr>
              <a:t>2 hours)</a:t>
            </a:r>
            <a:br>
              <a:rPr lang="en-US" sz="2800" dirty="0">
                <a:latin typeface="Californian FB" pitchFamily="18" charset="0"/>
              </a:rPr>
            </a:br>
            <a:endParaRPr lang="en-US" sz="2800" dirty="0"/>
          </a:p>
        </p:txBody>
      </p:sp>
      <p:sp>
        <p:nvSpPr>
          <p:cNvPr id="3" name="Content Placeholder 2"/>
          <p:cNvSpPr>
            <a:spLocks noGrp="1"/>
          </p:cNvSpPr>
          <p:nvPr>
            <p:ph idx="1"/>
          </p:nvPr>
        </p:nvSpPr>
        <p:spPr>
          <a:xfrm>
            <a:off x="914400" y="1524000"/>
            <a:ext cx="7772400" cy="4572000"/>
          </a:xfrm>
        </p:spPr>
        <p:txBody>
          <a:bodyPr/>
          <a:lstStyle/>
          <a:p>
            <a:pPr>
              <a:buNone/>
            </a:pPr>
            <a:endParaRPr lang="en-US" sz="2000" dirty="0" smtClean="0">
              <a:latin typeface="Californian FB" pitchFamily="18" charset="0"/>
            </a:endParaRPr>
          </a:p>
          <a:p>
            <a:endParaRPr lang="en-US" sz="2000" dirty="0" smtClean="0"/>
          </a:p>
          <a:p>
            <a:r>
              <a:rPr lang="en-US" sz="2000" dirty="0" smtClean="0">
                <a:latin typeface="Californian FB" panose="0207040306080B030204" pitchFamily="18" charset="0"/>
              </a:rPr>
              <a:t>DNTA 2130 	Seminar for the Dental Assistant</a:t>
            </a:r>
          </a:p>
          <a:p>
            <a:pPr>
              <a:buNone/>
            </a:pPr>
            <a:endParaRPr lang="en-US" sz="1000" dirty="0" smtClean="0">
              <a:latin typeface="Californian FB" panose="0207040306080B030204" pitchFamily="18" charset="0"/>
            </a:endParaRPr>
          </a:p>
          <a:p>
            <a:r>
              <a:rPr lang="pt-BR" sz="2000" dirty="0" smtClean="0">
                <a:latin typeface="Californian FB" pitchFamily="18" charset="0"/>
              </a:rPr>
              <a:t>DNTA 2167 	Practicum - Dental Assistant (a total 300 hour which includes hours from DNTA 1167)</a:t>
            </a:r>
          </a:p>
          <a:p>
            <a:pPr marL="68580" indent="0">
              <a:buNone/>
            </a:pPr>
            <a:endParaRPr lang="pt-BR" sz="2000" dirty="0">
              <a:latin typeface="Californian FB" pitchFamily="18" charset="0"/>
            </a:endParaRPr>
          </a:p>
          <a:p>
            <a:pPr marL="68580" indent="0">
              <a:buNone/>
            </a:pPr>
            <a:r>
              <a:rPr lang="pt-BR" sz="2000" dirty="0" smtClean="0">
                <a:latin typeface="Californian FB" pitchFamily="18" charset="0"/>
              </a:rPr>
              <a:t>Practicum is a FULL time committment.  It is a CLASS, not a paying job. </a:t>
            </a:r>
            <a:r>
              <a:rPr lang="pt-BR" sz="2000" b="1" i="1" u="sng" dirty="0">
                <a:solidFill>
                  <a:prstClr val="white"/>
                </a:solidFill>
                <a:latin typeface="Californian FB" pitchFamily="18" charset="0"/>
              </a:rPr>
              <a:t>Please Note:</a:t>
            </a:r>
            <a:r>
              <a:rPr lang="pt-BR" sz="2000" dirty="0">
                <a:solidFill>
                  <a:prstClr val="white"/>
                </a:solidFill>
                <a:latin typeface="Californian FB" pitchFamily="18" charset="0"/>
              </a:rPr>
              <a:t> Some practicum sites charge up to $</a:t>
            </a:r>
            <a:r>
              <a:rPr lang="pt-BR" sz="2000" dirty="0" smtClean="0">
                <a:solidFill>
                  <a:prstClr val="white"/>
                </a:solidFill>
                <a:latin typeface="Californian FB" pitchFamily="18" charset="0"/>
              </a:rPr>
              <a:t>100.00 for parking </a:t>
            </a:r>
            <a:r>
              <a:rPr lang="pt-BR" sz="2000" dirty="0">
                <a:solidFill>
                  <a:prstClr val="white"/>
                </a:solidFill>
                <a:latin typeface="Californian FB" pitchFamily="18" charset="0"/>
              </a:rPr>
              <a:t>and name badge.  Budget </a:t>
            </a:r>
            <a:r>
              <a:rPr lang="pt-BR" sz="2000" dirty="0" smtClean="0">
                <a:solidFill>
                  <a:prstClr val="white"/>
                </a:solidFill>
                <a:latin typeface="Californian FB" pitchFamily="18" charset="0"/>
              </a:rPr>
              <a:t>accordingly!</a:t>
            </a:r>
            <a:endParaRPr lang="en-US" sz="2000" dirty="0">
              <a:latin typeface="Californian FB" pitchFamily="18" charset="0"/>
            </a:endParaRPr>
          </a:p>
        </p:txBody>
      </p:sp>
      <p:pic>
        <p:nvPicPr>
          <p:cNvPr id="7170" name="Picture 2" descr="C:\Documents and Settings\csantiago3\Local Settings\Temporary Internet Files\Content.IE5\WBH1S4J4\MCj02812830000[1].wmf"/>
          <p:cNvPicPr>
            <a:picLocks noChangeAspect="1" noChangeArrowheads="1"/>
          </p:cNvPicPr>
          <p:nvPr/>
        </p:nvPicPr>
        <p:blipFill>
          <a:blip r:embed="rId2" cstate="print"/>
          <a:srcRect/>
          <a:stretch>
            <a:fillRect/>
          </a:stretch>
        </p:blipFill>
        <p:spPr bwMode="auto">
          <a:xfrm>
            <a:off x="4139214" y="5181600"/>
            <a:ext cx="943895" cy="1220710"/>
          </a:xfrm>
          <a:prstGeom prst="rect">
            <a:avLst/>
          </a:prstGeom>
          <a:noFill/>
        </p:spPr>
      </p:pic>
    </p:spTree>
    <p:extLst>
      <p:ext uri="{BB962C8B-B14F-4D97-AF65-F5344CB8AC3E}">
        <p14:creationId xmlns:p14="http://schemas.microsoft.com/office/powerpoint/2010/main" val="32220165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alifornian FB" pitchFamily="18" charset="0"/>
              </a:rPr>
              <a:t>Program Entry Level Competencies </a:t>
            </a:r>
            <a:endParaRPr lang="en-US" dirty="0"/>
          </a:p>
        </p:txBody>
      </p:sp>
      <p:sp>
        <p:nvSpPr>
          <p:cNvPr id="3" name="Content Placeholder 2"/>
          <p:cNvSpPr>
            <a:spLocks noGrp="1"/>
          </p:cNvSpPr>
          <p:nvPr>
            <p:ph idx="1"/>
          </p:nvPr>
        </p:nvSpPr>
        <p:spPr>
          <a:xfrm>
            <a:off x="914400" y="1524000"/>
            <a:ext cx="7772400" cy="4572000"/>
          </a:xfrm>
        </p:spPr>
        <p:txBody>
          <a:bodyPr>
            <a:normAutofit fontScale="85000" lnSpcReduction="20000"/>
          </a:bodyPr>
          <a:lstStyle/>
          <a:p>
            <a:pPr algn="ctr">
              <a:buNone/>
            </a:pPr>
            <a:r>
              <a:rPr lang="en-US" sz="3200" b="1" dirty="0">
                <a:latin typeface="Californian FB" pitchFamily="18" charset="0"/>
              </a:rPr>
              <a:t>Associate of Applied Science</a:t>
            </a:r>
          </a:p>
          <a:p>
            <a:pPr lvl="0">
              <a:buClr>
                <a:srgbClr val="DBF5F9"/>
              </a:buClr>
              <a:buFont typeface="Arial" charset="0"/>
              <a:buChar char="•"/>
            </a:pPr>
            <a:endParaRPr lang="en-US" sz="1000" dirty="0">
              <a:solidFill>
                <a:prstClr val="white"/>
              </a:solidFill>
              <a:latin typeface="Californian FB" pitchFamily="18" charset="0"/>
            </a:endParaRPr>
          </a:p>
          <a:p>
            <a:pPr lvl="0">
              <a:buClr>
                <a:srgbClr val="DBF5F9"/>
              </a:buClr>
              <a:buFont typeface="Arial" charset="0"/>
              <a:buChar char="•"/>
            </a:pPr>
            <a:r>
              <a:rPr lang="en-US" sz="2400" b="1" dirty="0" smtClean="0">
                <a:solidFill>
                  <a:prstClr val="white"/>
                </a:solidFill>
                <a:latin typeface="Californian FB" pitchFamily="18" charset="0"/>
              </a:rPr>
              <a:t>A.A.S. -</a:t>
            </a:r>
            <a:r>
              <a:rPr lang="en-US" sz="2400" b="1" dirty="0">
                <a:solidFill>
                  <a:prstClr val="white"/>
                </a:solidFill>
                <a:latin typeface="Californian FB" pitchFamily="18" charset="0"/>
              </a:rPr>
              <a:t>completion of one of the following would satisfy</a:t>
            </a:r>
          </a:p>
          <a:p>
            <a:pPr lvl="0">
              <a:buClr>
                <a:srgbClr val="DBF5F9"/>
              </a:buClr>
              <a:buFont typeface="Wingdings" panose="05000000000000000000" pitchFamily="2" charset="2"/>
              <a:buChar char="q"/>
            </a:pPr>
            <a:r>
              <a:rPr lang="en-US" sz="2000" dirty="0" smtClean="0">
                <a:solidFill>
                  <a:prstClr val="white"/>
                </a:solidFill>
                <a:latin typeface="Californian FB" pitchFamily="18" charset="0"/>
              </a:rPr>
              <a:t>Math 0320 </a:t>
            </a:r>
            <a:endParaRPr lang="en-US" sz="2000" dirty="0">
              <a:solidFill>
                <a:prstClr val="white"/>
              </a:solidFill>
              <a:latin typeface="Californian FB" pitchFamily="18" charset="0"/>
            </a:endParaRPr>
          </a:p>
          <a:p>
            <a:pPr lvl="0">
              <a:buClr>
                <a:srgbClr val="DBF5F9"/>
              </a:buClr>
              <a:buFont typeface="Wingdings" panose="05000000000000000000" pitchFamily="2" charset="2"/>
              <a:buChar char="q"/>
            </a:pPr>
            <a:r>
              <a:rPr lang="en-US" sz="2000" dirty="0">
                <a:solidFill>
                  <a:prstClr val="white"/>
                </a:solidFill>
                <a:latin typeface="Californian FB" pitchFamily="18" charset="0"/>
              </a:rPr>
              <a:t>TSI score of </a:t>
            </a:r>
            <a:r>
              <a:rPr lang="en-US" sz="2000" dirty="0" smtClean="0">
                <a:solidFill>
                  <a:prstClr val="white"/>
                </a:solidFill>
                <a:latin typeface="Californian FB" pitchFamily="18" charset="0"/>
              </a:rPr>
              <a:t>350 </a:t>
            </a:r>
            <a:r>
              <a:rPr lang="en-US" sz="2000" dirty="0">
                <a:solidFill>
                  <a:prstClr val="white"/>
                </a:solidFill>
                <a:latin typeface="Californian FB" pitchFamily="18" charset="0"/>
              </a:rPr>
              <a:t>or higher </a:t>
            </a:r>
          </a:p>
          <a:p>
            <a:pPr lvl="0">
              <a:buClr>
                <a:srgbClr val="DBF5F9"/>
              </a:buClr>
              <a:buFont typeface="Wingdings" panose="05000000000000000000" pitchFamily="2" charset="2"/>
              <a:buChar char="q"/>
            </a:pPr>
            <a:r>
              <a:rPr lang="en-US" sz="2000" dirty="0">
                <a:solidFill>
                  <a:prstClr val="white"/>
                </a:solidFill>
                <a:latin typeface="Californian FB" pitchFamily="18" charset="0"/>
              </a:rPr>
              <a:t>college level math</a:t>
            </a:r>
            <a:r>
              <a:rPr lang="en-US" sz="2400" dirty="0">
                <a:solidFill>
                  <a:prstClr val="white"/>
                </a:solidFill>
                <a:latin typeface="Californian FB" pitchFamily="18" charset="0"/>
              </a:rPr>
              <a:t>. </a:t>
            </a:r>
          </a:p>
          <a:p>
            <a:pPr marL="68580" lvl="0" indent="0">
              <a:buClr>
                <a:srgbClr val="DBF5F9"/>
              </a:buClr>
              <a:buNone/>
            </a:pPr>
            <a:endParaRPr lang="en-US" sz="1000" dirty="0">
              <a:solidFill>
                <a:prstClr val="white"/>
              </a:solidFill>
              <a:latin typeface="Californian FB" pitchFamily="18" charset="0"/>
            </a:endParaRPr>
          </a:p>
          <a:p>
            <a:pPr lvl="0">
              <a:buClr>
                <a:srgbClr val="DBF5F9"/>
              </a:buClr>
              <a:buFont typeface="Arial" charset="0"/>
              <a:buChar char="•"/>
            </a:pPr>
            <a:r>
              <a:rPr lang="en-US" sz="2400" b="1" dirty="0" smtClean="0">
                <a:solidFill>
                  <a:prstClr val="white"/>
                </a:solidFill>
                <a:latin typeface="Californian FB" pitchFamily="18" charset="0"/>
              </a:rPr>
              <a:t>A.A.S., -completion of one of the following would satisfy</a:t>
            </a:r>
          </a:p>
          <a:p>
            <a:pPr lvl="0">
              <a:buClr>
                <a:srgbClr val="DBF5F9"/>
              </a:buClr>
              <a:buFont typeface="Wingdings" panose="05000000000000000000" pitchFamily="2" charset="2"/>
              <a:buChar char="q"/>
            </a:pPr>
            <a:r>
              <a:rPr lang="en-US" sz="2000" dirty="0" smtClean="0">
                <a:solidFill>
                  <a:prstClr val="white"/>
                </a:solidFill>
                <a:latin typeface="Californian FB" pitchFamily="18" charset="0"/>
              </a:rPr>
              <a:t>INRW </a:t>
            </a:r>
            <a:r>
              <a:rPr lang="en-US" sz="2000" dirty="0">
                <a:solidFill>
                  <a:prstClr val="white"/>
                </a:solidFill>
                <a:latin typeface="Californian FB" pitchFamily="18" charset="0"/>
              </a:rPr>
              <a:t>0420 level or TSI </a:t>
            </a:r>
            <a:r>
              <a:rPr lang="en-US" sz="2000" dirty="0" smtClean="0">
                <a:solidFill>
                  <a:prstClr val="white"/>
                </a:solidFill>
                <a:latin typeface="Californian FB" pitchFamily="18" charset="0"/>
              </a:rPr>
              <a:t>equivalent</a:t>
            </a:r>
          </a:p>
          <a:p>
            <a:pPr lvl="0">
              <a:buClr>
                <a:srgbClr val="DBF5F9"/>
              </a:buClr>
              <a:buFont typeface="Wingdings" panose="05000000000000000000" pitchFamily="2" charset="2"/>
              <a:buChar char="q"/>
            </a:pPr>
            <a:r>
              <a:rPr lang="en-US" sz="2000" dirty="0" smtClean="0">
                <a:solidFill>
                  <a:prstClr val="white"/>
                </a:solidFill>
                <a:latin typeface="Californian FB" pitchFamily="18" charset="0"/>
              </a:rPr>
              <a:t>Eng 1301 or higher</a:t>
            </a:r>
          </a:p>
          <a:p>
            <a:pPr marL="68580" lvl="0" indent="0">
              <a:buClr>
                <a:srgbClr val="DBF5F9"/>
              </a:buClr>
              <a:buNone/>
            </a:pPr>
            <a:endParaRPr lang="en-US" sz="2400" dirty="0" smtClean="0">
              <a:solidFill>
                <a:prstClr val="white"/>
              </a:solidFill>
              <a:latin typeface="Californian FB" pitchFamily="18" charset="0"/>
            </a:endParaRPr>
          </a:p>
          <a:p>
            <a:pPr lvl="0">
              <a:buClr>
                <a:srgbClr val="DBF5F9"/>
              </a:buClr>
              <a:buFont typeface="Arial" charset="0"/>
              <a:buChar char="•"/>
            </a:pPr>
            <a:endParaRPr lang="en-US" sz="2000" dirty="0">
              <a:solidFill>
                <a:prstClr val="white"/>
              </a:solidFill>
              <a:latin typeface="Californian FB" pitchFamily="18" charset="0"/>
            </a:endParaRPr>
          </a:p>
          <a:p>
            <a:pPr marL="68580" lvl="0" indent="0">
              <a:buClr>
                <a:srgbClr val="DBF5F9"/>
              </a:buClr>
              <a:buNone/>
            </a:pPr>
            <a:r>
              <a:rPr lang="en-US" sz="2400" b="1" dirty="0" smtClean="0">
                <a:solidFill>
                  <a:prstClr val="white"/>
                </a:solidFill>
                <a:latin typeface="Californian FB" pitchFamily="18" charset="0"/>
              </a:rPr>
              <a:t>***</a:t>
            </a:r>
            <a:r>
              <a:rPr lang="en-US" sz="2400" b="1" dirty="0">
                <a:solidFill>
                  <a:prstClr val="white"/>
                </a:solidFill>
                <a:latin typeface="Californian FB" pitchFamily="18" charset="0"/>
              </a:rPr>
              <a:t>In addition, </a:t>
            </a:r>
            <a:r>
              <a:rPr lang="en-US" sz="2400" b="1" dirty="0" smtClean="0">
                <a:solidFill>
                  <a:prstClr val="white"/>
                </a:solidFill>
                <a:latin typeface="Californian FB" pitchFamily="18" charset="0"/>
              </a:rPr>
              <a:t>technical </a:t>
            </a:r>
            <a:r>
              <a:rPr lang="en-US" sz="2400" b="1" dirty="0">
                <a:solidFill>
                  <a:prstClr val="white"/>
                </a:solidFill>
                <a:latin typeface="Californian FB" pitchFamily="18" charset="0"/>
              </a:rPr>
              <a:t>e</a:t>
            </a:r>
            <a:r>
              <a:rPr lang="en-US" sz="2400" b="1" dirty="0" smtClean="0">
                <a:solidFill>
                  <a:prstClr val="white"/>
                </a:solidFill>
                <a:latin typeface="Californian FB" pitchFamily="18" charset="0"/>
              </a:rPr>
              <a:t>ducation </a:t>
            </a:r>
            <a:r>
              <a:rPr lang="en-US" sz="2400" b="1" dirty="0">
                <a:solidFill>
                  <a:prstClr val="white"/>
                </a:solidFill>
                <a:latin typeface="Californian FB" pitchFamily="18" charset="0"/>
              </a:rPr>
              <a:t>c</a:t>
            </a:r>
            <a:r>
              <a:rPr lang="en-US" sz="2400" b="1" dirty="0" smtClean="0">
                <a:solidFill>
                  <a:prstClr val="white"/>
                </a:solidFill>
                <a:latin typeface="Californian FB" pitchFamily="18" charset="0"/>
              </a:rPr>
              <a:t>ourses </a:t>
            </a:r>
            <a:r>
              <a:rPr lang="en-US" sz="2400" b="1" dirty="0">
                <a:solidFill>
                  <a:prstClr val="white"/>
                </a:solidFill>
                <a:latin typeface="Californian FB" pitchFamily="18" charset="0"/>
              </a:rPr>
              <a:t>(33</a:t>
            </a:r>
            <a:r>
              <a:rPr lang="en-US" sz="2400" b="1" dirty="0" smtClean="0">
                <a:solidFill>
                  <a:prstClr val="white"/>
                </a:solidFill>
                <a:latin typeface="Californian FB" pitchFamily="18" charset="0"/>
              </a:rPr>
              <a:t>) and general </a:t>
            </a:r>
            <a:r>
              <a:rPr lang="en-US" sz="2400" b="1" dirty="0">
                <a:solidFill>
                  <a:prstClr val="white"/>
                </a:solidFill>
                <a:latin typeface="Californian FB" pitchFamily="18" charset="0"/>
              </a:rPr>
              <a:t>e</a:t>
            </a:r>
            <a:r>
              <a:rPr lang="en-US" sz="2400" b="1" dirty="0" smtClean="0">
                <a:solidFill>
                  <a:prstClr val="white"/>
                </a:solidFill>
                <a:latin typeface="Californian FB" pitchFamily="18" charset="0"/>
              </a:rPr>
              <a:t>ducation courses (27).</a:t>
            </a:r>
            <a:endParaRPr lang="en-US" sz="2400" b="1" dirty="0">
              <a:solidFill>
                <a:prstClr val="white"/>
              </a:solidFill>
              <a:latin typeface="Californian FB" pitchFamily="18" charset="0"/>
            </a:endParaRPr>
          </a:p>
          <a:p>
            <a:endParaRPr lang="en-US" dirty="0"/>
          </a:p>
        </p:txBody>
      </p:sp>
    </p:spTree>
    <p:extLst>
      <p:ext uri="{BB962C8B-B14F-4D97-AF65-F5344CB8AC3E}">
        <p14:creationId xmlns:p14="http://schemas.microsoft.com/office/powerpoint/2010/main" val="26004048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Californian FB" pitchFamily="18" charset="0"/>
              </a:rPr>
              <a:t>Program Entry Level Competencies </a:t>
            </a:r>
            <a:endParaRPr lang="en-US" dirty="0">
              <a:latin typeface="Californian FB" pitchFamily="18" charset="0"/>
            </a:endParaRPr>
          </a:p>
        </p:txBody>
      </p:sp>
      <p:sp>
        <p:nvSpPr>
          <p:cNvPr id="3" name="Content Placeholder 2"/>
          <p:cNvSpPr>
            <a:spLocks noGrp="1"/>
          </p:cNvSpPr>
          <p:nvPr>
            <p:ph idx="1"/>
          </p:nvPr>
        </p:nvSpPr>
        <p:spPr>
          <a:xfrm>
            <a:off x="914400" y="1447800"/>
            <a:ext cx="7772400" cy="5257800"/>
          </a:xfrm>
        </p:spPr>
        <p:txBody>
          <a:bodyPr>
            <a:normAutofit fontScale="32500" lnSpcReduction="20000"/>
          </a:bodyPr>
          <a:lstStyle/>
          <a:p>
            <a:pPr algn="ctr">
              <a:buNone/>
            </a:pPr>
            <a:r>
              <a:rPr lang="en-US" sz="8000" b="1" dirty="0" smtClean="0">
                <a:latin typeface="Californian FB" pitchFamily="18" charset="0"/>
              </a:rPr>
              <a:t>Associate of Applied Science</a:t>
            </a:r>
          </a:p>
          <a:p>
            <a:pPr>
              <a:buNone/>
            </a:pPr>
            <a:endParaRPr lang="en-US" sz="3800" b="1" dirty="0" smtClean="0">
              <a:latin typeface="Californian FB" pitchFamily="18" charset="0"/>
            </a:endParaRPr>
          </a:p>
          <a:p>
            <a:pPr>
              <a:buNone/>
            </a:pPr>
            <a:endParaRPr lang="en-US" sz="5600" dirty="0" smtClean="0">
              <a:latin typeface="Californian FB" pitchFamily="18" charset="0"/>
            </a:endParaRPr>
          </a:p>
          <a:p>
            <a:pPr>
              <a:buNone/>
            </a:pPr>
            <a:r>
              <a:rPr lang="en-US" sz="5600" dirty="0" smtClean="0">
                <a:latin typeface="Californian FB" pitchFamily="18" charset="0"/>
              </a:rPr>
              <a:t>  	***In addition, general education courses (27) required: </a:t>
            </a:r>
          </a:p>
          <a:p>
            <a:pPr lvl="2"/>
            <a:r>
              <a:rPr lang="en-US" sz="4800" dirty="0" smtClean="0">
                <a:latin typeface="Californian FB" pitchFamily="18" charset="0"/>
              </a:rPr>
              <a:t>ENGL 1301 	Freshman Composition I</a:t>
            </a:r>
          </a:p>
          <a:p>
            <a:pPr lvl="2"/>
            <a:r>
              <a:rPr lang="fr-FR" sz="4800" dirty="0" smtClean="0">
                <a:latin typeface="Californian FB" pitchFamily="18" charset="0"/>
              </a:rPr>
              <a:t>ENGL 1302 	</a:t>
            </a:r>
            <a:r>
              <a:rPr lang="fr-FR" sz="4800" dirty="0" err="1" smtClean="0">
                <a:latin typeface="Californian FB" pitchFamily="18" charset="0"/>
              </a:rPr>
              <a:t>Freshman</a:t>
            </a:r>
            <a:r>
              <a:rPr lang="fr-FR" sz="4800" dirty="0" smtClean="0">
                <a:latin typeface="Californian FB" pitchFamily="18" charset="0"/>
              </a:rPr>
              <a:t> Composition II</a:t>
            </a:r>
          </a:p>
          <a:p>
            <a:pPr lvl="2"/>
            <a:r>
              <a:rPr lang="en-US" sz="4800" dirty="0" smtClean="0">
                <a:latin typeface="Californian FB" pitchFamily="18" charset="0"/>
              </a:rPr>
              <a:t>SPCH 1311 	Intro to Speech Communication</a:t>
            </a:r>
            <a:endParaRPr lang="fr-FR" sz="4800" dirty="0" smtClean="0">
              <a:latin typeface="Californian FB" pitchFamily="18" charset="0"/>
            </a:endParaRPr>
          </a:p>
          <a:p>
            <a:pPr lvl="2"/>
            <a:r>
              <a:rPr lang="en-US" sz="4800" dirty="0" smtClean="0">
                <a:latin typeface="Californian FB" pitchFamily="18" charset="0"/>
              </a:rPr>
              <a:t>ITSC 1301 	Introduction to Computers</a:t>
            </a:r>
          </a:p>
          <a:p>
            <a:pPr lvl="2"/>
            <a:r>
              <a:rPr lang="en-US" sz="4800" dirty="0" smtClean="0">
                <a:latin typeface="Californian FB" pitchFamily="18" charset="0"/>
              </a:rPr>
              <a:t>PSYC 2301 	General Psychology </a:t>
            </a:r>
          </a:p>
          <a:p>
            <a:pPr lvl="2"/>
            <a:r>
              <a:rPr lang="en-US" sz="4800" dirty="0" smtClean="0">
                <a:latin typeface="Californian FB" pitchFamily="18" charset="0"/>
              </a:rPr>
              <a:t>BIOL 1323 	Nutrition </a:t>
            </a:r>
          </a:p>
          <a:p>
            <a:pPr lvl="2"/>
            <a:r>
              <a:rPr lang="en-US" sz="4800" dirty="0" smtClean="0">
                <a:latin typeface="Californian FB" pitchFamily="18" charset="0"/>
              </a:rPr>
              <a:t>KINE 1306 	First Aid - Responding to Emergencies </a:t>
            </a:r>
          </a:p>
          <a:p>
            <a:pPr lvl="2"/>
            <a:r>
              <a:rPr lang="en-US" sz="4800" b="1" dirty="0" smtClean="0">
                <a:latin typeface="Californian FB" pitchFamily="18" charset="0"/>
              </a:rPr>
              <a:t>SOCI 1301	Introduction to Sociology</a:t>
            </a:r>
          </a:p>
          <a:p>
            <a:pPr lvl="2"/>
            <a:r>
              <a:rPr lang="en-US" sz="4800" dirty="0" smtClean="0">
                <a:latin typeface="Californian FB" pitchFamily="18" charset="0"/>
              </a:rPr>
              <a:t>Choice of (1) Humanities Course- 40 Core</a:t>
            </a:r>
            <a:endParaRPr lang="en-US" sz="9600" dirty="0" smtClean="0">
              <a:latin typeface="Californian FB" pitchFamily="18" charset="0"/>
            </a:endParaRPr>
          </a:p>
          <a:p>
            <a:pPr>
              <a:buNone/>
            </a:pPr>
            <a:endParaRPr lang="en-US" sz="7200" b="1" dirty="0">
              <a:latin typeface="Californian FB" pitchFamily="18" charset="0"/>
            </a:endParaRPr>
          </a:p>
          <a:p>
            <a:pPr>
              <a:buNone/>
            </a:pPr>
            <a:r>
              <a:rPr lang="en-US" sz="7200" b="1" dirty="0" smtClean="0">
                <a:latin typeface="Californian FB" pitchFamily="18" charset="0"/>
              </a:rPr>
              <a:t>***In addition, Technical Education Courses (33)</a:t>
            </a:r>
          </a:p>
          <a:p>
            <a:pPr>
              <a:buNone/>
            </a:pPr>
            <a:endParaRPr lang="en-US" sz="2800" dirty="0" smtClean="0">
              <a:latin typeface="Californian FB" pitchFamily="18" charset="0"/>
            </a:endParaRPr>
          </a:p>
          <a:p>
            <a:pPr>
              <a:buNone/>
            </a:pPr>
            <a:r>
              <a:rPr lang="en-US" sz="2800" dirty="0" smtClean="0">
                <a:latin typeface="Californian FB" pitchFamily="18" charset="0"/>
              </a:rPr>
              <a:t>	</a:t>
            </a:r>
            <a:endParaRPr lang="en-US" sz="2800" dirty="0">
              <a:latin typeface="Californian FB" pitchFamily="18" charset="0"/>
            </a:endParaRPr>
          </a:p>
        </p:txBody>
      </p:sp>
      <p:pic>
        <p:nvPicPr>
          <p:cNvPr id="3074" name="Picture 2" descr="C:\Documents and Settings\csantiago3\Local Settings\Temporary Internet Files\Content.IE5\8BMZQSO7\MCj02868630000[1].wmf"/>
          <p:cNvPicPr>
            <a:picLocks noChangeAspect="1" noChangeArrowheads="1"/>
          </p:cNvPicPr>
          <p:nvPr/>
        </p:nvPicPr>
        <p:blipFill>
          <a:blip r:embed="rId2" cstate="print"/>
          <a:srcRect/>
          <a:stretch>
            <a:fillRect/>
          </a:stretch>
        </p:blipFill>
        <p:spPr bwMode="auto">
          <a:xfrm>
            <a:off x="6705599" y="2057400"/>
            <a:ext cx="2023855" cy="1932513"/>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81000"/>
            <a:ext cx="7772400" cy="914400"/>
          </a:xfrm>
        </p:spPr>
        <p:txBody>
          <a:bodyPr/>
          <a:lstStyle/>
          <a:p>
            <a:pPr algn="ctr"/>
            <a:r>
              <a:rPr lang="en-US" b="1" dirty="0" err="1">
                <a:latin typeface="Californian FB" panose="0207040306080B030204" pitchFamily="18" charset="0"/>
              </a:rPr>
              <a:t>Complio</a:t>
            </a:r>
            <a:endParaRPr lang="en-US" dirty="0">
              <a:latin typeface="Californian FB" panose="0207040306080B030204" pitchFamily="18" charset="0"/>
            </a:endParaRPr>
          </a:p>
        </p:txBody>
      </p:sp>
      <p:sp>
        <p:nvSpPr>
          <p:cNvPr id="3" name="Content Placeholder 2"/>
          <p:cNvSpPr>
            <a:spLocks noGrp="1"/>
          </p:cNvSpPr>
          <p:nvPr>
            <p:ph idx="1"/>
          </p:nvPr>
        </p:nvSpPr>
        <p:spPr>
          <a:xfrm>
            <a:off x="838200" y="1371600"/>
            <a:ext cx="7772400" cy="5334000"/>
          </a:xfrm>
        </p:spPr>
        <p:txBody>
          <a:bodyPr>
            <a:normAutofit fontScale="32500" lnSpcReduction="20000"/>
          </a:bodyPr>
          <a:lstStyle/>
          <a:p>
            <a:pPr marL="0" indent="0">
              <a:buNone/>
            </a:pPr>
            <a:r>
              <a:rPr lang="en-US" sz="4900" b="1" dirty="0">
                <a:latin typeface="Californian FB" panose="0207040306080B030204" pitchFamily="18" charset="0"/>
              </a:rPr>
              <a:t>Effective Fall </a:t>
            </a:r>
            <a:r>
              <a:rPr lang="en-US" sz="4900" b="1" dirty="0" smtClean="0">
                <a:latin typeface="Californian FB" panose="0207040306080B030204" pitchFamily="18" charset="0"/>
              </a:rPr>
              <a:t>2016, </a:t>
            </a:r>
            <a:r>
              <a:rPr lang="en-US" sz="4900" b="1" dirty="0">
                <a:latin typeface="Californian FB" panose="0207040306080B030204" pitchFamily="18" charset="0"/>
              </a:rPr>
              <a:t>all required documentation, </a:t>
            </a:r>
            <a:r>
              <a:rPr lang="en-US" sz="4900" b="1" u="sng" dirty="0">
                <a:latin typeface="Californian FB" panose="0207040306080B030204" pitchFamily="18" charset="0"/>
              </a:rPr>
              <a:t>with the exception of </a:t>
            </a:r>
            <a:r>
              <a:rPr lang="en-US" sz="4900" b="1" u="sng" dirty="0" smtClean="0">
                <a:latin typeface="Californian FB" panose="0207040306080B030204" pitchFamily="18" charset="0"/>
              </a:rPr>
              <a:t>official college </a:t>
            </a:r>
            <a:r>
              <a:rPr lang="en-US" sz="4900" b="1" u="sng" dirty="0">
                <a:latin typeface="Californian FB" panose="0207040306080B030204" pitchFamily="18" charset="0"/>
              </a:rPr>
              <a:t>transcript</a:t>
            </a:r>
            <a:r>
              <a:rPr lang="en-US" sz="4900" b="1" dirty="0">
                <a:latin typeface="Californian FB" panose="0207040306080B030204" pitchFamily="18" charset="0"/>
              </a:rPr>
              <a:t>,  will be uploaded by the applicant to a compliance and immunization screening company website, </a:t>
            </a:r>
            <a:r>
              <a:rPr lang="en-US" sz="4900" b="1" i="1" u="sng" dirty="0" err="1">
                <a:latin typeface="Californian FB" panose="0207040306080B030204" pitchFamily="18" charset="0"/>
              </a:rPr>
              <a:t>Complio</a:t>
            </a:r>
            <a:r>
              <a:rPr lang="en-US" sz="4900" b="1" dirty="0">
                <a:latin typeface="Californian FB" panose="0207040306080B030204" pitchFamily="18" charset="0"/>
              </a:rPr>
              <a:t>. </a:t>
            </a:r>
            <a:endParaRPr lang="en-US" sz="4900" b="1" dirty="0" smtClean="0">
              <a:latin typeface="Californian FB" panose="0207040306080B030204" pitchFamily="18" charset="0"/>
            </a:endParaRPr>
          </a:p>
          <a:p>
            <a:pPr marL="0" indent="0">
              <a:buNone/>
            </a:pPr>
            <a:endParaRPr lang="en-US" sz="2500" b="1" dirty="0" smtClean="0">
              <a:latin typeface="Californian FB" panose="0207040306080B030204" pitchFamily="18" charset="0"/>
            </a:endParaRPr>
          </a:p>
          <a:p>
            <a:pPr marL="0" indent="0">
              <a:buNone/>
            </a:pPr>
            <a:r>
              <a:rPr lang="en-US" sz="4900" b="1" dirty="0" smtClean="0">
                <a:latin typeface="Californian FB" panose="0207040306080B030204" pitchFamily="18" charset="0"/>
              </a:rPr>
              <a:t>This </a:t>
            </a:r>
            <a:r>
              <a:rPr lang="en-US" sz="4900" b="1" dirty="0">
                <a:latin typeface="Californian FB" panose="0207040306080B030204" pitchFamily="18" charset="0"/>
              </a:rPr>
              <a:t>company will screen the submitted documents and notify the student if anything is missing. The Allied Health Department will no longer perform the screening of individual documents. This contracted service </a:t>
            </a:r>
            <a:r>
              <a:rPr lang="en-US" sz="4900" b="1" dirty="0" smtClean="0">
                <a:latin typeface="Californian FB" panose="0207040306080B030204" pitchFamily="18" charset="0"/>
              </a:rPr>
              <a:t>is </a:t>
            </a:r>
            <a:r>
              <a:rPr lang="en-US" sz="4900" b="1" dirty="0">
                <a:latin typeface="Californian FB" panose="0207040306080B030204" pitchFamily="18" charset="0"/>
              </a:rPr>
              <a:t>expected to be $</a:t>
            </a:r>
            <a:r>
              <a:rPr lang="en-US" sz="4900" b="1" dirty="0" smtClean="0">
                <a:latin typeface="Californian FB" panose="0207040306080B030204" pitchFamily="18" charset="0"/>
              </a:rPr>
              <a:t>133.00 </a:t>
            </a:r>
            <a:r>
              <a:rPr lang="en-US" sz="4900" b="1" i="1" u="sng" dirty="0" smtClean="0">
                <a:latin typeface="Californian FB" panose="0207040306080B030204" pitchFamily="18" charset="0"/>
              </a:rPr>
              <a:t>(price subject to change).</a:t>
            </a:r>
            <a:r>
              <a:rPr lang="en-US" sz="4900" b="1" dirty="0" smtClean="0">
                <a:latin typeface="Californian FB" panose="0207040306080B030204" pitchFamily="18" charset="0"/>
              </a:rPr>
              <a:t>  </a:t>
            </a:r>
          </a:p>
          <a:p>
            <a:pPr marL="0" indent="0">
              <a:buNone/>
            </a:pPr>
            <a:endParaRPr lang="en-US" sz="2500" b="1" dirty="0">
              <a:latin typeface="Californian FB" panose="0207040306080B030204" pitchFamily="18" charset="0"/>
            </a:endParaRPr>
          </a:p>
          <a:p>
            <a:pPr marL="0" indent="0">
              <a:buNone/>
            </a:pPr>
            <a:r>
              <a:rPr lang="en-US" sz="4900" b="1" dirty="0">
                <a:latin typeface="Californian FB" panose="0207040306080B030204" pitchFamily="18" charset="0"/>
              </a:rPr>
              <a:t>According to American Databank, a student subscription is broken up into three </a:t>
            </a:r>
            <a:r>
              <a:rPr lang="en-US" sz="4900" b="1" dirty="0" smtClean="0">
                <a:latin typeface="Californian FB" panose="0207040306080B030204" pitchFamily="18" charset="0"/>
              </a:rPr>
              <a:t>sections</a:t>
            </a:r>
            <a:endParaRPr lang="en-US" sz="4900" b="1" dirty="0">
              <a:latin typeface="Californian FB" panose="0207040306080B030204" pitchFamily="18" charset="0"/>
            </a:endParaRPr>
          </a:p>
          <a:p>
            <a:pPr marL="0" indent="0">
              <a:buNone/>
            </a:pPr>
            <a:r>
              <a:rPr lang="en-US" sz="4900" b="1" dirty="0" smtClean="0">
                <a:latin typeface="Californian FB" panose="0207040306080B030204" pitchFamily="18" charset="0"/>
              </a:rPr>
              <a:t>1. The </a:t>
            </a:r>
            <a:r>
              <a:rPr lang="en-US" sz="4900" b="1" dirty="0">
                <a:latin typeface="Californian FB" panose="0207040306080B030204" pitchFamily="18" charset="0"/>
              </a:rPr>
              <a:t>tracking and uploading </a:t>
            </a:r>
            <a:r>
              <a:rPr lang="en-US" sz="4900" b="1" dirty="0" smtClean="0">
                <a:latin typeface="Californian FB" panose="0207040306080B030204" pitchFamily="18" charset="0"/>
              </a:rPr>
              <a:t>portion$40.00 </a:t>
            </a:r>
            <a:r>
              <a:rPr lang="en-US" sz="4900" b="1" dirty="0">
                <a:latin typeface="Californian FB" panose="0207040306080B030204" pitchFamily="18" charset="0"/>
              </a:rPr>
              <a:t>which handles the immunization </a:t>
            </a:r>
            <a:r>
              <a:rPr lang="en-US" sz="4900" b="1" dirty="0" smtClean="0">
                <a:latin typeface="Californian FB" panose="0207040306080B030204" pitchFamily="18" charset="0"/>
              </a:rPr>
              <a:t>compliance and </a:t>
            </a:r>
            <a:r>
              <a:rPr lang="en-US" sz="4900" b="1" dirty="0">
                <a:latin typeface="Californian FB" panose="0207040306080B030204" pitchFamily="18" charset="0"/>
              </a:rPr>
              <a:t>tracking x-rays, and the ADAA </a:t>
            </a:r>
            <a:r>
              <a:rPr lang="en-US" sz="4900" b="1" dirty="0" smtClean="0">
                <a:latin typeface="Californian FB" panose="0207040306080B030204" pitchFamily="18" charset="0"/>
              </a:rPr>
              <a:t>card. </a:t>
            </a:r>
          </a:p>
          <a:p>
            <a:pPr marL="0" indent="0">
              <a:buNone/>
            </a:pPr>
            <a:endParaRPr lang="en-US" sz="4900" b="1" dirty="0" smtClean="0">
              <a:latin typeface="Californian FB" panose="0207040306080B030204" pitchFamily="18" charset="0"/>
            </a:endParaRPr>
          </a:p>
          <a:p>
            <a:pPr marL="0" indent="0">
              <a:buNone/>
            </a:pPr>
            <a:r>
              <a:rPr lang="en-US" sz="4900" b="1" dirty="0" smtClean="0">
                <a:latin typeface="Californian FB" panose="0207040306080B030204" pitchFamily="18" charset="0"/>
              </a:rPr>
              <a:t>2. The </a:t>
            </a:r>
            <a:r>
              <a:rPr lang="en-US" sz="4900" b="1" dirty="0">
                <a:latin typeface="Californian FB" panose="0207040306080B030204" pitchFamily="18" charset="0"/>
              </a:rPr>
              <a:t>background check is has two options, the first one is a </a:t>
            </a:r>
            <a:r>
              <a:rPr lang="en-US" sz="4900" b="1" dirty="0" smtClean="0">
                <a:latin typeface="Californian FB" panose="0207040306080B030204" pitchFamily="18" charset="0"/>
              </a:rPr>
              <a:t>bundle. </a:t>
            </a:r>
          </a:p>
          <a:p>
            <a:pPr marL="0" indent="0">
              <a:buNone/>
            </a:pPr>
            <a:r>
              <a:rPr lang="en-US" sz="4900" b="1" dirty="0" smtClean="0">
                <a:latin typeface="Californian FB" panose="0207040306080B030204" pitchFamily="18" charset="0"/>
              </a:rPr>
              <a:t>This </a:t>
            </a:r>
            <a:r>
              <a:rPr lang="en-US" sz="4900" b="1" dirty="0">
                <a:latin typeface="Californian FB" panose="0207040306080B030204" pitchFamily="18" charset="0"/>
              </a:rPr>
              <a:t>bundle is the one that has to be purchased by students because it contains both the drug screen and background check for $</a:t>
            </a:r>
            <a:r>
              <a:rPr lang="en-US" sz="4900" b="1" dirty="0" smtClean="0">
                <a:latin typeface="Californian FB" panose="0207040306080B030204" pitchFamily="18" charset="0"/>
              </a:rPr>
              <a:t>93</a:t>
            </a:r>
          </a:p>
          <a:p>
            <a:pPr marL="0" indent="0">
              <a:buNone/>
            </a:pPr>
            <a:r>
              <a:rPr lang="en-US" sz="4900" b="1" i="1" dirty="0" smtClean="0">
                <a:latin typeface="Californian FB" panose="0207040306080B030204" pitchFamily="18" charset="0"/>
              </a:rPr>
              <a:t>The </a:t>
            </a:r>
            <a:r>
              <a:rPr lang="en-US" sz="4900" b="1" i="1" dirty="0">
                <a:latin typeface="Californian FB" panose="0207040306080B030204" pitchFamily="18" charset="0"/>
              </a:rPr>
              <a:t>student needs to only attain option 1 and 2 for a grand total of $133. </a:t>
            </a:r>
          </a:p>
          <a:p>
            <a:pPr marL="514350" indent="-514350">
              <a:buAutoNum type="arabicPeriod" startAt="2"/>
            </a:pPr>
            <a:endParaRPr lang="en-US" sz="2500" b="1" dirty="0">
              <a:latin typeface="Californian FB" panose="0207040306080B030204" pitchFamily="18" charset="0"/>
            </a:endParaRPr>
          </a:p>
          <a:p>
            <a:pPr marL="0" indent="0">
              <a:buNone/>
            </a:pPr>
            <a:r>
              <a:rPr lang="en-US" sz="4900" dirty="0">
                <a:latin typeface="Californian FB" panose="0207040306080B030204" pitchFamily="18" charset="0"/>
              </a:rPr>
              <a:t>3.    The other option is a drug screen only and should only be purchased </a:t>
            </a:r>
            <a:r>
              <a:rPr lang="en-US" sz="4900" b="1" i="1" dirty="0">
                <a:latin typeface="Californian FB" panose="0207040306080B030204" pitchFamily="18" charset="0"/>
              </a:rPr>
              <a:t>if the student needs to take a new drug screen for any reason</a:t>
            </a:r>
            <a:r>
              <a:rPr lang="en-US" sz="4900" dirty="0">
                <a:latin typeface="Californian FB" panose="0207040306080B030204" pitchFamily="18" charset="0"/>
              </a:rPr>
              <a:t>. This costs $36 and is not factored into the subscription package</a:t>
            </a:r>
            <a:r>
              <a:rPr lang="en-US" sz="4900" dirty="0" smtClean="0">
                <a:latin typeface="Californian FB" panose="0207040306080B030204" pitchFamily="18" charset="0"/>
              </a:rPr>
              <a:t>.</a:t>
            </a:r>
            <a:endParaRPr lang="en-US" sz="4900" dirty="0">
              <a:latin typeface="Californian FB" panose="0207040306080B030204" pitchFamily="18" charset="0"/>
            </a:endParaRPr>
          </a:p>
          <a:p>
            <a:pPr marL="0" indent="0">
              <a:buNone/>
            </a:pPr>
            <a:endParaRPr lang="en-US" sz="4900" b="1" dirty="0" smtClean="0">
              <a:latin typeface="Californian FB" panose="0207040306080B030204" pitchFamily="18" charset="0"/>
            </a:endParaRPr>
          </a:p>
          <a:p>
            <a:pPr marL="0" indent="0">
              <a:buNone/>
            </a:pPr>
            <a:endParaRPr lang="en-US" b="1" u="sng" dirty="0" smtClean="0">
              <a:latin typeface="Californian FB" panose="0207040306080B030204" pitchFamily="18" charset="0"/>
            </a:endParaRPr>
          </a:p>
          <a:p>
            <a:pPr marL="0" indent="0">
              <a:buNone/>
            </a:pPr>
            <a:endParaRPr lang="en-US" sz="2800" b="1" dirty="0"/>
          </a:p>
          <a:p>
            <a:endParaRPr lang="en-US" dirty="0"/>
          </a:p>
        </p:txBody>
      </p:sp>
    </p:spTree>
    <p:extLst>
      <p:ext uri="{BB962C8B-B14F-4D97-AF65-F5344CB8AC3E}">
        <p14:creationId xmlns:p14="http://schemas.microsoft.com/office/powerpoint/2010/main" val="7527732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latin typeface="Californian FB" panose="0207040306080B030204" pitchFamily="18" charset="0"/>
              </a:rPr>
              <a:t>Complio</a:t>
            </a:r>
            <a:r>
              <a:rPr lang="en-US" b="1" dirty="0" smtClean="0">
                <a:latin typeface="Californian FB" panose="0207040306080B030204" pitchFamily="18" charset="0"/>
              </a:rPr>
              <a:t> Continuation…</a:t>
            </a:r>
            <a:endParaRPr lang="en-US" dirty="0"/>
          </a:p>
        </p:txBody>
      </p:sp>
      <p:sp>
        <p:nvSpPr>
          <p:cNvPr id="3" name="Content Placeholder 2"/>
          <p:cNvSpPr>
            <a:spLocks noGrp="1"/>
          </p:cNvSpPr>
          <p:nvPr>
            <p:ph idx="1"/>
          </p:nvPr>
        </p:nvSpPr>
        <p:spPr>
          <a:xfrm>
            <a:off x="762000" y="1295400"/>
            <a:ext cx="7772400" cy="4572000"/>
          </a:xfrm>
        </p:spPr>
        <p:txBody>
          <a:bodyPr>
            <a:normAutofit lnSpcReduction="10000"/>
          </a:bodyPr>
          <a:lstStyle/>
          <a:p>
            <a:pPr marL="0" indent="0">
              <a:buNone/>
            </a:pPr>
            <a:r>
              <a:rPr lang="en-US" sz="2600" b="1" u="sng" dirty="0">
                <a:solidFill>
                  <a:srgbClr val="FFFF00"/>
                </a:solidFill>
                <a:latin typeface="Californian FB" panose="0207040306080B030204" pitchFamily="18" charset="0"/>
              </a:rPr>
              <a:t>DO NOT START</a:t>
            </a:r>
            <a:r>
              <a:rPr lang="en-US" sz="2600" b="1" dirty="0">
                <a:solidFill>
                  <a:srgbClr val="FFFF00"/>
                </a:solidFill>
                <a:latin typeface="Californian FB" panose="0207040306080B030204" pitchFamily="18" charset="0"/>
              </a:rPr>
              <a:t> </a:t>
            </a:r>
            <a:r>
              <a:rPr lang="en-US" sz="2600" b="1" i="1" dirty="0" err="1">
                <a:solidFill>
                  <a:srgbClr val="FFFF00"/>
                </a:solidFill>
                <a:latin typeface="Californian FB" panose="0207040306080B030204" pitchFamily="18" charset="0"/>
              </a:rPr>
              <a:t>Complio</a:t>
            </a:r>
            <a:r>
              <a:rPr lang="en-US" sz="2600" b="1" dirty="0">
                <a:solidFill>
                  <a:srgbClr val="FFFF00"/>
                </a:solidFill>
                <a:latin typeface="Californian FB" panose="0207040306080B030204" pitchFamily="18" charset="0"/>
              </a:rPr>
              <a:t> until instructed to do so by a Dental Assisting faculty.</a:t>
            </a:r>
          </a:p>
          <a:p>
            <a:pPr marL="0" indent="0">
              <a:buNone/>
            </a:pPr>
            <a:endParaRPr lang="en-US" sz="2600" b="1" dirty="0">
              <a:latin typeface="Californian FB" panose="0207040306080B030204" pitchFamily="18" charset="0"/>
            </a:endParaRPr>
          </a:p>
          <a:p>
            <a:pPr>
              <a:buFont typeface="Arial" panose="020B0604020202020204" pitchFamily="34" charset="0"/>
              <a:buChar char="•"/>
            </a:pPr>
            <a:r>
              <a:rPr lang="en-US" sz="2600" b="1" dirty="0">
                <a:latin typeface="Californian FB" panose="0207040306080B030204" pitchFamily="18" charset="0"/>
              </a:rPr>
              <a:t>Performance of Background </a:t>
            </a:r>
            <a:r>
              <a:rPr lang="en-US" sz="2600" b="1" dirty="0" smtClean="0">
                <a:latin typeface="Californian FB" panose="0207040306080B030204" pitchFamily="18" charset="0"/>
              </a:rPr>
              <a:t>Check</a:t>
            </a:r>
          </a:p>
          <a:p>
            <a:pPr marL="68580" indent="0" algn="ctr">
              <a:buNone/>
            </a:pPr>
            <a:r>
              <a:rPr lang="en-US" sz="1700" b="1" dirty="0" smtClean="0">
                <a:solidFill>
                  <a:schemeClr val="accent3"/>
                </a:solidFill>
                <a:latin typeface="Californian FB" panose="0207040306080B030204" pitchFamily="18" charset="0"/>
              </a:rPr>
              <a:t>(A </a:t>
            </a:r>
            <a:r>
              <a:rPr lang="en-US" sz="1700" b="1" dirty="0">
                <a:solidFill>
                  <a:schemeClr val="accent3"/>
                </a:solidFill>
                <a:latin typeface="Californian FB" panose="0207040306080B030204" pitchFamily="18" charset="0"/>
              </a:rPr>
              <a:t>positive criminal background may prevent </a:t>
            </a:r>
            <a:r>
              <a:rPr lang="en-US" sz="1700" b="1" dirty="0" smtClean="0">
                <a:solidFill>
                  <a:schemeClr val="accent3"/>
                </a:solidFill>
                <a:latin typeface="Californian FB" panose="0207040306080B030204" pitchFamily="18" charset="0"/>
              </a:rPr>
              <a:t>an applicant </a:t>
            </a:r>
            <a:r>
              <a:rPr lang="en-US" sz="1700" b="1" dirty="0">
                <a:solidFill>
                  <a:schemeClr val="accent3"/>
                </a:solidFill>
                <a:latin typeface="Californian FB" panose="0207040306080B030204" pitchFamily="18" charset="0"/>
              </a:rPr>
              <a:t>from obtaining </a:t>
            </a:r>
            <a:r>
              <a:rPr lang="en-US" sz="1700" b="1" dirty="0">
                <a:solidFill>
                  <a:schemeClr val="accent3"/>
                </a:solidFill>
                <a:latin typeface="Californian FB" panose="0207040306080B030204" pitchFamily="18" charset="0"/>
              </a:rPr>
              <a:t>RDA. The Dental Assisting program has nothing to do with the TSDBE decision</a:t>
            </a:r>
            <a:r>
              <a:rPr lang="en-US" sz="1700" b="1" dirty="0" smtClean="0">
                <a:solidFill>
                  <a:schemeClr val="accent3"/>
                </a:solidFill>
                <a:latin typeface="Californian FB" panose="0207040306080B030204" pitchFamily="18" charset="0"/>
              </a:rPr>
              <a:t>.)</a:t>
            </a:r>
            <a:endParaRPr lang="en-US" sz="1700" b="1" dirty="0">
              <a:latin typeface="Californian FB" panose="0207040306080B030204" pitchFamily="18" charset="0"/>
            </a:endParaRPr>
          </a:p>
          <a:p>
            <a:pPr>
              <a:buFont typeface="Arial" panose="020B0604020202020204" pitchFamily="34" charset="0"/>
              <a:buChar char="•"/>
            </a:pPr>
            <a:r>
              <a:rPr lang="en-US" sz="2600" b="1" dirty="0">
                <a:latin typeface="Californian FB" panose="0207040306080B030204" pitchFamily="18" charset="0"/>
              </a:rPr>
              <a:t>Performance of Drug Screen</a:t>
            </a:r>
          </a:p>
          <a:p>
            <a:pPr>
              <a:buFont typeface="Arial" panose="020B0604020202020204" pitchFamily="34" charset="0"/>
              <a:buChar char="•"/>
            </a:pPr>
            <a:r>
              <a:rPr lang="en-US" sz="2600" b="1" dirty="0">
                <a:latin typeface="Californian FB" panose="0207040306080B030204" pitchFamily="18" charset="0"/>
              </a:rPr>
              <a:t>Immunization Record Review</a:t>
            </a:r>
          </a:p>
          <a:p>
            <a:pPr>
              <a:buFont typeface="Arial" panose="020B0604020202020204" pitchFamily="34" charset="0"/>
              <a:buChar char="•"/>
            </a:pPr>
            <a:r>
              <a:rPr lang="en-US" sz="2600" b="1" dirty="0">
                <a:latin typeface="Californian FB" panose="0207040306080B030204" pitchFamily="18" charset="0"/>
              </a:rPr>
              <a:t>Documentation Review</a:t>
            </a:r>
          </a:p>
          <a:p>
            <a:pPr>
              <a:buFont typeface="Arial" panose="020B0604020202020204" pitchFamily="34" charset="0"/>
              <a:buChar char="•"/>
            </a:pPr>
            <a:r>
              <a:rPr lang="en-US" sz="2600" b="1" dirty="0">
                <a:latin typeface="Californian FB" panose="0207040306080B030204" pitchFamily="18" charset="0"/>
              </a:rPr>
              <a:t>Verification of CPR Card and health insurance</a:t>
            </a:r>
          </a:p>
          <a:p>
            <a:pPr>
              <a:buFont typeface="Arial" panose="020B0604020202020204" pitchFamily="34" charset="0"/>
              <a:buChar char="•"/>
            </a:pPr>
            <a:r>
              <a:rPr lang="en-US" sz="2600" b="1" dirty="0">
                <a:latin typeface="Californian FB" panose="0207040306080B030204" pitchFamily="18" charset="0"/>
              </a:rPr>
              <a:t>ADAA Membership</a:t>
            </a:r>
          </a:p>
          <a:p>
            <a:endParaRPr lang="en-US" dirty="0"/>
          </a:p>
        </p:txBody>
      </p:sp>
    </p:spTree>
    <p:extLst>
      <p:ext uri="{BB962C8B-B14F-4D97-AF65-F5344CB8AC3E}">
        <p14:creationId xmlns:p14="http://schemas.microsoft.com/office/powerpoint/2010/main" val="26127672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Californian FB" panose="0207040306080B030204" pitchFamily="18" charset="0"/>
              </a:rPr>
              <a:t>Access to the </a:t>
            </a:r>
            <a:r>
              <a:rPr lang="en-US" b="1" dirty="0" err="1">
                <a:latin typeface="Californian FB" panose="0207040306080B030204" pitchFamily="18" charset="0"/>
              </a:rPr>
              <a:t>Complio</a:t>
            </a:r>
            <a:endParaRPr lang="en-US" dirty="0">
              <a:latin typeface="Californian FB" panose="0207040306080B030204" pitchFamily="18" charset="0"/>
            </a:endParaRPr>
          </a:p>
        </p:txBody>
      </p:sp>
      <p:sp>
        <p:nvSpPr>
          <p:cNvPr id="3" name="Content Placeholder 2"/>
          <p:cNvSpPr>
            <a:spLocks noGrp="1"/>
          </p:cNvSpPr>
          <p:nvPr>
            <p:ph idx="1"/>
          </p:nvPr>
        </p:nvSpPr>
        <p:spPr>
          <a:xfrm>
            <a:off x="914400" y="1600200"/>
            <a:ext cx="7162800" cy="3993360"/>
          </a:xfrm>
        </p:spPr>
        <p:txBody>
          <a:bodyPr>
            <a:normAutofit/>
          </a:bodyPr>
          <a:lstStyle/>
          <a:p>
            <a:pPr marL="0" indent="0">
              <a:buNone/>
            </a:pPr>
            <a:r>
              <a:rPr lang="en-US" b="1" dirty="0">
                <a:latin typeface="Californian FB" panose="0207040306080B030204" pitchFamily="18" charset="0"/>
              </a:rPr>
              <a:t>Access to the </a:t>
            </a:r>
            <a:r>
              <a:rPr lang="en-US" b="1" dirty="0" err="1">
                <a:latin typeface="Californian FB" panose="0207040306080B030204" pitchFamily="18" charset="0"/>
              </a:rPr>
              <a:t>Complio</a:t>
            </a:r>
            <a:r>
              <a:rPr lang="en-US" b="1" dirty="0">
                <a:latin typeface="Californian FB" panose="0207040306080B030204" pitchFamily="18" charset="0"/>
              </a:rPr>
              <a:t> website to create an account and upload the required documentation will be provided to </a:t>
            </a:r>
            <a:r>
              <a:rPr lang="en-US" b="1" dirty="0" smtClean="0">
                <a:latin typeface="Californian FB" panose="0207040306080B030204" pitchFamily="18" charset="0"/>
              </a:rPr>
              <a:t>accepted applicants</a:t>
            </a:r>
            <a:r>
              <a:rPr lang="en-US" b="1" dirty="0">
                <a:latin typeface="Californian FB" panose="0207040306080B030204" pitchFamily="18" charset="0"/>
              </a:rPr>
              <a:t>. </a:t>
            </a:r>
            <a:endParaRPr lang="en-US" b="1" dirty="0" smtClean="0">
              <a:latin typeface="Californian FB" panose="0207040306080B030204" pitchFamily="18" charset="0"/>
            </a:endParaRPr>
          </a:p>
          <a:p>
            <a:pPr marL="0" indent="0">
              <a:buNone/>
            </a:pPr>
            <a:endParaRPr lang="en-US" b="1" dirty="0">
              <a:latin typeface="Californian FB" panose="0207040306080B030204" pitchFamily="18" charset="0"/>
            </a:endParaRPr>
          </a:p>
          <a:p>
            <a:pPr marL="0" indent="0">
              <a:buNone/>
            </a:pPr>
            <a:r>
              <a:rPr lang="en-US" b="1" dirty="0" smtClean="0">
                <a:latin typeface="Californian FB" panose="0207040306080B030204" pitchFamily="18" charset="0"/>
              </a:rPr>
              <a:t>Please </a:t>
            </a:r>
            <a:r>
              <a:rPr lang="en-US" b="1" dirty="0">
                <a:latin typeface="Californian FB" panose="0207040306080B030204" pitchFamily="18" charset="0"/>
              </a:rPr>
              <a:t>ensure that the </a:t>
            </a:r>
            <a:r>
              <a:rPr lang="en-US" b="1" dirty="0" smtClean="0">
                <a:latin typeface="Californian FB" panose="0207040306080B030204" pitchFamily="18" charset="0"/>
              </a:rPr>
              <a:t>program </a:t>
            </a:r>
            <a:r>
              <a:rPr lang="en-US" b="1" dirty="0">
                <a:latin typeface="Californian FB" panose="0207040306080B030204" pitchFamily="18" charset="0"/>
              </a:rPr>
              <a:t>has a working telephone number and </a:t>
            </a:r>
            <a:r>
              <a:rPr lang="en-US" b="1" dirty="0" smtClean="0">
                <a:latin typeface="Californian FB" panose="0207040306080B030204" pitchFamily="18" charset="0"/>
              </a:rPr>
              <a:t>your </a:t>
            </a:r>
            <a:r>
              <a:rPr lang="en-US" b="1" dirty="0" err="1" smtClean="0">
                <a:latin typeface="Californian FB" panose="0207040306080B030204" pitchFamily="18" charset="0"/>
              </a:rPr>
              <a:t>alamo</a:t>
            </a:r>
            <a:r>
              <a:rPr lang="en-US" b="1" dirty="0" smtClean="0">
                <a:latin typeface="Californian FB" panose="0207040306080B030204" pitchFamily="18" charset="0"/>
              </a:rPr>
              <a:t> email </a:t>
            </a:r>
            <a:r>
              <a:rPr lang="en-US" b="1" dirty="0">
                <a:latin typeface="Californian FB" panose="0207040306080B030204" pitchFamily="18" charset="0"/>
              </a:rPr>
              <a:t>address.</a:t>
            </a:r>
          </a:p>
          <a:p>
            <a:pPr marL="0" indent="0">
              <a:buNone/>
            </a:pPr>
            <a:endParaRPr lang="en-US" b="1" dirty="0"/>
          </a:p>
          <a:p>
            <a:endParaRPr lang="en-US" dirty="0"/>
          </a:p>
        </p:txBody>
      </p:sp>
    </p:spTree>
    <p:extLst>
      <p:ext uri="{BB962C8B-B14F-4D97-AF65-F5344CB8AC3E}">
        <p14:creationId xmlns:p14="http://schemas.microsoft.com/office/powerpoint/2010/main" val="40224170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533400"/>
            <a:ext cx="7772400" cy="914400"/>
          </a:xfrm>
        </p:spPr>
        <p:txBody>
          <a:bodyPr/>
          <a:lstStyle/>
          <a:p>
            <a:r>
              <a:rPr lang="en-US" dirty="0" smtClean="0">
                <a:latin typeface="Californian FB" panose="0207040306080B030204" pitchFamily="18" charset="0"/>
              </a:rPr>
              <a:t>Other </a:t>
            </a:r>
            <a:r>
              <a:rPr lang="en-US" dirty="0">
                <a:latin typeface="Californian FB" panose="0207040306080B030204" pitchFamily="18" charset="0"/>
              </a:rPr>
              <a:t>Requirements Continued:</a:t>
            </a:r>
          </a:p>
        </p:txBody>
      </p:sp>
      <p:sp>
        <p:nvSpPr>
          <p:cNvPr id="3" name="Content Placeholder 2"/>
          <p:cNvSpPr>
            <a:spLocks noGrp="1"/>
          </p:cNvSpPr>
          <p:nvPr>
            <p:ph idx="1"/>
          </p:nvPr>
        </p:nvSpPr>
        <p:spPr>
          <a:xfrm>
            <a:off x="1143000" y="1371600"/>
            <a:ext cx="7315200" cy="5257800"/>
          </a:xfrm>
        </p:spPr>
        <p:txBody>
          <a:bodyPr>
            <a:normAutofit fontScale="92500" lnSpcReduction="10000"/>
          </a:bodyPr>
          <a:lstStyle/>
          <a:p>
            <a:pPr marL="0" indent="0">
              <a:buNone/>
            </a:pPr>
            <a:r>
              <a:rPr lang="en-US" dirty="0" smtClean="0">
                <a:latin typeface="Californian FB" panose="0207040306080B030204" pitchFamily="18" charset="0"/>
              </a:rPr>
              <a:t>***</a:t>
            </a:r>
            <a:r>
              <a:rPr lang="en-US" b="1" u="sng" dirty="0" smtClean="0">
                <a:latin typeface="Californian FB" panose="0207040306080B030204" pitchFamily="18" charset="0"/>
              </a:rPr>
              <a:t>Please note:</a:t>
            </a:r>
          </a:p>
          <a:p>
            <a:pPr marL="0" indent="0">
              <a:buNone/>
            </a:pPr>
            <a:endParaRPr lang="en-US" sz="1700" b="1" u="sng" dirty="0" smtClean="0">
              <a:latin typeface="Californian FB" panose="0207040306080B030204" pitchFamily="18" charset="0"/>
            </a:endParaRPr>
          </a:p>
          <a:p>
            <a:pPr marL="0" indent="0">
              <a:buNone/>
            </a:pPr>
            <a:r>
              <a:rPr lang="en-US" sz="2800" b="1" dirty="0" smtClean="0">
                <a:latin typeface="Californian FB" panose="0207040306080B030204" pitchFamily="18" charset="0"/>
              </a:rPr>
              <a:t>A positive criminal background </a:t>
            </a:r>
            <a:r>
              <a:rPr lang="en-US" sz="2800" b="1" u="sng" dirty="0" smtClean="0">
                <a:latin typeface="Californian FB" panose="0207040306080B030204" pitchFamily="18" charset="0"/>
              </a:rPr>
              <a:t>may</a:t>
            </a:r>
            <a:r>
              <a:rPr lang="en-US" sz="2800" b="1" dirty="0" smtClean="0">
                <a:latin typeface="Californian FB" panose="0207040306080B030204" pitchFamily="18" charset="0"/>
              </a:rPr>
              <a:t> prevent an applicant from obtaining RDA .  The Dental Assisting program has nothing to do with the TSDBE decision.</a:t>
            </a:r>
          </a:p>
          <a:p>
            <a:pPr marL="0" indent="0">
              <a:buNone/>
            </a:pPr>
            <a:r>
              <a:rPr lang="en-US" sz="2800" b="1" dirty="0" smtClean="0">
                <a:latin typeface="Californian FB" panose="0207040306080B030204" pitchFamily="18" charset="0"/>
              </a:rPr>
              <a:t>All applicants with a positive criminal background report must submit an appeal to the Texas State Board of Dental Examiners and obtain a </a:t>
            </a:r>
            <a:r>
              <a:rPr lang="en-US" sz="2800" b="1" u="sng" dirty="0" smtClean="0">
                <a:latin typeface="Californian FB" panose="0207040306080B030204" pitchFamily="18" charset="0"/>
              </a:rPr>
              <a:t>written waiver</a:t>
            </a:r>
            <a:r>
              <a:rPr lang="en-US" sz="2800" b="1" dirty="0" smtClean="0">
                <a:latin typeface="Californian FB" panose="0207040306080B030204" pitchFamily="18" charset="0"/>
              </a:rPr>
              <a:t> </a:t>
            </a:r>
            <a:r>
              <a:rPr lang="en-US" sz="2800" b="1" i="1" dirty="0" smtClean="0">
                <a:latin typeface="Californian FB" panose="0207040306080B030204" pitchFamily="18" charset="0"/>
              </a:rPr>
              <a:t>before</a:t>
            </a:r>
            <a:r>
              <a:rPr lang="en-US" sz="2800" b="1" dirty="0" smtClean="0">
                <a:latin typeface="Californian FB" panose="0207040306080B030204" pitchFamily="18" charset="0"/>
              </a:rPr>
              <a:t> enrollment in the program…see advisor.</a:t>
            </a:r>
          </a:p>
          <a:p>
            <a:pPr marL="0" indent="0">
              <a:buNone/>
            </a:pPr>
            <a:r>
              <a:rPr lang="en-US" sz="2800" b="1" dirty="0" smtClean="0">
                <a:latin typeface="Californian FB" panose="0207040306080B030204" pitchFamily="18" charset="0"/>
                <a:hlinkClick r:id="rId2"/>
              </a:rPr>
              <a:t>http://www.tsbde.texas.gov/CriminalHistoryEvaluationRDH.html</a:t>
            </a:r>
            <a:endParaRPr lang="en-US" sz="2800" b="1" dirty="0" smtClean="0">
              <a:latin typeface="Californian FB" panose="0207040306080B030204" pitchFamily="18" charset="0"/>
            </a:endParaRPr>
          </a:p>
          <a:p>
            <a:pPr marL="0" indent="0">
              <a:buNone/>
            </a:pPr>
            <a:endParaRPr lang="en-US" sz="2800" b="1" dirty="0" smtClean="0">
              <a:latin typeface="Californian FB" panose="0207040306080B030204" pitchFamily="18" charset="0"/>
            </a:endParaRPr>
          </a:p>
          <a:p>
            <a:endParaRPr lang="en-US" dirty="0"/>
          </a:p>
        </p:txBody>
      </p:sp>
    </p:spTree>
    <p:extLst>
      <p:ext uri="{BB962C8B-B14F-4D97-AF65-F5344CB8AC3E}">
        <p14:creationId xmlns:p14="http://schemas.microsoft.com/office/powerpoint/2010/main" val="15504920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Californian FB" panose="0207040306080B030204" pitchFamily="18" charset="0"/>
              </a:rPr>
              <a:t>Subject to Change…</a:t>
            </a:r>
            <a:endParaRPr lang="en-US" dirty="0">
              <a:latin typeface="Californian FB" panose="0207040306080B030204" pitchFamily="18" charset="0"/>
            </a:endParaRPr>
          </a:p>
        </p:txBody>
      </p:sp>
      <p:sp>
        <p:nvSpPr>
          <p:cNvPr id="3" name="Content Placeholder 2"/>
          <p:cNvSpPr>
            <a:spLocks noGrp="1"/>
          </p:cNvSpPr>
          <p:nvPr>
            <p:ph idx="1"/>
          </p:nvPr>
        </p:nvSpPr>
        <p:spPr/>
        <p:txBody>
          <a:bodyPr/>
          <a:lstStyle/>
          <a:p>
            <a:r>
              <a:rPr lang="en-US" sz="2000" b="1" i="1" u="sng" dirty="0" smtClean="0">
                <a:latin typeface="Californian FB" panose="0207040306080B030204" pitchFamily="18" charset="0"/>
              </a:rPr>
              <a:t>Please note:</a:t>
            </a:r>
            <a:r>
              <a:rPr lang="en-US" sz="2000" b="1" i="1" dirty="0" smtClean="0">
                <a:latin typeface="Californian FB" panose="0207040306080B030204" pitchFamily="18" charset="0"/>
              </a:rPr>
              <a:t> </a:t>
            </a:r>
            <a:r>
              <a:rPr lang="en-US" sz="2000" dirty="0" smtClean="0">
                <a:latin typeface="Californian FB" panose="0207040306080B030204" pitchFamily="18" charset="0"/>
              </a:rPr>
              <a:t>The Dental Assisting Program </a:t>
            </a:r>
            <a:r>
              <a:rPr lang="en-US" sz="2000" b="1" i="1" u="sng" dirty="0" smtClean="0">
                <a:latin typeface="Californian FB" panose="0207040306080B030204" pitchFamily="18" charset="0"/>
              </a:rPr>
              <a:t>reserves the right</a:t>
            </a:r>
            <a:r>
              <a:rPr lang="en-US" sz="2000" b="1" i="1" dirty="0" smtClean="0">
                <a:latin typeface="Californian FB" panose="0207040306080B030204" pitchFamily="18" charset="0"/>
              </a:rPr>
              <a:t> </a:t>
            </a:r>
            <a:r>
              <a:rPr lang="en-US" sz="2000" dirty="0" smtClean="0">
                <a:latin typeface="Californian FB" panose="0207040306080B030204" pitchFamily="18" charset="0"/>
              </a:rPr>
              <a:t>to make changes to the information on this </a:t>
            </a:r>
            <a:r>
              <a:rPr lang="en-US" sz="2000" dirty="0" err="1" smtClean="0">
                <a:latin typeface="Californian FB" panose="0207040306080B030204" pitchFamily="18" charset="0"/>
              </a:rPr>
              <a:t>powerpoint</a:t>
            </a:r>
            <a:endParaRPr lang="en-US" sz="2000" dirty="0">
              <a:latin typeface="Californian FB" panose="0207040306080B030204" pitchFamily="18" charset="0"/>
            </a:endParaRPr>
          </a:p>
          <a:p>
            <a:pPr marL="68580" indent="0">
              <a:buNone/>
            </a:pPr>
            <a:r>
              <a:rPr lang="en-US" sz="1600" b="1" i="1" dirty="0" smtClean="0">
                <a:solidFill>
                  <a:srgbClr val="FFFF00"/>
                </a:solidFill>
                <a:latin typeface="Californian FB" panose="0207040306080B030204" pitchFamily="18" charset="0"/>
              </a:rPr>
              <a:t>(changes may be due to CODA ADA Accreditation or Alamo Colleges updates).  </a:t>
            </a:r>
          </a:p>
          <a:p>
            <a:pPr marL="68580" indent="0">
              <a:buNone/>
            </a:pPr>
            <a:endParaRPr lang="en-US" dirty="0" smtClean="0">
              <a:latin typeface="Californian FB" panose="0207040306080B030204" pitchFamily="18" charset="0"/>
            </a:endParaRPr>
          </a:p>
          <a:p>
            <a:pPr marL="68580" indent="0" algn="ctr">
              <a:buNone/>
            </a:pPr>
            <a:endParaRPr lang="en-US" sz="2800" dirty="0" smtClean="0">
              <a:latin typeface="Californian FB" panose="0207040306080B030204" pitchFamily="18" charset="0"/>
            </a:endParaRPr>
          </a:p>
          <a:p>
            <a:pPr marL="68580" indent="0" algn="ctr">
              <a:buNone/>
            </a:pPr>
            <a:r>
              <a:rPr lang="en-US" sz="2800" dirty="0" smtClean="0">
                <a:latin typeface="Californian FB" panose="0207040306080B030204" pitchFamily="18" charset="0"/>
              </a:rPr>
              <a:t>Please check back for updates.</a:t>
            </a:r>
          </a:p>
          <a:p>
            <a:pPr marL="68580" indent="0" algn="ctr">
              <a:buNone/>
            </a:pPr>
            <a:endParaRPr lang="en-US" sz="2800" b="1" i="1" dirty="0">
              <a:latin typeface="Californian FB" panose="0207040306080B030204" pitchFamily="18" charset="0"/>
            </a:endParaRPr>
          </a:p>
          <a:p>
            <a:pPr marL="68580" indent="0" algn="ctr">
              <a:buNone/>
            </a:pPr>
            <a:endParaRPr lang="en-US" sz="2800" b="1" i="1" dirty="0" smtClean="0">
              <a:latin typeface="Californian FB" panose="0207040306080B030204" pitchFamily="18" charset="0"/>
            </a:endParaRPr>
          </a:p>
          <a:p>
            <a:pPr marL="68580" indent="0" algn="ctr">
              <a:buNone/>
            </a:pPr>
            <a:r>
              <a:rPr lang="en-US" sz="1400" b="1" i="1" dirty="0" smtClean="0">
                <a:latin typeface="Californian FB" panose="0207040306080B030204" pitchFamily="18" charset="0"/>
              </a:rPr>
              <a:t>Updated last on May 20, 2019</a:t>
            </a:r>
            <a:endParaRPr lang="en-US" dirty="0">
              <a:latin typeface="Californian FB" panose="0207040306080B030204" pitchFamily="18" charset="0"/>
            </a:endParaRPr>
          </a:p>
        </p:txBody>
      </p:sp>
    </p:spTree>
    <p:extLst>
      <p:ext uri="{BB962C8B-B14F-4D97-AF65-F5344CB8AC3E}">
        <p14:creationId xmlns:p14="http://schemas.microsoft.com/office/powerpoint/2010/main" val="139992998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533400"/>
            <a:ext cx="7772400" cy="4953000"/>
          </a:xfrm>
        </p:spPr>
        <p:txBody>
          <a:bodyPr>
            <a:normAutofit fontScale="55000" lnSpcReduction="20000"/>
          </a:bodyPr>
          <a:lstStyle/>
          <a:p>
            <a:pPr marL="68580" indent="0">
              <a:buNone/>
            </a:pPr>
            <a:r>
              <a:rPr lang="en-US" sz="4400" b="1" u="sng" dirty="0">
                <a:latin typeface="Californian FB" panose="0207040306080B030204" pitchFamily="18" charset="0"/>
              </a:rPr>
              <a:t>Please Note:</a:t>
            </a:r>
            <a:r>
              <a:rPr lang="en-US" sz="4400" dirty="0">
                <a:latin typeface="Californian FB" panose="0207040306080B030204" pitchFamily="18" charset="0"/>
              </a:rPr>
              <a:t> </a:t>
            </a:r>
            <a:endParaRPr lang="en-US" sz="4400" dirty="0" smtClean="0">
              <a:latin typeface="Californian FB" panose="0207040306080B030204" pitchFamily="18" charset="0"/>
            </a:endParaRPr>
          </a:p>
          <a:p>
            <a:pPr marL="68580" indent="0">
              <a:buNone/>
            </a:pPr>
            <a:endParaRPr lang="en-US" sz="1700" dirty="0" smtClean="0">
              <a:latin typeface="Californian FB" panose="0207040306080B030204" pitchFamily="18" charset="0"/>
            </a:endParaRPr>
          </a:p>
          <a:p>
            <a:pPr marL="68580" indent="0">
              <a:buNone/>
            </a:pPr>
            <a:r>
              <a:rPr lang="en-US" sz="3600" dirty="0" smtClean="0">
                <a:latin typeface="Californian FB" panose="0207040306080B030204" pitchFamily="18" charset="0"/>
              </a:rPr>
              <a:t>Acceptance </a:t>
            </a:r>
            <a:r>
              <a:rPr lang="en-US" sz="3600" dirty="0">
                <a:latin typeface="Californian FB" panose="0207040306080B030204" pitchFamily="18" charset="0"/>
              </a:rPr>
              <a:t>to the Dental Assisting Program </a:t>
            </a:r>
            <a:r>
              <a:rPr lang="en-US" sz="3600" dirty="0" smtClean="0">
                <a:latin typeface="Californian FB" panose="0207040306080B030204" pitchFamily="18" charset="0"/>
              </a:rPr>
              <a:t>will be </a:t>
            </a:r>
            <a:r>
              <a:rPr lang="en-US" sz="3600" dirty="0" smtClean="0">
                <a:latin typeface="Californian FB" panose="0207040306080B030204" pitchFamily="18" charset="0"/>
              </a:rPr>
              <a:t>on </a:t>
            </a:r>
            <a:r>
              <a:rPr lang="en-US" sz="3600" dirty="0">
                <a:latin typeface="Californian FB" panose="0207040306080B030204" pitchFamily="18" charset="0"/>
              </a:rPr>
              <a:t>a first come first served basis. Students </a:t>
            </a:r>
            <a:r>
              <a:rPr lang="en-US" sz="3600" dirty="0">
                <a:latin typeface="Californian FB" panose="0207040306080B030204" pitchFamily="18" charset="0"/>
              </a:rPr>
              <a:t>accepted into the dental assisting program will be notified </a:t>
            </a:r>
            <a:r>
              <a:rPr lang="en-US" sz="3600" dirty="0" smtClean="0">
                <a:latin typeface="Californian FB" panose="0207040306080B030204" pitchFamily="18" charset="0"/>
              </a:rPr>
              <a:t>to their </a:t>
            </a:r>
            <a:r>
              <a:rPr lang="en-US" sz="3600" dirty="0">
                <a:latin typeface="Californian FB" panose="0207040306080B030204" pitchFamily="18" charset="0"/>
              </a:rPr>
              <a:t>A</a:t>
            </a:r>
            <a:r>
              <a:rPr lang="en-US" sz="3600" dirty="0" smtClean="0">
                <a:latin typeface="Californian FB" panose="0207040306080B030204" pitchFamily="18" charset="0"/>
              </a:rPr>
              <a:t>lamo e-mail address. </a:t>
            </a:r>
          </a:p>
          <a:p>
            <a:pPr marL="68580" indent="0">
              <a:buNone/>
            </a:pPr>
            <a:endParaRPr lang="en-US" sz="3600" dirty="0" smtClean="0">
              <a:latin typeface="Californian FB" panose="0207040306080B030204" pitchFamily="18" charset="0"/>
            </a:endParaRPr>
          </a:p>
          <a:p>
            <a:pPr marL="68580" indent="0">
              <a:buNone/>
            </a:pPr>
            <a:r>
              <a:rPr lang="en-US" sz="3600" dirty="0" smtClean="0">
                <a:latin typeface="Californian FB" panose="0207040306080B030204" pitchFamily="18" charset="0"/>
              </a:rPr>
              <a:t>The </a:t>
            </a:r>
            <a:r>
              <a:rPr lang="en-US" sz="3600" dirty="0">
                <a:latin typeface="Californian FB" panose="0207040306080B030204" pitchFamily="18" charset="0"/>
              </a:rPr>
              <a:t>phase two packet </a:t>
            </a:r>
            <a:r>
              <a:rPr lang="en-US" sz="3600" b="1" i="1" u="sng" dirty="0">
                <a:solidFill>
                  <a:srgbClr val="FFFF00"/>
                </a:solidFill>
                <a:latin typeface="Californian FB" panose="0207040306080B030204" pitchFamily="18" charset="0"/>
              </a:rPr>
              <a:t>must be </a:t>
            </a:r>
            <a:r>
              <a:rPr lang="en-US" sz="3600" b="1" i="1" u="sng" dirty="0" smtClean="0">
                <a:solidFill>
                  <a:srgbClr val="FFFF00"/>
                </a:solidFill>
                <a:latin typeface="Californian FB" panose="0207040306080B030204" pitchFamily="18" charset="0"/>
              </a:rPr>
              <a:t>submitted to </a:t>
            </a:r>
            <a:r>
              <a:rPr lang="en-US" sz="3600" b="1" i="1" u="sng" dirty="0" err="1" smtClean="0">
                <a:solidFill>
                  <a:srgbClr val="FFFF00"/>
                </a:solidFill>
                <a:latin typeface="Californian FB" panose="0207040306080B030204" pitchFamily="18" charset="0"/>
              </a:rPr>
              <a:t>complio</a:t>
            </a:r>
            <a:r>
              <a:rPr lang="en-US" sz="3600" b="1" i="1" u="sng" dirty="0" smtClean="0">
                <a:solidFill>
                  <a:srgbClr val="FFFF00"/>
                </a:solidFill>
                <a:latin typeface="Californian FB" panose="0207040306080B030204" pitchFamily="18" charset="0"/>
              </a:rPr>
              <a:t> by </a:t>
            </a:r>
            <a:r>
              <a:rPr lang="en-US" sz="3600" b="1" i="1" u="sng" dirty="0">
                <a:solidFill>
                  <a:srgbClr val="FFFF00"/>
                </a:solidFill>
                <a:latin typeface="Californian FB" panose="0207040306080B030204" pitchFamily="18" charset="0"/>
              </a:rPr>
              <a:t>the deadline</a:t>
            </a:r>
            <a:r>
              <a:rPr lang="en-US" sz="3600" dirty="0">
                <a:latin typeface="Californian FB" panose="0207040306080B030204" pitchFamily="18" charset="0"/>
              </a:rPr>
              <a:t> in order to move to phase three</a:t>
            </a:r>
            <a:r>
              <a:rPr lang="en-US" sz="3600" dirty="0"/>
              <a:t>. </a:t>
            </a:r>
            <a:endParaRPr lang="en-US" sz="3600" dirty="0" smtClean="0"/>
          </a:p>
          <a:p>
            <a:pPr marL="68580" indent="0">
              <a:buNone/>
            </a:pPr>
            <a:endParaRPr lang="en-US" sz="3600" dirty="0" smtClean="0">
              <a:latin typeface="Californian FB" panose="0207040306080B030204" pitchFamily="18" charset="0"/>
            </a:endParaRPr>
          </a:p>
          <a:p>
            <a:pPr marL="68580" indent="0">
              <a:buNone/>
            </a:pPr>
            <a:r>
              <a:rPr lang="en-US" sz="3600" b="1" dirty="0" smtClean="0">
                <a:solidFill>
                  <a:srgbClr val="FFFF00"/>
                </a:solidFill>
                <a:latin typeface="Californian FB" panose="0207040306080B030204" pitchFamily="18" charset="0"/>
              </a:rPr>
              <a:t>Any </a:t>
            </a:r>
            <a:r>
              <a:rPr lang="en-US" sz="3600" b="1" dirty="0">
                <a:solidFill>
                  <a:srgbClr val="FFFF00"/>
                </a:solidFill>
                <a:latin typeface="Californian FB" panose="0207040306080B030204" pitchFamily="18" charset="0"/>
              </a:rPr>
              <a:t>incoming students who </a:t>
            </a:r>
            <a:r>
              <a:rPr lang="en-US" sz="3600" b="1" i="1" u="sng" dirty="0" smtClean="0">
                <a:solidFill>
                  <a:srgbClr val="FFFF00"/>
                </a:solidFill>
                <a:latin typeface="Californian FB" panose="0207040306080B030204" pitchFamily="18" charset="0"/>
              </a:rPr>
              <a:t>DID NOT </a:t>
            </a:r>
            <a:r>
              <a:rPr lang="en-US" sz="3600" b="1" dirty="0" smtClean="0">
                <a:solidFill>
                  <a:srgbClr val="FFFF00"/>
                </a:solidFill>
                <a:latin typeface="Californian FB" panose="0207040306080B030204" pitchFamily="18" charset="0"/>
              </a:rPr>
              <a:t> yet </a:t>
            </a:r>
            <a:r>
              <a:rPr lang="en-US" sz="3600" b="1" dirty="0">
                <a:solidFill>
                  <a:srgbClr val="FFFF00"/>
                </a:solidFill>
                <a:latin typeface="Californian FB" panose="0207040306080B030204" pitchFamily="18" charset="0"/>
              </a:rPr>
              <a:t>met all required </a:t>
            </a:r>
            <a:r>
              <a:rPr lang="en-US" sz="3600" b="1" i="1" dirty="0">
                <a:solidFill>
                  <a:srgbClr val="FFFF00"/>
                </a:solidFill>
                <a:latin typeface="Californian FB" panose="0207040306080B030204" pitchFamily="18" charset="0"/>
              </a:rPr>
              <a:t>phases </a:t>
            </a:r>
            <a:r>
              <a:rPr lang="en-US" sz="3600" b="1" dirty="0">
                <a:solidFill>
                  <a:srgbClr val="FFFF00"/>
                </a:solidFill>
                <a:latin typeface="Californian FB" panose="0207040306080B030204" pitchFamily="18" charset="0"/>
              </a:rPr>
              <a:t>by program deadline </a:t>
            </a:r>
            <a:r>
              <a:rPr lang="en-US" sz="3600" b="1" u="sng" dirty="0">
                <a:solidFill>
                  <a:srgbClr val="FFFF00"/>
                </a:solidFill>
                <a:latin typeface="Californian FB" panose="0207040306080B030204" pitchFamily="18" charset="0"/>
              </a:rPr>
              <a:t>must re-apply online</a:t>
            </a:r>
            <a:r>
              <a:rPr lang="en-US" sz="3600" b="1" dirty="0">
                <a:solidFill>
                  <a:srgbClr val="FFFF00"/>
                </a:solidFill>
                <a:latin typeface="Californian FB" panose="0207040306080B030204" pitchFamily="18" charset="0"/>
              </a:rPr>
              <a:t> and </a:t>
            </a:r>
            <a:r>
              <a:rPr lang="en-US" sz="3600" b="1" u="sng" dirty="0">
                <a:solidFill>
                  <a:srgbClr val="FFFF00"/>
                </a:solidFill>
                <a:latin typeface="Californian FB" panose="0207040306080B030204" pitchFamily="18" charset="0"/>
              </a:rPr>
              <a:t>be re-advised</a:t>
            </a:r>
            <a:r>
              <a:rPr lang="en-US" sz="3600" b="1" dirty="0">
                <a:solidFill>
                  <a:srgbClr val="FFFF00"/>
                </a:solidFill>
                <a:latin typeface="Californian FB" panose="0207040306080B030204" pitchFamily="18" charset="0"/>
              </a:rPr>
              <a:t> by the program.  </a:t>
            </a:r>
            <a:endParaRPr lang="en-US" sz="3600" b="1" dirty="0" smtClean="0">
              <a:solidFill>
                <a:srgbClr val="FFFF00"/>
              </a:solidFill>
              <a:latin typeface="Californian FB" panose="0207040306080B030204" pitchFamily="18" charset="0"/>
            </a:endParaRPr>
          </a:p>
          <a:p>
            <a:pPr marL="68580" indent="0">
              <a:buNone/>
            </a:pPr>
            <a:endParaRPr lang="en-US" sz="3600" dirty="0" smtClean="0">
              <a:latin typeface="Californian FB" panose="0207040306080B030204" pitchFamily="18" charset="0"/>
            </a:endParaRPr>
          </a:p>
          <a:p>
            <a:pPr marL="68580" indent="0">
              <a:buNone/>
            </a:pPr>
            <a:r>
              <a:rPr lang="en-US" sz="3600" dirty="0" smtClean="0">
                <a:latin typeface="Californian FB" panose="0207040306080B030204" pitchFamily="18" charset="0"/>
              </a:rPr>
              <a:t>Admittance </a:t>
            </a:r>
            <a:r>
              <a:rPr lang="en-US" sz="3600" dirty="0">
                <a:latin typeface="Californian FB" panose="0207040306080B030204" pitchFamily="18" charset="0"/>
              </a:rPr>
              <a:t>into the program is on a </a:t>
            </a:r>
            <a:r>
              <a:rPr lang="en-US" sz="3600" u="sng" dirty="0">
                <a:latin typeface="Californian FB" panose="0207040306080B030204" pitchFamily="18" charset="0"/>
              </a:rPr>
              <a:t>space available basis</a:t>
            </a:r>
            <a:r>
              <a:rPr lang="en-US" sz="3600" dirty="0">
                <a:latin typeface="Californian FB" panose="0207040306080B030204" pitchFamily="18" charset="0"/>
              </a:rPr>
              <a:t>.  It is the student’s responsibility to check eligibility and acceptance status to the dental assisting program.</a:t>
            </a:r>
            <a:endParaRPr lang="en-US" sz="3600" dirty="0" smtClean="0"/>
          </a:p>
          <a:p>
            <a:pPr marL="68580" indent="0">
              <a:buNone/>
            </a:pPr>
            <a:endParaRPr lang="en-US" sz="2800"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33800" y="5263692"/>
            <a:ext cx="1524000" cy="1209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381000"/>
            <a:ext cx="7772400" cy="914400"/>
          </a:xfrm>
        </p:spPr>
        <p:txBody>
          <a:bodyPr/>
          <a:lstStyle/>
          <a:p>
            <a:r>
              <a:rPr lang="en-US" dirty="0" smtClean="0">
                <a:latin typeface="Californian FB" panose="0207040306080B030204" pitchFamily="18" charset="0"/>
              </a:rPr>
              <a:t>Continuation… </a:t>
            </a:r>
            <a:endParaRPr lang="en-US" dirty="0">
              <a:latin typeface="Californian FB" panose="0207040306080B030204" pitchFamily="18" charset="0"/>
            </a:endParaRPr>
          </a:p>
        </p:txBody>
      </p:sp>
      <p:sp>
        <p:nvSpPr>
          <p:cNvPr id="3" name="Content Placeholder 2"/>
          <p:cNvSpPr>
            <a:spLocks noGrp="1"/>
          </p:cNvSpPr>
          <p:nvPr>
            <p:ph idx="1"/>
          </p:nvPr>
        </p:nvSpPr>
        <p:spPr>
          <a:xfrm>
            <a:off x="838200" y="1524000"/>
            <a:ext cx="7772400" cy="4572000"/>
          </a:xfrm>
        </p:spPr>
        <p:txBody>
          <a:bodyPr>
            <a:normAutofit lnSpcReduction="10000"/>
          </a:bodyPr>
          <a:lstStyle/>
          <a:p>
            <a:r>
              <a:rPr lang="en-US" sz="2400" b="1" i="1" u="sng" dirty="0" smtClean="0">
                <a:latin typeface="Californian FB" panose="0207040306080B030204" pitchFamily="18" charset="0"/>
              </a:rPr>
              <a:t>NOTE</a:t>
            </a:r>
            <a:r>
              <a:rPr lang="en-US" sz="2400" b="1" dirty="0" smtClean="0">
                <a:latin typeface="Californian FB" panose="0207040306080B030204" pitchFamily="18" charset="0"/>
              </a:rPr>
              <a:t>:</a:t>
            </a:r>
            <a:r>
              <a:rPr lang="en-US" sz="2400" dirty="0" smtClean="0">
                <a:latin typeface="Californian FB" panose="0207040306080B030204" pitchFamily="18" charset="0"/>
              </a:rPr>
              <a:t> Any incoming students who HAVE NOT yet met all required </a:t>
            </a:r>
            <a:r>
              <a:rPr lang="en-US" sz="2400" b="1" i="1" dirty="0" smtClean="0">
                <a:latin typeface="Californian FB" panose="0207040306080B030204" pitchFamily="18" charset="0"/>
              </a:rPr>
              <a:t>phases </a:t>
            </a:r>
            <a:r>
              <a:rPr lang="en-US" sz="2400" dirty="0" smtClean="0">
                <a:latin typeface="Californian FB" panose="0207040306080B030204" pitchFamily="18" charset="0"/>
              </a:rPr>
              <a:t>by program deadline </a:t>
            </a:r>
            <a:r>
              <a:rPr lang="en-US" sz="2400" u="sng" dirty="0" smtClean="0">
                <a:latin typeface="Californian FB" panose="0207040306080B030204" pitchFamily="18" charset="0"/>
              </a:rPr>
              <a:t>must re-apply online</a:t>
            </a:r>
            <a:r>
              <a:rPr lang="en-US" sz="2400" dirty="0" smtClean="0">
                <a:latin typeface="Californian FB" panose="0207040306080B030204" pitchFamily="18" charset="0"/>
              </a:rPr>
              <a:t> and </a:t>
            </a:r>
            <a:r>
              <a:rPr lang="en-US" sz="2400" u="sng" dirty="0" smtClean="0">
                <a:latin typeface="Californian FB" panose="0207040306080B030204" pitchFamily="18" charset="0"/>
              </a:rPr>
              <a:t>be re-advised</a:t>
            </a:r>
            <a:r>
              <a:rPr lang="en-US" sz="2400" dirty="0" smtClean="0">
                <a:latin typeface="Californian FB" panose="0207040306080B030204" pitchFamily="18" charset="0"/>
              </a:rPr>
              <a:t> by the program.  Admittance into the program is on a </a:t>
            </a:r>
            <a:r>
              <a:rPr lang="en-US" sz="2400" u="sng" dirty="0" smtClean="0">
                <a:latin typeface="Californian FB" panose="0207040306080B030204" pitchFamily="18" charset="0"/>
              </a:rPr>
              <a:t>space available basis</a:t>
            </a:r>
            <a:r>
              <a:rPr lang="en-US" sz="2400" dirty="0">
                <a:latin typeface="Californian FB" panose="0207040306080B030204" pitchFamily="18" charset="0"/>
              </a:rPr>
              <a:t>. </a:t>
            </a:r>
            <a:r>
              <a:rPr lang="en-US" sz="2400" dirty="0" smtClean="0">
                <a:latin typeface="Californian FB" panose="0207040306080B030204" pitchFamily="18" charset="0"/>
              </a:rPr>
              <a:t> It </a:t>
            </a:r>
            <a:r>
              <a:rPr lang="en-US" sz="2400" dirty="0">
                <a:latin typeface="Californian FB" panose="0207040306080B030204" pitchFamily="18" charset="0"/>
              </a:rPr>
              <a:t>is </a:t>
            </a:r>
            <a:r>
              <a:rPr lang="en-US" sz="2400" dirty="0" smtClean="0">
                <a:latin typeface="Californian FB" panose="0207040306080B030204" pitchFamily="18" charset="0"/>
              </a:rPr>
              <a:t>the student’s </a:t>
            </a:r>
            <a:r>
              <a:rPr lang="en-US" sz="2400" dirty="0">
                <a:latin typeface="Californian FB" panose="0207040306080B030204" pitchFamily="18" charset="0"/>
              </a:rPr>
              <a:t>responsibility to check eligibility and acceptance </a:t>
            </a:r>
            <a:r>
              <a:rPr lang="en-US" sz="2400" dirty="0" smtClean="0">
                <a:latin typeface="Californian FB" panose="0207040306080B030204" pitchFamily="18" charset="0"/>
              </a:rPr>
              <a:t>status to the dental assisting program. </a:t>
            </a:r>
            <a:r>
              <a:rPr lang="en-US" sz="2400" dirty="0">
                <a:latin typeface="Californian FB" panose="0207040306080B030204" pitchFamily="18" charset="0"/>
              </a:rPr>
              <a:t>Student not meeting these basic requirements will be referred to the Counselors at the Health and Biosciences Institute.</a:t>
            </a:r>
            <a:br>
              <a:rPr lang="en-US" sz="2400" dirty="0">
                <a:latin typeface="Californian FB" panose="0207040306080B030204" pitchFamily="18" charset="0"/>
              </a:rPr>
            </a:br>
            <a:endParaRPr lang="en-US" sz="2400" dirty="0" smtClean="0">
              <a:latin typeface="Californian FB" panose="0207040306080B030204" pitchFamily="18" charset="0"/>
            </a:endParaRPr>
          </a:p>
          <a:p>
            <a:r>
              <a:rPr lang="en-US" sz="2400" dirty="0" smtClean="0">
                <a:latin typeface="Californian FB" panose="0207040306080B030204" pitchFamily="18" charset="0"/>
              </a:rPr>
              <a:t>Should a student withdraw, fail, or drop, for whatever reason, he/she must reapply and be re-advised by dental faculty.</a:t>
            </a:r>
          </a:p>
          <a:p>
            <a:pPr marL="68580" indent="0">
              <a:buNone/>
            </a:pP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Californian FB" panose="0207040306080B030204" pitchFamily="18" charset="0"/>
              </a:rPr>
              <a:t>“C” or Better/ Completion Policy</a:t>
            </a:r>
            <a:r>
              <a:rPr lang="en-US" dirty="0"/>
              <a:t/>
            </a:r>
            <a:br>
              <a:rPr lang="en-US" dirty="0"/>
            </a:br>
            <a:endParaRPr lang="en-US" dirty="0"/>
          </a:p>
        </p:txBody>
      </p:sp>
      <p:sp>
        <p:nvSpPr>
          <p:cNvPr id="3" name="Content Placeholder 2"/>
          <p:cNvSpPr>
            <a:spLocks noGrp="1"/>
          </p:cNvSpPr>
          <p:nvPr>
            <p:ph idx="1"/>
          </p:nvPr>
        </p:nvSpPr>
        <p:spPr>
          <a:xfrm>
            <a:off x="914400" y="1371600"/>
            <a:ext cx="7772400" cy="5105400"/>
          </a:xfrm>
        </p:spPr>
        <p:txBody>
          <a:bodyPr>
            <a:normAutofit fontScale="40000" lnSpcReduction="20000"/>
          </a:bodyPr>
          <a:lstStyle/>
          <a:p>
            <a:pPr marL="68580" indent="0">
              <a:buNone/>
            </a:pPr>
            <a:r>
              <a:rPr lang="en-US" sz="3400" dirty="0" smtClean="0">
                <a:latin typeface="Californian FB" panose="0207040306080B030204" pitchFamily="18" charset="0"/>
              </a:rPr>
              <a:t>In </a:t>
            </a:r>
            <a:r>
              <a:rPr lang="en-US" sz="3400" dirty="0">
                <a:latin typeface="Californian FB" panose="0207040306080B030204" pitchFamily="18" charset="0"/>
              </a:rPr>
              <a:t>order to go to spring semester, you must have a “C” or better in </a:t>
            </a:r>
            <a:r>
              <a:rPr lang="en-US" sz="3400" b="1" i="1" u="sng" dirty="0">
                <a:latin typeface="Californian FB" panose="0207040306080B030204" pitchFamily="18" charset="0"/>
              </a:rPr>
              <a:t>ALL</a:t>
            </a:r>
            <a:r>
              <a:rPr lang="en-US" sz="3400" dirty="0">
                <a:latin typeface="Californian FB" panose="0207040306080B030204" pitchFamily="18" charset="0"/>
              </a:rPr>
              <a:t> fall dental assisting classes.  If a student earns a “D” in any DNTA </a:t>
            </a:r>
            <a:r>
              <a:rPr lang="en-US" sz="3400" dirty="0" smtClean="0">
                <a:latin typeface="Californian FB" panose="0207040306080B030204" pitchFamily="18" charset="0"/>
              </a:rPr>
              <a:t>class</a:t>
            </a:r>
            <a:r>
              <a:rPr lang="en-US" sz="3400" dirty="0">
                <a:latin typeface="Californian FB" panose="0207040306080B030204" pitchFamily="18" charset="0"/>
              </a:rPr>
              <a:t>, drops a DNTA </a:t>
            </a:r>
            <a:r>
              <a:rPr lang="en-US" sz="3400" dirty="0" smtClean="0">
                <a:latin typeface="Californian FB" panose="0207040306080B030204" pitchFamily="18" charset="0"/>
              </a:rPr>
              <a:t>class </a:t>
            </a:r>
            <a:r>
              <a:rPr lang="en-US" sz="3400" dirty="0">
                <a:latin typeface="Californian FB" panose="0207040306080B030204" pitchFamily="18" charset="0"/>
              </a:rPr>
              <a:t>or if the student is unable to complete DNTA 1167 Practicum during the fall semester; the student must schedule an advisement with their instructor immediately and drop </a:t>
            </a:r>
            <a:r>
              <a:rPr lang="en-US" sz="3400" b="1" i="1" u="sng" dirty="0">
                <a:latin typeface="Californian FB" panose="0207040306080B030204" pitchFamily="18" charset="0"/>
              </a:rPr>
              <a:t>all</a:t>
            </a:r>
            <a:r>
              <a:rPr lang="en-US" sz="3400" dirty="0">
                <a:latin typeface="Californian FB" panose="0207040306080B030204" pitchFamily="18" charset="0"/>
              </a:rPr>
              <a:t> </a:t>
            </a:r>
            <a:r>
              <a:rPr lang="en-US" sz="3400" dirty="0" smtClean="0">
                <a:latin typeface="Californian FB" panose="0207040306080B030204" pitchFamily="18" charset="0"/>
              </a:rPr>
              <a:t>DNTA </a:t>
            </a:r>
            <a:r>
              <a:rPr lang="en-US" sz="3400" dirty="0">
                <a:latin typeface="Californian FB" panose="0207040306080B030204" pitchFamily="18" charset="0"/>
              </a:rPr>
              <a:t>courses (full time curriculum).  </a:t>
            </a:r>
            <a:endParaRPr lang="en-US" sz="3400" dirty="0" smtClean="0">
              <a:latin typeface="Californian FB" panose="0207040306080B030204" pitchFamily="18" charset="0"/>
            </a:endParaRPr>
          </a:p>
          <a:p>
            <a:pPr marL="68580" indent="0">
              <a:buNone/>
            </a:pPr>
            <a:r>
              <a:rPr lang="en-US" sz="3400" dirty="0">
                <a:latin typeface="Californian FB" panose="0207040306080B030204" pitchFamily="18" charset="0"/>
              </a:rPr>
              <a:t>In order to go to </a:t>
            </a:r>
            <a:r>
              <a:rPr lang="en-US" sz="3400" dirty="0" smtClean="0">
                <a:latin typeface="Californian FB" panose="0207040306080B030204" pitchFamily="18" charset="0"/>
              </a:rPr>
              <a:t>summer </a:t>
            </a:r>
            <a:r>
              <a:rPr lang="en-US" sz="3400" dirty="0">
                <a:latin typeface="Californian FB" panose="0207040306080B030204" pitchFamily="18" charset="0"/>
              </a:rPr>
              <a:t>semester, you must have a “C” or better in </a:t>
            </a:r>
            <a:r>
              <a:rPr lang="en-US" sz="3400" b="1" i="1" u="sng" dirty="0">
                <a:latin typeface="Californian FB" panose="0207040306080B030204" pitchFamily="18" charset="0"/>
              </a:rPr>
              <a:t>ALL</a:t>
            </a:r>
            <a:r>
              <a:rPr lang="en-US" sz="3400" dirty="0">
                <a:latin typeface="Californian FB" panose="0207040306080B030204" pitchFamily="18" charset="0"/>
              </a:rPr>
              <a:t> </a:t>
            </a:r>
            <a:r>
              <a:rPr lang="en-US" sz="3400" dirty="0" smtClean="0">
                <a:latin typeface="Californian FB" panose="0207040306080B030204" pitchFamily="18" charset="0"/>
              </a:rPr>
              <a:t>spring </a:t>
            </a:r>
            <a:r>
              <a:rPr lang="en-US" sz="3400" dirty="0">
                <a:latin typeface="Californian FB" panose="0207040306080B030204" pitchFamily="18" charset="0"/>
              </a:rPr>
              <a:t>dental assisting classes.  If a student earns a “D” in any DNTA class, drops a DNTA class or if the student is unable to complete DNTA 1167 Practicum during the </a:t>
            </a:r>
            <a:r>
              <a:rPr lang="en-US" sz="3400" dirty="0" smtClean="0">
                <a:latin typeface="Californian FB" panose="0207040306080B030204" pitchFamily="18" charset="0"/>
              </a:rPr>
              <a:t>spring </a:t>
            </a:r>
            <a:r>
              <a:rPr lang="en-US" sz="3400" dirty="0">
                <a:latin typeface="Californian FB" panose="0207040306080B030204" pitchFamily="18" charset="0"/>
              </a:rPr>
              <a:t>semester; the student must schedule an advisement with their instructor immediately and drop </a:t>
            </a:r>
            <a:r>
              <a:rPr lang="en-US" sz="3400" b="1" i="1" u="sng" dirty="0">
                <a:latin typeface="Californian FB" panose="0207040306080B030204" pitchFamily="18" charset="0"/>
              </a:rPr>
              <a:t>all</a:t>
            </a:r>
            <a:r>
              <a:rPr lang="en-US" sz="3400" dirty="0">
                <a:latin typeface="Californian FB" panose="0207040306080B030204" pitchFamily="18" charset="0"/>
              </a:rPr>
              <a:t> DNTA courses (full time curriculum). </a:t>
            </a:r>
            <a:r>
              <a:rPr lang="en-US" sz="3400" dirty="0" smtClean="0">
                <a:latin typeface="Californian FB" panose="0207040306080B030204" pitchFamily="18" charset="0"/>
              </a:rPr>
              <a:t>Students must pass both summer courses with a “C” or better to complete the program.</a:t>
            </a:r>
            <a:endParaRPr lang="en-US" sz="3400" dirty="0">
              <a:latin typeface="Californian FB" panose="0207040306080B030204" pitchFamily="18" charset="0"/>
            </a:endParaRPr>
          </a:p>
          <a:p>
            <a:pPr marL="68580" indent="0">
              <a:buNone/>
            </a:pPr>
            <a:endParaRPr lang="en-US" sz="3400" b="1" i="1" u="sng" dirty="0">
              <a:solidFill>
                <a:srgbClr val="FFFF00"/>
              </a:solidFill>
              <a:latin typeface="Californian FB" panose="0207040306080B030204" pitchFamily="18" charset="0"/>
            </a:endParaRPr>
          </a:p>
          <a:p>
            <a:pPr marL="68580" indent="0">
              <a:buNone/>
            </a:pPr>
            <a:r>
              <a:rPr lang="en-US" sz="3400" b="1" i="1" u="sng" dirty="0" smtClean="0">
                <a:solidFill>
                  <a:srgbClr val="FFFF00"/>
                </a:solidFill>
                <a:latin typeface="Californian FB" panose="0207040306080B030204" pitchFamily="18" charset="0"/>
              </a:rPr>
              <a:t>Please </a:t>
            </a:r>
            <a:r>
              <a:rPr lang="en-US" sz="3400" b="1" i="1" u="sng" dirty="0">
                <a:solidFill>
                  <a:srgbClr val="FFFF00"/>
                </a:solidFill>
                <a:latin typeface="Californian FB" panose="0207040306080B030204" pitchFamily="18" charset="0"/>
              </a:rPr>
              <a:t>note: </a:t>
            </a:r>
            <a:r>
              <a:rPr lang="en-US" sz="3400" b="1" dirty="0" smtClean="0">
                <a:solidFill>
                  <a:srgbClr val="FFFF00"/>
                </a:solidFill>
                <a:latin typeface="Californian FB" panose="0207040306080B030204" pitchFamily="18" charset="0"/>
              </a:rPr>
              <a:t>should a student withdraw, fail, or drop, for whatever reason, he/she </a:t>
            </a:r>
            <a:r>
              <a:rPr lang="en-US" sz="3400" b="1" i="1" u="sng" dirty="0" smtClean="0">
                <a:solidFill>
                  <a:srgbClr val="FFFF00"/>
                </a:solidFill>
                <a:latin typeface="Californian FB" panose="0207040306080B030204" pitchFamily="18" charset="0"/>
              </a:rPr>
              <a:t>must</a:t>
            </a:r>
            <a:r>
              <a:rPr lang="en-US" sz="3400" b="1" dirty="0" smtClean="0">
                <a:solidFill>
                  <a:srgbClr val="FFFF00"/>
                </a:solidFill>
                <a:latin typeface="Californian FB" panose="0207040306080B030204" pitchFamily="18" charset="0"/>
              </a:rPr>
              <a:t> </a:t>
            </a:r>
            <a:r>
              <a:rPr lang="en-US" sz="3400" b="1" u="sng" dirty="0" smtClean="0">
                <a:solidFill>
                  <a:srgbClr val="FFFF00"/>
                </a:solidFill>
                <a:latin typeface="Californian FB" panose="0207040306080B030204" pitchFamily="18" charset="0"/>
              </a:rPr>
              <a:t>re-apply and be re-advised by a dental faculty</a:t>
            </a:r>
            <a:r>
              <a:rPr lang="en-US" sz="3400" b="1" dirty="0" smtClean="0">
                <a:solidFill>
                  <a:srgbClr val="FFFF00"/>
                </a:solidFill>
                <a:latin typeface="Californian FB" panose="0207040306080B030204" pitchFamily="18" charset="0"/>
              </a:rPr>
              <a:t>, pending </a:t>
            </a:r>
            <a:r>
              <a:rPr lang="en-US" sz="3400" b="1" dirty="0">
                <a:solidFill>
                  <a:srgbClr val="FFFF00"/>
                </a:solidFill>
                <a:latin typeface="Californian FB" panose="0207040306080B030204" pitchFamily="18" charset="0"/>
              </a:rPr>
              <a:t>review of </a:t>
            </a:r>
            <a:r>
              <a:rPr lang="en-US" sz="3400" b="1" dirty="0" smtClean="0">
                <a:solidFill>
                  <a:srgbClr val="FFFF00"/>
                </a:solidFill>
                <a:latin typeface="Californian FB" panose="0207040306080B030204" pitchFamily="18" charset="0"/>
              </a:rPr>
              <a:t>application, records</a:t>
            </a:r>
            <a:r>
              <a:rPr lang="en-US" sz="3400" b="1" dirty="0">
                <a:solidFill>
                  <a:srgbClr val="FFFF00"/>
                </a:solidFill>
                <a:latin typeface="Californian FB" panose="0207040306080B030204" pitchFamily="18" charset="0"/>
              </a:rPr>
              <a:t>, GPA and space </a:t>
            </a:r>
            <a:r>
              <a:rPr lang="en-US" sz="3400" b="1" dirty="0" smtClean="0">
                <a:solidFill>
                  <a:srgbClr val="FFFF00"/>
                </a:solidFill>
                <a:latin typeface="Californian FB" panose="0207040306080B030204" pitchFamily="18" charset="0"/>
              </a:rPr>
              <a:t>availability for the following fall semester.  </a:t>
            </a:r>
          </a:p>
          <a:p>
            <a:pPr marL="68580" indent="0">
              <a:buNone/>
            </a:pPr>
            <a:r>
              <a:rPr lang="en-US" sz="3400" dirty="0">
                <a:latin typeface="Californian FB" panose="0207040306080B030204" pitchFamily="18" charset="0"/>
              </a:rPr>
              <a:t>	</a:t>
            </a:r>
          </a:p>
          <a:p>
            <a:pPr marL="68580" indent="0">
              <a:buNone/>
            </a:pPr>
            <a:r>
              <a:rPr lang="en-US" sz="3400" b="1" i="1" u="sng" dirty="0" smtClean="0">
                <a:solidFill>
                  <a:srgbClr val="FFFF00"/>
                </a:solidFill>
                <a:latin typeface="Californian FB" panose="0207040306080B030204" pitchFamily="18" charset="0"/>
              </a:rPr>
              <a:t>Please </a:t>
            </a:r>
            <a:r>
              <a:rPr lang="en-US" sz="3400" b="1" i="1" u="sng" dirty="0">
                <a:solidFill>
                  <a:srgbClr val="FFFF00"/>
                </a:solidFill>
                <a:latin typeface="Californian FB" panose="0207040306080B030204" pitchFamily="18" charset="0"/>
              </a:rPr>
              <a:t>note</a:t>
            </a:r>
            <a:r>
              <a:rPr lang="en-US" sz="3400" b="1" dirty="0">
                <a:solidFill>
                  <a:srgbClr val="FFFF00"/>
                </a:solidFill>
                <a:latin typeface="Californian FB" panose="0207040306080B030204" pitchFamily="18" charset="0"/>
              </a:rPr>
              <a:t>: all pre-program requirements must be </a:t>
            </a:r>
            <a:r>
              <a:rPr lang="en-US" sz="3400" b="1" dirty="0" smtClean="0">
                <a:solidFill>
                  <a:srgbClr val="FFFF00"/>
                </a:solidFill>
                <a:latin typeface="Californian FB" panose="0207040306080B030204" pitchFamily="18" charset="0"/>
              </a:rPr>
              <a:t>updated, retaken  and uploaded  to </a:t>
            </a:r>
            <a:r>
              <a:rPr lang="en-US" sz="3400" b="1" dirty="0" err="1" smtClean="0">
                <a:solidFill>
                  <a:srgbClr val="FFFF00"/>
                </a:solidFill>
                <a:latin typeface="Californian FB" panose="0207040306080B030204" pitchFamily="18" charset="0"/>
              </a:rPr>
              <a:t>Complio</a:t>
            </a:r>
            <a:r>
              <a:rPr lang="en-US" sz="3400" b="1" dirty="0" smtClean="0">
                <a:solidFill>
                  <a:srgbClr val="FFFF00"/>
                </a:solidFill>
                <a:latin typeface="Californian FB" panose="0207040306080B030204" pitchFamily="18" charset="0"/>
              </a:rPr>
              <a:t> (CPR</a:t>
            </a:r>
            <a:r>
              <a:rPr lang="en-US" sz="3400" b="1" dirty="0">
                <a:solidFill>
                  <a:srgbClr val="FFFF00"/>
                </a:solidFill>
                <a:latin typeface="Californian FB" panose="0207040306080B030204" pitchFamily="18" charset="0"/>
              </a:rPr>
              <a:t>: </a:t>
            </a:r>
            <a:r>
              <a:rPr lang="en-US" sz="3400" b="1" dirty="0" smtClean="0">
                <a:solidFill>
                  <a:srgbClr val="FFFF00"/>
                </a:solidFill>
                <a:latin typeface="Californian FB" panose="0207040306080B030204" pitchFamily="18" charset="0"/>
              </a:rPr>
              <a:t>BLS Provider</a:t>
            </a:r>
            <a:r>
              <a:rPr lang="en-US" sz="3400" b="1" dirty="0">
                <a:solidFill>
                  <a:srgbClr val="FFFF00"/>
                </a:solidFill>
                <a:latin typeface="Californian FB" panose="0207040306080B030204" pitchFamily="18" charset="0"/>
              </a:rPr>
              <a:t>, background check, drug screening, current immunizations, health Insurance and ADAA membership).</a:t>
            </a:r>
          </a:p>
          <a:p>
            <a:pPr marL="68580" indent="0">
              <a:buNone/>
            </a:pPr>
            <a:endParaRPr lang="en-US" sz="2300" dirty="0">
              <a:latin typeface="Californian FB" panose="0207040306080B030204" pitchFamily="18" charset="0"/>
            </a:endParaRPr>
          </a:p>
          <a:p>
            <a:pPr marL="68580" indent="0">
              <a:buNone/>
            </a:pPr>
            <a:r>
              <a:rPr lang="en-US" sz="3400" dirty="0">
                <a:latin typeface="Californian FB" panose="0207040306080B030204" pitchFamily="18" charset="0"/>
              </a:rPr>
              <a:t>It is the student’s responsibility to keep in contact with their instructor, check eligibility, acceptance status, registering for their classes, expiration dates on immunization, CPR and ADAA membership.  Students will not be allowed to enroll in practicum if they fail to comply. </a:t>
            </a:r>
          </a:p>
          <a:p>
            <a:pPr marL="68580" indent="0">
              <a:buNone/>
            </a:pPr>
            <a:endParaRPr lang="en-US" sz="2300" dirty="0">
              <a:latin typeface="Californian FB" panose="0207040306080B030204" pitchFamily="18" charset="0"/>
            </a:endParaRPr>
          </a:p>
          <a:p>
            <a:pPr marL="68580" indent="0">
              <a:buNone/>
            </a:pPr>
            <a:r>
              <a:rPr lang="en-US" sz="3400" dirty="0">
                <a:latin typeface="Californian FB" panose="0207040306080B030204" pitchFamily="18" charset="0"/>
              </a:rPr>
              <a:t>All certificates will be held until all required DNTA classes are passed. </a:t>
            </a:r>
            <a:r>
              <a:rPr lang="en-US" sz="3400" dirty="0" smtClean="0">
                <a:latin typeface="Californian FB" panose="0207040306080B030204" pitchFamily="18" charset="0"/>
              </a:rPr>
              <a:t> ALL </a:t>
            </a:r>
            <a:r>
              <a:rPr lang="en-US" sz="3400" dirty="0">
                <a:latin typeface="Californian FB" panose="0207040306080B030204" pitchFamily="18" charset="0"/>
              </a:rPr>
              <a:t>State Exams must be retaken once readmitted to </a:t>
            </a:r>
            <a:r>
              <a:rPr lang="en-US" sz="3400" dirty="0" smtClean="0">
                <a:latin typeface="Californian FB" panose="0207040306080B030204" pitchFamily="18" charset="0"/>
              </a:rPr>
              <a:t>program.  Please </a:t>
            </a:r>
            <a:r>
              <a:rPr lang="en-US" sz="3400" dirty="0">
                <a:latin typeface="Californian FB" panose="0207040306080B030204" pitchFamily="18" charset="0"/>
              </a:rPr>
              <a:t>refer back to Texas State </a:t>
            </a:r>
            <a:r>
              <a:rPr lang="en-US" sz="3400" dirty="0" smtClean="0">
                <a:latin typeface="Californian FB" panose="0207040306080B030204" pitchFamily="18" charset="0"/>
              </a:rPr>
              <a:t>Board </a:t>
            </a:r>
            <a:r>
              <a:rPr lang="en-US" sz="3400" dirty="0">
                <a:latin typeface="Californian FB" panose="0207040306080B030204" pitchFamily="18" charset="0"/>
              </a:rPr>
              <a:t>of </a:t>
            </a:r>
            <a:r>
              <a:rPr lang="en-US" sz="3400" dirty="0" smtClean="0">
                <a:latin typeface="Californian FB" panose="0207040306080B030204" pitchFamily="18" charset="0"/>
              </a:rPr>
              <a:t>Dental Examiners </a:t>
            </a:r>
            <a:r>
              <a:rPr lang="en-US" sz="3400" dirty="0">
                <a:latin typeface="Californian FB" panose="0207040306080B030204" pitchFamily="18" charset="0"/>
              </a:rPr>
              <a:t>for expiration dates of exams.</a:t>
            </a:r>
          </a:p>
          <a:p>
            <a:endParaRPr lang="en-US" dirty="0"/>
          </a:p>
        </p:txBody>
      </p:sp>
    </p:spTree>
    <p:extLst>
      <p:ext uri="{BB962C8B-B14F-4D97-AF65-F5344CB8AC3E}">
        <p14:creationId xmlns:p14="http://schemas.microsoft.com/office/powerpoint/2010/main" val="4515829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u="sng" dirty="0" smtClean="0">
                <a:solidFill>
                  <a:srgbClr val="FFFF00"/>
                </a:solidFill>
                <a:latin typeface="Californian FB" panose="0207040306080B030204" pitchFamily="18" charset="0"/>
              </a:rPr>
              <a:t>REQUIRED</a:t>
            </a:r>
            <a:r>
              <a:rPr lang="en-US" dirty="0" smtClean="0">
                <a:solidFill>
                  <a:srgbClr val="FFFF00"/>
                </a:solidFill>
                <a:latin typeface="Californian FB" panose="0207040306080B030204" pitchFamily="18" charset="0"/>
              </a:rPr>
              <a:t> 20 Observation Hours</a:t>
            </a:r>
            <a:endParaRPr lang="en-US" dirty="0">
              <a:solidFill>
                <a:srgbClr val="FFFF00"/>
              </a:solidFill>
              <a:latin typeface="Californian FB" panose="0207040306080B030204" pitchFamily="18" charset="0"/>
            </a:endParaRPr>
          </a:p>
        </p:txBody>
      </p:sp>
      <p:sp>
        <p:nvSpPr>
          <p:cNvPr id="3" name="Content Placeholder 2"/>
          <p:cNvSpPr>
            <a:spLocks noGrp="1"/>
          </p:cNvSpPr>
          <p:nvPr>
            <p:ph idx="1"/>
          </p:nvPr>
        </p:nvSpPr>
        <p:spPr>
          <a:xfrm>
            <a:off x="838200" y="1371600"/>
            <a:ext cx="7772400" cy="4724400"/>
          </a:xfrm>
        </p:spPr>
        <p:txBody>
          <a:bodyPr>
            <a:normAutofit fontScale="70000" lnSpcReduction="20000"/>
          </a:bodyPr>
          <a:lstStyle/>
          <a:p>
            <a:pPr marL="68580" indent="0">
              <a:buNone/>
            </a:pPr>
            <a:r>
              <a:rPr lang="en-US" dirty="0" smtClean="0">
                <a:latin typeface="Californian FB" panose="0207040306080B030204" pitchFamily="18" charset="0"/>
              </a:rPr>
              <a:t>The Dental Assisting Program only accepts 24 students (cohort) per year.  </a:t>
            </a:r>
          </a:p>
          <a:p>
            <a:pPr marL="68580" indent="0">
              <a:buNone/>
            </a:pPr>
            <a:endParaRPr lang="en-US" dirty="0" smtClean="0">
              <a:latin typeface="Californian FB" panose="0207040306080B030204" pitchFamily="18" charset="0"/>
            </a:endParaRPr>
          </a:p>
          <a:p>
            <a:pPr marL="68580" indent="0">
              <a:buNone/>
            </a:pPr>
            <a:r>
              <a:rPr lang="en-US" dirty="0" smtClean="0">
                <a:latin typeface="Californian FB" panose="0207040306080B030204" pitchFamily="18" charset="0"/>
              </a:rPr>
              <a:t>Effective Fall 2016, all students interested in the program are </a:t>
            </a:r>
            <a:r>
              <a:rPr lang="en-US" b="1" u="sng" dirty="0" smtClean="0">
                <a:latin typeface="Californian FB" panose="0207040306080B030204" pitchFamily="18" charset="0"/>
              </a:rPr>
              <a:t>Required</a:t>
            </a:r>
            <a:r>
              <a:rPr lang="en-US" dirty="0" smtClean="0">
                <a:latin typeface="Californian FB" panose="0207040306080B030204" pitchFamily="18" charset="0"/>
              </a:rPr>
              <a:t> to </a:t>
            </a:r>
            <a:r>
              <a:rPr lang="en-US" dirty="0">
                <a:latin typeface="Californian FB" panose="0207040306080B030204" pitchFamily="18" charset="0"/>
              </a:rPr>
              <a:t>o</a:t>
            </a:r>
            <a:r>
              <a:rPr lang="en-US" dirty="0" smtClean="0">
                <a:latin typeface="Californian FB" panose="0207040306080B030204" pitchFamily="18" charset="0"/>
              </a:rPr>
              <a:t>bserve </a:t>
            </a:r>
            <a:r>
              <a:rPr lang="en-US" dirty="0">
                <a:latin typeface="Californian FB" panose="0207040306080B030204" pitchFamily="18" charset="0"/>
              </a:rPr>
              <a:t>20 </a:t>
            </a:r>
            <a:r>
              <a:rPr lang="en-US" dirty="0" smtClean="0">
                <a:latin typeface="Californian FB" panose="0207040306080B030204" pitchFamily="18" charset="0"/>
              </a:rPr>
              <a:t>hours</a:t>
            </a:r>
            <a:r>
              <a:rPr lang="en-US" sz="2400" dirty="0">
                <a:latin typeface="Californian FB" panose="0207040306080B030204" pitchFamily="18" charset="0"/>
              </a:rPr>
              <a:t> in </a:t>
            </a:r>
            <a:r>
              <a:rPr lang="en-US" dirty="0">
                <a:latin typeface="Californian FB" panose="0207040306080B030204" pitchFamily="18" charset="0"/>
              </a:rPr>
              <a:t>a </a:t>
            </a:r>
            <a:r>
              <a:rPr lang="en-US" b="1" u="sng" dirty="0" smtClean="0">
                <a:latin typeface="Californian FB" panose="0207040306080B030204" pitchFamily="18" charset="0"/>
              </a:rPr>
              <a:t>General Dentistry </a:t>
            </a:r>
            <a:r>
              <a:rPr lang="en-US" dirty="0" smtClean="0">
                <a:latin typeface="Californian FB" panose="0207040306080B030204" pitchFamily="18" charset="0"/>
              </a:rPr>
              <a:t>office prior to acceptance into program </a:t>
            </a:r>
            <a:r>
              <a:rPr lang="en-US" sz="2400" dirty="0" smtClean="0">
                <a:latin typeface="Californian FB" panose="0207040306080B030204" pitchFamily="18" charset="0"/>
              </a:rPr>
              <a:t>(must document hours, attach office business card of where you observed and have signed by dentist or office manager)</a:t>
            </a:r>
            <a:r>
              <a:rPr lang="en-US" dirty="0" smtClean="0">
                <a:latin typeface="Californian FB" panose="0207040306080B030204" pitchFamily="18" charset="0"/>
              </a:rPr>
              <a:t>.  </a:t>
            </a:r>
          </a:p>
          <a:p>
            <a:pPr marL="68580" indent="0">
              <a:buNone/>
            </a:pPr>
            <a:endParaRPr lang="en-US" dirty="0">
              <a:latin typeface="Californian FB" panose="0207040306080B030204" pitchFamily="18" charset="0"/>
            </a:endParaRPr>
          </a:p>
          <a:p>
            <a:pPr marL="68580" indent="0">
              <a:buNone/>
            </a:pPr>
            <a:r>
              <a:rPr lang="en-US" dirty="0" smtClean="0">
                <a:latin typeface="Californian FB" panose="0207040306080B030204" pitchFamily="18" charset="0"/>
              </a:rPr>
              <a:t>The program, along with our dental assisting advisory board, feel this will help with student perseverance in the program and give the applicant a better sense of the role the dental assistant plays in a dental office.  </a:t>
            </a:r>
          </a:p>
          <a:p>
            <a:pPr marL="68580" indent="0">
              <a:buNone/>
            </a:pPr>
            <a:endParaRPr lang="en-US" b="1" i="1" dirty="0">
              <a:solidFill>
                <a:srgbClr val="FFFF00"/>
              </a:solidFill>
              <a:latin typeface="Californian FB" panose="0207040306080B030204" pitchFamily="18" charset="0"/>
            </a:endParaRPr>
          </a:p>
          <a:p>
            <a:pPr marL="68580" indent="0">
              <a:buNone/>
            </a:pPr>
            <a:r>
              <a:rPr lang="en-US" b="1" i="1" dirty="0" smtClean="0">
                <a:solidFill>
                  <a:srgbClr val="FFFF00"/>
                </a:solidFill>
                <a:latin typeface="Californian FB" panose="0207040306080B030204" pitchFamily="18" charset="0"/>
              </a:rPr>
              <a:t>Hours must be completed by deadline.</a:t>
            </a:r>
          </a:p>
          <a:p>
            <a:endParaRPr lang="en-US" dirty="0">
              <a:latin typeface="Californian FB" panose="0207040306080B030204" pitchFamily="18" charset="0"/>
            </a:endParaRPr>
          </a:p>
        </p:txBody>
      </p:sp>
    </p:spTree>
    <p:extLst>
      <p:ext uri="{BB962C8B-B14F-4D97-AF65-F5344CB8AC3E}">
        <p14:creationId xmlns:p14="http://schemas.microsoft.com/office/powerpoint/2010/main" val="8244751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1374" y="381000"/>
            <a:ext cx="7772400" cy="914400"/>
          </a:xfrm>
        </p:spPr>
        <p:txBody>
          <a:bodyPr/>
          <a:lstStyle/>
          <a:p>
            <a:pPr algn="ctr"/>
            <a:r>
              <a:rPr lang="en-US" dirty="0" smtClean="0">
                <a:latin typeface="Californian FB" pitchFamily="18" charset="0"/>
              </a:rPr>
              <a:t>Dental Assisting </a:t>
            </a:r>
            <a:r>
              <a:rPr lang="en-US" b="1" i="1" u="sng" dirty="0" smtClean="0">
                <a:latin typeface="Californian FB" pitchFamily="18" charset="0"/>
              </a:rPr>
              <a:t>Deadline</a:t>
            </a:r>
            <a:endParaRPr lang="en-US" b="1" i="1" u="sng" dirty="0">
              <a:latin typeface="Californian FB" pitchFamily="18" charset="0"/>
            </a:endParaRPr>
          </a:p>
        </p:txBody>
      </p:sp>
      <p:sp>
        <p:nvSpPr>
          <p:cNvPr id="3" name="Content Placeholder 2"/>
          <p:cNvSpPr>
            <a:spLocks noGrp="1"/>
          </p:cNvSpPr>
          <p:nvPr>
            <p:ph idx="1"/>
          </p:nvPr>
        </p:nvSpPr>
        <p:spPr>
          <a:xfrm>
            <a:off x="761997" y="1600200"/>
            <a:ext cx="7772400" cy="4572000"/>
          </a:xfrm>
        </p:spPr>
        <p:txBody>
          <a:bodyPr/>
          <a:lstStyle/>
          <a:p>
            <a:r>
              <a:rPr lang="en-US" sz="2400" b="1" i="1" u="sng" dirty="0" smtClean="0">
                <a:latin typeface="Californian FB" pitchFamily="18" charset="0"/>
              </a:rPr>
              <a:t>Deadline</a:t>
            </a:r>
            <a:r>
              <a:rPr lang="en-US" sz="2400" dirty="0" smtClean="0">
                <a:latin typeface="Californian FB" pitchFamily="18" charset="0"/>
              </a:rPr>
              <a:t> to turn in </a:t>
            </a:r>
            <a:r>
              <a:rPr lang="en-US" sz="2400" b="1" i="1" u="sng" dirty="0" smtClean="0">
                <a:latin typeface="Californian FB" pitchFamily="18" charset="0"/>
              </a:rPr>
              <a:t>Phase One</a:t>
            </a:r>
            <a:r>
              <a:rPr lang="en-US" sz="2400" dirty="0" smtClean="0">
                <a:latin typeface="Californian FB" pitchFamily="18" charset="0"/>
              </a:rPr>
              <a:t> required information is </a:t>
            </a:r>
            <a:r>
              <a:rPr lang="en-US" sz="2400" b="1" i="1" u="sng" dirty="0" smtClean="0">
                <a:latin typeface="Californian FB" pitchFamily="18" charset="0"/>
              </a:rPr>
              <a:t>TBA </a:t>
            </a:r>
            <a:r>
              <a:rPr lang="en-US" sz="2400" dirty="0" smtClean="0">
                <a:latin typeface="Californian FB" pitchFamily="18" charset="0"/>
              </a:rPr>
              <a:t> </a:t>
            </a:r>
            <a:r>
              <a:rPr lang="en-US" sz="2400" b="1" dirty="0" smtClean="0">
                <a:latin typeface="Californian FB" pitchFamily="18" charset="0"/>
              </a:rPr>
              <a:t>by 3:00 p.m. </a:t>
            </a:r>
          </a:p>
          <a:p>
            <a:r>
              <a:rPr lang="en-US" sz="2400" b="1" i="1" u="sng" dirty="0" smtClean="0">
                <a:latin typeface="Californian FB" pitchFamily="18" charset="0"/>
              </a:rPr>
              <a:t>Deadline </a:t>
            </a:r>
            <a:r>
              <a:rPr lang="en-US" sz="2400" dirty="0" smtClean="0">
                <a:latin typeface="Californian FB" pitchFamily="18" charset="0"/>
              </a:rPr>
              <a:t>for </a:t>
            </a:r>
            <a:r>
              <a:rPr lang="en-US" sz="2400" b="1" i="1" u="sng" dirty="0" smtClean="0">
                <a:latin typeface="Californian FB" pitchFamily="18" charset="0"/>
              </a:rPr>
              <a:t>Phase </a:t>
            </a:r>
            <a:r>
              <a:rPr lang="en-US" sz="2400" b="1" i="1" u="sng" dirty="0">
                <a:latin typeface="Californian FB" pitchFamily="18" charset="0"/>
              </a:rPr>
              <a:t>T</a:t>
            </a:r>
            <a:r>
              <a:rPr lang="en-US" sz="2400" b="1" i="1" u="sng" dirty="0" smtClean="0">
                <a:latin typeface="Californian FB" pitchFamily="18" charset="0"/>
              </a:rPr>
              <a:t>wo</a:t>
            </a:r>
            <a:r>
              <a:rPr lang="en-US" sz="2400" dirty="0" smtClean="0">
                <a:latin typeface="Californian FB" pitchFamily="18" charset="0"/>
              </a:rPr>
              <a:t> is TBA by 3:00p.m</a:t>
            </a:r>
            <a:r>
              <a:rPr lang="en-US" dirty="0" smtClean="0">
                <a:latin typeface="Californian FB" pitchFamily="18" charset="0"/>
              </a:rPr>
              <a:t>..</a:t>
            </a:r>
            <a:endParaRPr lang="en-US" b="1" i="1" u="sng" dirty="0">
              <a:latin typeface="Californian FB" pitchFamily="18" charset="0"/>
            </a:endParaRPr>
          </a:p>
        </p:txBody>
      </p:sp>
      <p:sp>
        <p:nvSpPr>
          <p:cNvPr id="7" name="TextBox 6"/>
          <p:cNvSpPr txBox="1"/>
          <p:nvPr/>
        </p:nvSpPr>
        <p:spPr>
          <a:xfrm>
            <a:off x="685800" y="3325556"/>
            <a:ext cx="7696199" cy="3139321"/>
          </a:xfrm>
          <a:prstGeom prst="rect">
            <a:avLst/>
          </a:prstGeom>
          <a:noFill/>
        </p:spPr>
        <p:txBody>
          <a:bodyPr wrap="square" rtlCol="0">
            <a:spAutoFit/>
          </a:bodyPr>
          <a:lstStyle/>
          <a:p>
            <a:r>
              <a:rPr lang="en-US" b="1" i="1" u="sng" dirty="0" smtClean="0"/>
              <a:t>NOTE</a:t>
            </a:r>
            <a:r>
              <a:rPr lang="en-US" b="1" dirty="0" smtClean="0"/>
              <a:t>:</a:t>
            </a:r>
            <a:r>
              <a:rPr lang="en-US" dirty="0" smtClean="0"/>
              <a:t> Should a student withdraw, fail, or drop, for whatever reason, he/she is re-apply online and must be re-advised by a member of the dental assisting faculty.</a:t>
            </a:r>
          </a:p>
          <a:p>
            <a:endParaRPr lang="en-US" b="1" dirty="0" smtClean="0"/>
          </a:p>
          <a:p>
            <a:r>
              <a:rPr lang="en-US" dirty="0" smtClean="0">
                <a:solidFill>
                  <a:srgbClr val="FFFF00"/>
                </a:solidFill>
              </a:rPr>
              <a:t>Any incoming students who </a:t>
            </a:r>
            <a:r>
              <a:rPr lang="en-US" i="1" u="sng" dirty="0" smtClean="0">
                <a:solidFill>
                  <a:srgbClr val="FFFF00"/>
                </a:solidFill>
              </a:rPr>
              <a:t>HAVE  NOT</a:t>
            </a:r>
            <a:r>
              <a:rPr lang="en-US" i="1" dirty="0" smtClean="0">
                <a:solidFill>
                  <a:srgbClr val="FFFF00"/>
                </a:solidFill>
              </a:rPr>
              <a:t> </a:t>
            </a:r>
            <a:r>
              <a:rPr lang="en-US" dirty="0" smtClean="0">
                <a:solidFill>
                  <a:srgbClr val="FFFF00"/>
                </a:solidFill>
              </a:rPr>
              <a:t>met all phase requirements by the program deadline must re-apply online for the following fall semester and be re-advised. </a:t>
            </a:r>
          </a:p>
          <a:p>
            <a:r>
              <a:rPr lang="en-US" dirty="0" smtClean="0">
                <a:solidFill>
                  <a:srgbClr val="FFFF00"/>
                </a:solidFill>
              </a:rPr>
              <a:t>Admittance into the program is on a space available basis.  </a:t>
            </a:r>
            <a:r>
              <a:rPr lang="en-US" u="sng" dirty="0" smtClean="0">
                <a:solidFill>
                  <a:srgbClr val="FFFF00"/>
                </a:solidFill>
              </a:rPr>
              <a:t>It is the student responsibility </a:t>
            </a:r>
            <a:r>
              <a:rPr lang="en-US" u="sng" dirty="0">
                <a:solidFill>
                  <a:srgbClr val="FFFF00"/>
                </a:solidFill>
              </a:rPr>
              <a:t>to </a:t>
            </a:r>
            <a:r>
              <a:rPr lang="en-US" u="sng" dirty="0" smtClean="0">
                <a:solidFill>
                  <a:srgbClr val="FFFF00"/>
                </a:solidFill>
              </a:rPr>
              <a:t>check eligibility and acceptance status with the dental assisting program. </a:t>
            </a:r>
            <a:r>
              <a:rPr lang="en-US" b="1" u="sng" dirty="0" smtClean="0">
                <a:solidFill>
                  <a:srgbClr val="FFFF00"/>
                </a:solidFill>
              </a:rPr>
              <a:t> </a:t>
            </a:r>
          </a:p>
          <a:p>
            <a:endParaRPr lang="en-US" dirty="0"/>
          </a:p>
        </p:txBody>
      </p:sp>
      <p:pic>
        <p:nvPicPr>
          <p:cNvPr id="2052" name="Picture 4" descr="C:\Users\csantiago3\AppData\Local\Microsoft\Windows\Temporary Internet Files\Content.IE5\1ASM4P2W\MM900178145[1].gif"/>
          <p:cNvPicPr>
            <a:picLocks noChangeAspect="1" noChangeArrowheads="1" noCrop="1"/>
          </p:cNvPicPr>
          <p:nvPr/>
        </p:nvPicPr>
        <p:blipFill>
          <a:blip r:embed="rId2" cstate="print"/>
          <a:srcRect/>
          <a:stretch>
            <a:fillRect/>
          </a:stretch>
        </p:blipFill>
        <p:spPr bwMode="auto">
          <a:xfrm>
            <a:off x="609600" y="381000"/>
            <a:ext cx="1228725" cy="781050"/>
          </a:xfrm>
          <a:prstGeom prst="rect">
            <a:avLst/>
          </a:prstGeom>
          <a:noFill/>
        </p:spPr>
      </p:pic>
      <p:pic>
        <p:nvPicPr>
          <p:cNvPr id="2054" name="Picture 6" descr="C:\Users\csantiago3\AppData\Local\Microsoft\Windows\Temporary Internet Files\Content.IE5\1ASM4P2W\MM900178145[1].gif"/>
          <p:cNvPicPr>
            <a:picLocks noChangeAspect="1" noChangeArrowheads="1" noCrop="1"/>
          </p:cNvPicPr>
          <p:nvPr/>
        </p:nvPicPr>
        <p:blipFill>
          <a:blip r:embed="rId2" cstate="print"/>
          <a:srcRect/>
          <a:stretch>
            <a:fillRect/>
          </a:stretch>
        </p:blipFill>
        <p:spPr bwMode="auto">
          <a:xfrm>
            <a:off x="7010400" y="2362200"/>
            <a:ext cx="1228725" cy="781050"/>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7772400" cy="914400"/>
          </a:xfrm>
        </p:spPr>
        <p:txBody>
          <a:bodyPr/>
          <a:lstStyle/>
          <a:p>
            <a:r>
              <a:rPr lang="en-US" b="1" dirty="0"/>
              <a:t>Transfer Credit Policy</a:t>
            </a:r>
            <a:r>
              <a:rPr lang="en-US" dirty="0"/>
              <a:t/>
            </a:r>
            <a:br>
              <a:rPr lang="en-US" dirty="0"/>
            </a:br>
            <a:endParaRPr lang="en-US" dirty="0"/>
          </a:p>
        </p:txBody>
      </p:sp>
      <p:sp>
        <p:nvSpPr>
          <p:cNvPr id="3" name="Content Placeholder 2"/>
          <p:cNvSpPr>
            <a:spLocks noGrp="1"/>
          </p:cNvSpPr>
          <p:nvPr>
            <p:ph idx="1"/>
          </p:nvPr>
        </p:nvSpPr>
        <p:spPr/>
        <p:txBody>
          <a:bodyPr>
            <a:normAutofit fontScale="47500" lnSpcReduction="20000"/>
          </a:bodyPr>
          <a:lstStyle/>
          <a:p>
            <a:pPr fontAlgn="base"/>
            <a:r>
              <a:rPr lang="en-US" b="1" dirty="0"/>
              <a:t>Transfer </a:t>
            </a:r>
            <a:r>
              <a:rPr lang="en-US" b="1" dirty="0" smtClean="0"/>
              <a:t>Credit</a:t>
            </a:r>
          </a:p>
          <a:p>
            <a:pPr marL="68580" indent="0" fontAlgn="base">
              <a:buNone/>
            </a:pPr>
            <a:endParaRPr lang="en-US" dirty="0"/>
          </a:p>
          <a:p>
            <a:pPr fontAlgn="base"/>
            <a:r>
              <a:rPr lang="en-US" dirty="0" smtClean="0"/>
              <a:t>To </a:t>
            </a:r>
            <a:r>
              <a:rPr lang="en-US" dirty="0"/>
              <a:t>meet the requirements of an Associate of Applied Science degree or certificate, only those technical courses in which a “C” or better has been earned may be applied to meet the requirements in the academic plan. This policy applies to all degree plans. Credit may be transferred to the Alamo Colleges from institutions of higher education </a:t>
            </a:r>
            <a:r>
              <a:rPr lang="en-US" dirty="0" smtClean="0"/>
              <a:t>please check college website.</a:t>
            </a:r>
          </a:p>
          <a:p>
            <a:pPr fontAlgn="base"/>
            <a:r>
              <a:rPr lang="en-US" dirty="0"/>
              <a:t>The Alamo Colleges District Center for Student Information (CSI) works with the college to verify an institution’s accreditation status and for processing existing course equivalencies. Traditional classroom instruction and credit by examination are the basis on which transferred credit is recognized. A minimum of 25% of the required semester credit hours toward a degree or certificate must be completed at the college of the Alamo Colleges District granting the degree or certificate.</a:t>
            </a:r>
          </a:p>
          <a:p>
            <a:pPr fontAlgn="base"/>
            <a:r>
              <a:rPr lang="en-US" dirty="0"/>
              <a:t>Courses taken ten (10) or more years prior to a student’s last enrollment at a college in the Alamo Colleges District will not count as semester credit hours toward the award of the degree or certificate in the Applied Science area of major concentration. These courses will only be transferred or credited as elective credits towards the fulfillment of degree/certificate requirements. However, a student may petition for an exception, which will be evaluated and awarded as determined by the program lead with approval by the VPAS.</a:t>
            </a:r>
          </a:p>
          <a:p>
            <a:pPr marL="68580" indent="0" fontAlgn="base">
              <a:buNone/>
            </a:pPr>
            <a:endParaRPr lang="en-US" dirty="0"/>
          </a:p>
          <a:p>
            <a:endParaRPr lang="en-US" dirty="0"/>
          </a:p>
        </p:txBody>
      </p:sp>
    </p:spTree>
    <p:extLst>
      <p:ext uri="{BB962C8B-B14F-4D97-AF65-F5344CB8AC3E}">
        <p14:creationId xmlns:p14="http://schemas.microsoft.com/office/powerpoint/2010/main" val="17564469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772400" cy="914400"/>
          </a:xfrm>
        </p:spPr>
        <p:txBody>
          <a:bodyPr/>
          <a:lstStyle/>
          <a:p>
            <a:r>
              <a:rPr lang="en-US" b="1" dirty="0"/>
              <a:t>Transfer Advising Guides </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747233447"/>
              </p:ext>
            </p:extLst>
          </p:nvPr>
        </p:nvGraphicFramePr>
        <p:xfrm>
          <a:off x="762000" y="1676400"/>
          <a:ext cx="7772400" cy="3794379"/>
        </p:xfrm>
        <a:graphic>
          <a:graphicData uri="http://schemas.openxmlformats.org/drawingml/2006/table">
            <a:tbl>
              <a:tblPr firstRow="1" firstCol="1" bandRow="1"/>
              <a:tblGrid>
                <a:gridCol w="7772400">
                  <a:extLst>
                    <a:ext uri="{9D8B030D-6E8A-4147-A177-3AD203B41FA5}">
                      <a16:colId xmlns:a16="http://schemas.microsoft.com/office/drawing/2014/main" val="20000"/>
                    </a:ext>
                  </a:extLst>
                </a:gridCol>
              </a:tblGrid>
              <a:tr h="0">
                <a:tc>
                  <a:txBody>
                    <a:bodyPr/>
                    <a:lstStyle/>
                    <a:p>
                      <a:pPr marL="0" marR="0">
                        <a:lnSpc>
                          <a:spcPct val="115000"/>
                        </a:lnSpc>
                        <a:spcBef>
                          <a:spcPts val="0"/>
                        </a:spcBef>
                        <a:spcAft>
                          <a:spcPts val="0"/>
                        </a:spcAft>
                      </a:pPr>
                      <a:r>
                        <a:rPr lang="en-US" sz="1200" dirty="0">
                          <a:effectLst/>
                          <a:latin typeface="Times New Roman"/>
                          <a:ea typeface="Times New Roman"/>
                          <a:cs typeface="Times New Roman"/>
                        </a:rPr>
                        <a:t>Students interested in transferring can refer to Alamo College website for Transfer Advising Guides.  The guides show the University’s degree plan and which courses Alamo Colleges District offers. </a:t>
                      </a:r>
                      <a:endParaRPr lang="en-US" sz="1100" dirty="0">
                        <a:effectLst/>
                        <a:latin typeface="Calibri"/>
                        <a:ea typeface="Calibri"/>
                        <a:cs typeface="Times New Roman"/>
                      </a:endParaRPr>
                    </a:p>
                    <a:p>
                      <a:pPr marL="0" marR="0">
                        <a:lnSpc>
                          <a:spcPct val="115000"/>
                        </a:lnSpc>
                        <a:spcBef>
                          <a:spcPts val="0"/>
                        </a:spcBef>
                        <a:spcAft>
                          <a:spcPts val="0"/>
                        </a:spcAft>
                      </a:pPr>
                      <a:r>
                        <a:rPr lang="en-US" sz="1200" dirty="0">
                          <a:effectLst/>
                          <a:latin typeface="Times New Roman"/>
                          <a:ea typeface="Times New Roman"/>
                          <a:cs typeface="Times New Roman"/>
                        </a:rPr>
                        <a:t>They also provide valuable information about special requirements or considerations for transfer (e.g., grade requirements specific courses, when is the optimal time to transfer, etc.).</a:t>
                      </a:r>
                      <a:endParaRPr lang="en-US" sz="1100" dirty="0">
                        <a:effectLst/>
                        <a:latin typeface="Calibri"/>
                        <a:ea typeface="Calibri"/>
                        <a:cs typeface="Times New Roman"/>
                      </a:endParaRPr>
                    </a:p>
                    <a:p>
                      <a:pPr marL="0" marR="0">
                        <a:lnSpc>
                          <a:spcPct val="115000"/>
                        </a:lnSpc>
                        <a:spcBef>
                          <a:spcPts val="0"/>
                        </a:spcBef>
                        <a:spcAft>
                          <a:spcPts val="0"/>
                        </a:spcAft>
                      </a:pPr>
                      <a:r>
                        <a:rPr lang="en-US" sz="1200" dirty="0">
                          <a:effectLst/>
                          <a:latin typeface="Times New Roman"/>
                          <a:ea typeface="Times New Roman"/>
                          <a:cs typeface="Times New Roman"/>
                        </a:rPr>
                        <a:t>See your college’s </a:t>
                      </a:r>
                      <a:r>
                        <a:rPr lang="en-US" sz="1200" dirty="0" err="1">
                          <a:effectLst/>
                          <a:latin typeface="Times New Roman"/>
                          <a:ea typeface="Times New Roman"/>
                          <a:cs typeface="Times New Roman"/>
                        </a:rPr>
                        <a:t>eCatalog</a:t>
                      </a:r>
                      <a:r>
                        <a:rPr lang="en-US" sz="1200" dirty="0">
                          <a:effectLst/>
                          <a:latin typeface="Times New Roman"/>
                          <a:ea typeface="Times New Roman"/>
                          <a:cs typeface="Times New Roman"/>
                        </a:rPr>
                        <a:t> for a listing of AAS degrees and certificates.</a:t>
                      </a:r>
                      <a:endParaRPr lang="en-US" sz="1100" dirty="0">
                        <a:effectLst/>
                        <a:latin typeface="Calibri"/>
                        <a:ea typeface="Calibri"/>
                        <a:cs typeface="Times New Roman"/>
                      </a:endParaRPr>
                    </a:p>
                    <a:p>
                      <a:pPr marL="0" marR="0">
                        <a:lnSpc>
                          <a:spcPct val="115000"/>
                        </a:lnSpc>
                        <a:spcBef>
                          <a:spcPts val="0"/>
                        </a:spcBef>
                        <a:spcAft>
                          <a:spcPts val="0"/>
                        </a:spcAft>
                      </a:pPr>
                      <a:endParaRPr lang="en-US" sz="1200" u="sng" dirty="0" smtClean="0">
                        <a:solidFill>
                          <a:srgbClr val="0000FF"/>
                        </a:solidFill>
                        <a:effectLst/>
                        <a:latin typeface="Times New Roman"/>
                        <a:ea typeface="Times New Roman"/>
                        <a:cs typeface="Times New Roman"/>
                        <a:hlinkClick r:id="rId2"/>
                      </a:endParaRPr>
                    </a:p>
                    <a:p>
                      <a:pPr marL="0" marR="0">
                        <a:lnSpc>
                          <a:spcPct val="115000"/>
                        </a:lnSpc>
                        <a:spcBef>
                          <a:spcPts val="0"/>
                        </a:spcBef>
                        <a:spcAft>
                          <a:spcPts val="0"/>
                        </a:spcAft>
                      </a:pPr>
                      <a:r>
                        <a:rPr lang="en-US" sz="1200" b="1" u="sng" dirty="0" smtClean="0">
                          <a:solidFill>
                            <a:srgbClr val="0000FF"/>
                          </a:solidFill>
                          <a:effectLst/>
                          <a:latin typeface="Times New Roman"/>
                          <a:ea typeface="Times New Roman"/>
                          <a:cs typeface="Times New Roman"/>
                          <a:hlinkClick r:id="rId2"/>
                        </a:rPr>
                        <a:t>by </a:t>
                      </a:r>
                      <a:r>
                        <a:rPr lang="en-US" sz="1200" b="1" u="sng" dirty="0">
                          <a:solidFill>
                            <a:srgbClr val="0000FF"/>
                          </a:solidFill>
                          <a:effectLst/>
                          <a:latin typeface="Times New Roman"/>
                          <a:ea typeface="Times New Roman"/>
                          <a:cs typeface="Times New Roman"/>
                          <a:hlinkClick r:id="rId2"/>
                        </a:rPr>
                        <a:t>University</a:t>
                      </a:r>
                      <a:r>
                        <a:rPr lang="en-US" sz="1200" b="1" dirty="0">
                          <a:effectLst/>
                          <a:latin typeface="Times New Roman"/>
                          <a:ea typeface="Times New Roman"/>
                          <a:cs typeface="Times New Roman"/>
                        </a:rPr>
                        <a:t> </a:t>
                      </a:r>
                      <a:r>
                        <a:rPr lang="en-US" sz="1200" dirty="0">
                          <a:effectLst/>
                          <a:latin typeface="Times New Roman"/>
                          <a:ea typeface="Times New Roman"/>
                          <a:cs typeface="Times New Roman"/>
                        </a:rPr>
                        <a:t> </a:t>
                      </a:r>
                      <a:endParaRPr lang="en-US" sz="1100" dirty="0">
                        <a:effectLst/>
                        <a:latin typeface="Calibri"/>
                        <a:ea typeface="Calibri"/>
                        <a:cs typeface="Times New Roman"/>
                      </a:endParaRPr>
                    </a:p>
                    <a:p>
                      <a:pPr marL="0" marR="0">
                        <a:lnSpc>
                          <a:spcPct val="115000"/>
                        </a:lnSpc>
                        <a:spcBef>
                          <a:spcPts val="0"/>
                        </a:spcBef>
                        <a:spcAft>
                          <a:spcPts val="0"/>
                        </a:spcAft>
                      </a:pPr>
                      <a:endParaRPr lang="en-US" sz="1200" dirty="0" smtClean="0">
                        <a:solidFill>
                          <a:srgbClr val="0000FF"/>
                        </a:solidFill>
                        <a:effectLst/>
                        <a:latin typeface="Times New Roman"/>
                        <a:ea typeface="Times New Roman"/>
                        <a:cs typeface="Times New Roman"/>
                      </a:endParaRPr>
                    </a:p>
                    <a:p>
                      <a:pPr marL="0" marR="0">
                        <a:lnSpc>
                          <a:spcPct val="115000"/>
                        </a:lnSpc>
                        <a:spcBef>
                          <a:spcPts val="0"/>
                        </a:spcBef>
                        <a:spcAft>
                          <a:spcPts val="0"/>
                        </a:spcAft>
                      </a:pPr>
                      <a:r>
                        <a:rPr lang="en-US" sz="1200" b="1" dirty="0" smtClean="0">
                          <a:solidFill>
                            <a:schemeClr val="accent3"/>
                          </a:solidFill>
                          <a:effectLst/>
                          <a:latin typeface="Times New Roman"/>
                          <a:ea typeface="Times New Roman"/>
                          <a:cs typeface="Times New Roman"/>
                        </a:rPr>
                        <a:t>by </a:t>
                      </a:r>
                      <a:r>
                        <a:rPr lang="en-US" sz="1200" b="1" dirty="0" err="1">
                          <a:solidFill>
                            <a:schemeClr val="accent3"/>
                          </a:solidFill>
                          <a:effectLst/>
                          <a:latin typeface="Times New Roman"/>
                          <a:ea typeface="Times New Roman"/>
                          <a:cs typeface="Times New Roman"/>
                        </a:rPr>
                        <a:t>AlamoINSTITUTE</a:t>
                      </a:r>
                      <a:r>
                        <a:rPr lang="en-US" sz="1200" dirty="0">
                          <a:solidFill>
                            <a:srgbClr val="0000FF"/>
                          </a:solidFill>
                          <a:effectLst/>
                          <a:latin typeface="Times New Roman"/>
                          <a:ea typeface="Times New Roman"/>
                          <a:cs typeface="Times New Roman"/>
                        </a:rPr>
                        <a:t>: </a:t>
                      </a:r>
                      <a:r>
                        <a:rPr lang="en-US" sz="1200" dirty="0">
                          <a:effectLst/>
                          <a:latin typeface="Times New Roman"/>
                          <a:ea typeface="Times New Roman"/>
                          <a:cs typeface="Times New Roman"/>
                        </a:rPr>
                        <a:t> </a:t>
                      </a:r>
                      <a:r>
                        <a:rPr lang="en-US" sz="1200" b="1" dirty="0">
                          <a:effectLst/>
                          <a:latin typeface="Times New Roman"/>
                          <a:ea typeface="Times New Roman"/>
                          <a:cs typeface="Times New Roman"/>
                        </a:rPr>
                        <a:t>Six New Institutes, Countless Pathways</a:t>
                      </a:r>
                      <a:endParaRPr lang="en-US" sz="1100" dirty="0">
                        <a:effectLst/>
                        <a:latin typeface="Calibri"/>
                        <a:ea typeface="Calibri"/>
                        <a:cs typeface="Times New Roman"/>
                      </a:endParaRPr>
                    </a:p>
                    <a:p>
                      <a:pPr marL="0" marR="0">
                        <a:lnSpc>
                          <a:spcPct val="115000"/>
                        </a:lnSpc>
                        <a:spcBef>
                          <a:spcPts val="0"/>
                        </a:spcBef>
                        <a:spcAft>
                          <a:spcPts val="0"/>
                        </a:spcAft>
                      </a:pPr>
                      <a:r>
                        <a:rPr lang="en-US" sz="1200" dirty="0">
                          <a:effectLst/>
                          <a:latin typeface="Times New Roman"/>
                          <a:ea typeface="Times New Roman"/>
                          <a:cs typeface="Times New Roman"/>
                        </a:rPr>
                        <a:t>We’ve organized all our programs and courses into six Alamo Institutes that match students’ areas of interest with career goals giving you a clear path to the career goal you have in mind. It’s designed to help you take control of planning for your future. This new approach will save you time by guiding you to take only the courses you need, either to be job-ready when you graduate from one of the Alamo Colleges District or to transfer to a university. It also saves you money, because you don’t pay for courses you don’t need or take more credit hours than you need to graduate or transfer.</a:t>
                      </a:r>
                      <a:endParaRPr lang="en-US" sz="1100" dirty="0">
                        <a:effectLst/>
                        <a:latin typeface="Calibri"/>
                        <a:ea typeface="Calibri"/>
                        <a:cs typeface="Times New Roman"/>
                      </a:endParaRPr>
                    </a:p>
                    <a:p>
                      <a:pPr marL="0" marR="0">
                        <a:lnSpc>
                          <a:spcPct val="115000"/>
                        </a:lnSpc>
                        <a:spcBef>
                          <a:spcPts val="0"/>
                        </a:spcBef>
                        <a:spcAft>
                          <a:spcPts val="0"/>
                        </a:spcAft>
                      </a:pPr>
                      <a:endParaRPr lang="en-US" sz="1200" u="sng" dirty="0" smtClean="0">
                        <a:solidFill>
                          <a:srgbClr val="0000FF"/>
                        </a:solidFill>
                        <a:effectLst/>
                        <a:latin typeface="Times New Roman"/>
                        <a:ea typeface="Times New Roman"/>
                        <a:cs typeface="Times New Roman"/>
                        <a:hlinkClick r:id="rId3"/>
                      </a:endParaRPr>
                    </a:p>
                    <a:p>
                      <a:pPr marL="0" marR="0">
                        <a:lnSpc>
                          <a:spcPct val="115000"/>
                        </a:lnSpc>
                        <a:spcBef>
                          <a:spcPts val="0"/>
                        </a:spcBef>
                        <a:spcAft>
                          <a:spcPts val="0"/>
                        </a:spcAft>
                      </a:pPr>
                      <a:r>
                        <a:rPr lang="en-US" sz="1200" b="1" u="sng" dirty="0" smtClean="0">
                          <a:solidFill>
                            <a:srgbClr val="0000FF"/>
                          </a:solidFill>
                          <a:effectLst/>
                          <a:latin typeface="Times New Roman"/>
                          <a:ea typeface="Times New Roman"/>
                          <a:cs typeface="Times New Roman"/>
                          <a:hlinkClick r:id="rId3"/>
                        </a:rPr>
                        <a:t>by </a:t>
                      </a:r>
                      <a:r>
                        <a:rPr lang="en-US" sz="1200" b="1" u="sng" dirty="0">
                          <a:solidFill>
                            <a:srgbClr val="0000FF"/>
                          </a:solidFill>
                          <a:effectLst/>
                          <a:latin typeface="Times New Roman"/>
                          <a:ea typeface="Times New Roman"/>
                          <a:cs typeface="Times New Roman"/>
                          <a:hlinkClick r:id="rId3"/>
                        </a:rPr>
                        <a:t>Pre-Major</a:t>
                      </a:r>
                      <a:r>
                        <a:rPr lang="en-US" sz="1200" dirty="0">
                          <a:effectLst/>
                          <a:latin typeface="Times New Roman"/>
                          <a:ea typeface="Times New Roman"/>
                          <a:cs typeface="Times New Roman"/>
                        </a:rPr>
                        <a:t>  </a:t>
                      </a:r>
                      <a:endParaRPr lang="en-US" sz="1200" dirty="0" smtClean="0">
                        <a:effectLst/>
                        <a:latin typeface="Times New Roman"/>
                        <a:ea typeface="Times New Roman"/>
                        <a:cs typeface="Times New Roman"/>
                      </a:endParaRPr>
                    </a:p>
                    <a:p>
                      <a:pPr marL="0" marR="0">
                        <a:lnSpc>
                          <a:spcPct val="115000"/>
                        </a:lnSpc>
                        <a:spcBef>
                          <a:spcPts val="0"/>
                        </a:spcBef>
                        <a:spcAft>
                          <a:spcPts val="0"/>
                        </a:spcAft>
                      </a:pPr>
                      <a:endParaRPr lang="en-US" sz="1100" dirty="0">
                        <a:effectLst/>
                        <a:latin typeface="Calibri"/>
                        <a:ea typeface="Calibri"/>
                        <a:cs typeface="Times New Roman"/>
                      </a:endParaRPr>
                    </a:p>
                    <a:p>
                      <a:pPr marL="0" marR="0">
                        <a:lnSpc>
                          <a:spcPct val="115000"/>
                        </a:lnSpc>
                        <a:spcBef>
                          <a:spcPts val="0"/>
                        </a:spcBef>
                        <a:spcAft>
                          <a:spcPts val="0"/>
                        </a:spcAft>
                      </a:pPr>
                      <a:r>
                        <a:rPr lang="en-US" sz="1350" b="1" dirty="0" smtClean="0">
                          <a:effectLst/>
                          <a:latin typeface="Times New Roman"/>
                          <a:ea typeface="Times New Roman"/>
                          <a:cs typeface="Times New Roman"/>
                        </a:rPr>
                        <a:t>Additional </a:t>
                      </a:r>
                      <a:r>
                        <a:rPr lang="en-US" sz="1350" b="1" dirty="0">
                          <a:effectLst/>
                          <a:latin typeface="Times New Roman"/>
                          <a:ea typeface="Times New Roman"/>
                          <a:cs typeface="Times New Roman"/>
                        </a:rPr>
                        <a:t>Transfer Advising Guides will be made available as they are finalized with </a:t>
                      </a:r>
                      <a:r>
                        <a:rPr lang="en-US" sz="1350" b="1" dirty="0" err="1">
                          <a:effectLst/>
                          <a:latin typeface="Times New Roman"/>
                          <a:ea typeface="Times New Roman"/>
                          <a:cs typeface="Times New Roman"/>
                        </a:rPr>
                        <a:t>unversities</a:t>
                      </a:r>
                      <a:endParaRPr lang="en-US" sz="1100" dirty="0">
                        <a:effectLst/>
                        <a:latin typeface="Calibri"/>
                        <a:ea typeface="Calibri"/>
                        <a:cs typeface="Times New Roman"/>
                      </a:endParaRPr>
                    </a:p>
                  </a:txBody>
                  <a:tcPr marL="0" marR="0" marT="0" marB="0">
                    <a:lnL>
                      <a:noFill/>
                    </a:lnL>
                    <a:lnR>
                      <a:noFill/>
                    </a:lnR>
                    <a:lnT>
                      <a:noFill/>
                    </a:lnT>
                    <a:lnB>
                      <a:noFill/>
                    </a:lnB>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4710467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1783560"/>
            <a:ext cx="7772400" cy="3779040"/>
          </a:xfrm>
        </p:spPr>
        <p:txBody>
          <a:bodyPr>
            <a:normAutofit fontScale="92500"/>
          </a:bodyPr>
          <a:lstStyle/>
          <a:p>
            <a:pPr>
              <a:buFont typeface="Wingdings" pitchFamily="2" charset="2"/>
              <a:buChar char="v"/>
            </a:pPr>
            <a:endParaRPr lang="en-US" sz="4000" dirty="0" smtClean="0"/>
          </a:p>
          <a:p>
            <a:pPr marL="68580" indent="0">
              <a:buNone/>
            </a:pPr>
            <a:r>
              <a:rPr lang="en-US" sz="2800" dirty="0" smtClean="0">
                <a:latin typeface="Californian FB" panose="0207040306080B030204" pitchFamily="18" charset="0"/>
              </a:rPr>
              <a:t>Fill out top of your degree plan.  </a:t>
            </a:r>
            <a:r>
              <a:rPr lang="en-US" sz="2800" u="sng" dirty="0" smtClean="0">
                <a:latin typeface="Californian FB" panose="0207040306080B030204" pitchFamily="18" charset="0"/>
              </a:rPr>
              <a:t>Print clearly!</a:t>
            </a:r>
            <a:r>
              <a:rPr lang="en-US" sz="2800" dirty="0" smtClean="0">
                <a:latin typeface="Californian FB" panose="0207040306080B030204" pitchFamily="18" charset="0"/>
              </a:rPr>
              <a:t> </a:t>
            </a:r>
          </a:p>
          <a:p>
            <a:pPr marL="68580" indent="0">
              <a:buNone/>
            </a:pPr>
            <a:endParaRPr lang="en-US" sz="2800" dirty="0" smtClean="0">
              <a:latin typeface="Californian FB" panose="0207040306080B030204" pitchFamily="18" charset="0"/>
            </a:endParaRPr>
          </a:p>
          <a:p>
            <a:pPr marL="68580" indent="0">
              <a:buNone/>
            </a:pPr>
            <a:r>
              <a:rPr lang="en-US" sz="2800" dirty="0" smtClean="0">
                <a:latin typeface="Californian FB" panose="0207040306080B030204" pitchFamily="18" charset="0"/>
              </a:rPr>
              <a:t>Make sure to give us a current working </a:t>
            </a:r>
          </a:p>
          <a:p>
            <a:pPr marL="68580" indent="0">
              <a:buNone/>
            </a:pPr>
            <a:r>
              <a:rPr lang="en-US" sz="2800" dirty="0" smtClean="0">
                <a:latin typeface="Californian FB" panose="0207040306080B030204" pitchFamily="18" charset="0"/>
              </a:rPr>
              <a:t>phone number and your </a:t>
            </a:r>
            <a:r>
              <a:rPr lang="en-US" sz="2800" dirty="0" err="1">
                <a:latin typeface="Californian FB" panose="0207040306080B030204" pitchFamily="18" charset="0"/>
              </a:rPr>
              <a:t>a</a:t>
            </a:r>
            <a:r>
              <a:rPr lang="en-US" sz="2800" dirty="0" err="1" smtClean="0">
                <a:latin typeface="Californian FB" panose="0207040306080B030204" pitchFamily="18" charset="0"/>
              </a:rPr>
              <a:t>lamo</a:t>
            </a:r>
            <a:r>
              <a:rPr lang="en-US" sz="2800" dirty="0" smtClean="0">
                <a:latin typeface="Californian FB" panose="0207040306080B030204" pitchFamily="18" charset="0"/>
              </a:rPr>
              <a:t> </a:t>
            </a:r>
            <a:r>
              <a:rPr lang="en-US" sz="2800" dirty="0">
                <a:latin typeface="Californian FB" panose="0207040306080B030204" pitchFamily="18" charset="0"/>
              </a:rPr>
              <a:t>c</a:t>
            </a:r>
            <a:r>
              <a:rPr lang="en-US" sz="2800" dirty="0" smtClean="0">
                <a:latin typeface="Californian FB" panose="0207040306080B030204" pitchFamily="18" charset="0"/>
              </a:rPr>
              <a:t>olleges e-mail</a:t>
            </a:r>
          </a:p>
          <a:p>
            <a:pPr marL="68580" indent="0">
              <a:buNone/>
            </a:pPr>
            <a:r>
              <a:rPr lang="en-US" sz="2800" dirty="0" smtClean="0">
                <a:latin typeface="Californian FB" panose="0207040306080B030204" pitchFamily="18" charset="0"/>
              </a:rPr>
              <a:t>address.  </a:t>
            </a:r>
            <a:r>
              <a:rPr lang="en-US" sz="2000" b="1" i="1" dirty="0" smtClean="0">
                <a:latin typeface="Californian FB" panose="0207040306080B030204" pitchFamily="18" charset="0"/>
              </a:rPr>
              <a:t>(You must check your </a:t>
            </a:r>
            <a:r>
              <a:rPr lang="en-US" sz="2000" b="1" i="1" dirty="0" err="1" smtClean="0">
                <a:latin typeface="Californian FB" panose="0207040306080B030204" pitchFamily="18" charset="0"/>
              </a:rPr>
              <a:t>alamo</a:t>
            </a:r>
            <a:r>
              <a:rPr lang="en-US" sz="2000" b="1" i="1" dirty="0" smtClean="0">
                <a:latin typeface="Californian FB" panose="0207040306080B030204" pitchFamily="18" charset="0"/>
              </a:rPr>
              <a:t> e-mail address daily, we will be communicating with you via your </a:t>
            </a:r>
            <a:r>
              <a:rPr lang="en-US" sz="2000" b="1" i="1" dirty="0" err="1" smtClean="0">
                <a:latin typeface="Californian FB" panose="0207040306080B030204" pitchFamily="18" charset="0"/>
              </a:rPr>
              <a:t>alamo</a:t>
            </a:r>
            <a:r>
              <a:rPr lang="en-US" sz="2000" b="1" i="1" dirty="0" smtClean="0">
                <a:latin typeface="Californian FB" panose="0207040306080B030204" pitchFamily="18" charset="0"/>
              </a:rPr>
              <a:t> e-mail address</a:t>
            </a:r>
            <a:r>
              <a:rPr lang="en-US" sz="2000" b="1" i="1" dirty="0" smtClean="0">
                <a:solidFill>
                  <a:srgbClr val="FFFF00"/>
                </a:solidFill>
                <a:latin typeface="Californian FB" panose="0207040306080B030204" pitchFamily="18" charset="0"/>
              </a:rPr>
              <a:t>. </a:t>
            </a:r>
            <a:r>
              <a:rPr lang="en-US" sz="2000" b="1" i="1" u="sng" dirty="0" smtClean="0">
                <a:solidFill>
                  <a:srgbClr val="FFFF00"/>
                </a:solidFill>
                <a:latin typeface="Californian FB" panose="0207040306080B030204" pitchFamily="18" charset="0"/>
              </a:rPr>
              <a:t>Please note sometimes our e-mail will go into your junk or spam mail</a:t>
            </a:r>
            <a:r>
              <a:rPr lang="en-US" sz="2000" b="1" i="1" dirty="0" smtClean="0">
                <a:solidFill>
                  <a:srgbClr val="FFFF00"/>
                </a:solidFill>
                <a:latin typeface="Californian FB" panose="0207040306080B030204" pitchFamily="18" charset="0"/>
              </a:rPr>
              <a:t>.)</a:t>
            </a:r>
            <a:endParaRPr lang="en-US" sz="2000" b="1" i="1" dirty="0">
              <a:solidFill>
                <a:srgbClr val="FFFF00"/>
              </a:solidFill>
              <a:latin typeface="Californian FB" panose="0207040306080B030204" pitchFamily="18" charset="0"/>
            </a:endParaRPr>
          </a:p>
        </p:txBody>
      </p:sp>
      <p:sp>
        <p:nvSpPr>
          <p:cNvPr id="4" name="Title 3"/>
          <p:cNvSpPr>
            <a:spLocks noGrp="1"/>
          </p:cNvSpPr>
          <p:nvPr>
            <p:ph type="title"/>
          </p:nvPr>
        </p:nvSpPr>
        <p:spPr>
          <a:xfrm>
            <a:off x="838200" y="609600"/>
            <a:ext cx="7772400" cy="1392936"/>
          </a:xfrm>
        </p:spPr>
        <p:txBody>
          <a:bodyPr/>
          <a:lstStyle/>
          <a:p>
            <a:pPr algn="ctr"/>
            <a:r>
              <a:rPr lang="en-US" dirty="0" smtClean="0">
                <a:latin typeface="Californian FB" pitchFamily="18" charset="0"/>
              </a:rPr>
              <a:t>Dental Assisting Advisement</a:t>
            </a:r>
            <a:br>
              <a:rPr lang="en-US" dirty="0" smtClean="0">
                <a:latin typeface="Californian FB" pitchFamily="18" charset="0"/>
              </a:rPr>
            </a:br>
            <a:r>
              <a:rPr lang="en-US" dirty="0" smtClean="0">
                <a:latin typeface="Californian FB" pitchFamily="18" charset="0"/>
              </a:rPr>
              <a:t/>
            </a:r>
            <a:br>
              <a:rPr lang="en-US" dirty="0" smtClean="0">
                <a:latin typeface="Californian FB" pitchFamily="18" charset="0"/>
              </a:rPr>
            </a:b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Californian FB" panose="0207040306080B030204" pitchFamily="18" charset="0"/>
              </a:rPr>
              <a:t>Transcripts</a:t>
            </a:r>
            <a:endParaRPr lang="en-US" dirty="0">
              <a:latin typeface="Californian FB" panose="0207040306080B030204" pitchFamily="18" charset="0"/>
            </a:endParaRPr>
          </a:p>
        </p:txBody>
      </p:sp>
      <p:sp>
        <p:nvSpPr>
          <p:cNvPr id="3" name="Content Placeholder 2"/>
          <p:cNvSpPr>
            <a:spLocks noGrp="1"/>
          </p:cNvSpPr>
          <p:nvPr>
            <p:ph idx="1"/>
          </p:nvPr>
        </p:nvSpPr>
        <p:spPr/>
        <p:txBody>
          <a:bodyPr/>
          <a:lstStyle/>
          <a:p>
            <a:pPr>
              <a:buFont typeface="Wingdings" pitchFamily="2" charset="2"/>
              <a:buChar char="v"/>
            </a:pPr>
            <a:r>
              <a:rPr lang="en-US" sz="2400" b="1" dirty="0" smtClean="0">
                <a:latin typeface="Californian FB" panose="0207040306080B030204" pitchFamily="18" charset="0"/>
              </a:rPr>
              <a:t>Highlight</a:t>
            </a:r>
            <a:r>
              <a:rPr lang="en-US" sz="2400" dirty="0" smtClean="0">
                <a:latin typeface="Californian FB" panose="0207040306080B030204" pitchFamily="18" charset="0"/>
              </a:rPr>
              <a:t> </a:t>
            </a:r>
            <a:r>
              <a:rPr lang="en-US" sz="2400" u="sng" dirty="0" smtClean="0">
                <a:latin typeface="Californian FB" panose="0207040306080B030204" pitchFamily="18" charset="0"/>
              </a:rPr>
              <a:t>ALL</a:t>
            </a:r>
            <a:r>
              <a:rPr lang="en-US" sz="2400" dirty="0" smtClean="0">
                <a:latin typeface="Californian FB" panose="0207040306080B030204" pitchFamily="18" charset="0"/>
              </a:rPr>
              <a:t> related courses </a:t>
            </a:r>
            <a:r>
              <a:rPr lang="en-US" sz="2400" b="1" u="sng" dirty="0" smtClean="0">
                <a:latin typeface="Californian FB" panose="0207040306080B030204" pitchFamily="18" charset="0"/>
              </a:rPr>
              <a:t>on your transcript</a:t>
            </a:r>
            <a:r>
              <a:rPr lang="en-US" sz="2400" dirty="0" smtClean="0">
                <a:latin typeface="Californian FB" panose="0207040306080B030204" pitchFamily="18" charset="0"/>
              </a:rPr>
              <a:t> that are on your degree plan that apply to </a:t>
            </a:r>
            <a:r>
              <a:rPr lang="en-US" sz="2400" smtClean="0">
                <a:latin typeface="Californian FB" panose="0207040306080B030204" pitchFamily="18" charset="0"/>
              </a:rPr>
              <a:t>our program.</a:t>
            </a:r>
            <a:endParaRPr lang="en-US" sz="2400" dirty="0" smtClean="0">
              <a:latin typeface="Californian FB" panose="0207040306080B030204" pitchFamily="18" charset="0"/>
            </a:endParaRPr>
          </a:p>
          <a:p>
            <a:pPr>
              <a:buFont typeface="Wingdings" pitchFamily="2" charset="2"/>
              <a:buChar char="v"/>
            </a:pPr>
            <a:endParaRPr lang="en-US" dirty="0"/>
          </a:p>
        </p:txBody>
      </p:sp>
      <p:pic>
        <p:nvPicPr>
          <p:cNvPr id="2050" name="Picture 2" descr="C:\Users\csantiago3\AppData\Local\Microsoft\Windows\Temporary Internet Files\Content.IE5\1ASM4P2W\MC900389740[1].wmf"/>
          <p:cNvPicPr>
            <a:picLocks noChangeAspect="1" noChangeArrowheads="1"/>
          </p:cNvPicPr>
          <p:nvPr/>
        </p:nvPicPr>
        <p:blipFill>
          <a:blip r:embed="rId2" cstate="print"/>
          <a:srcRect/>
          <a:stretch>
            <a:fillRect/>
          </a:stretch>
        </p:blipFill>
        <p:spPr bwMode="auto">
          <a:xfrm>
            <a:off x="6172200" y="228600"/>
            <a:ext cx="838200" cy="1470321"/>
          </a:xfrm>
          <a:prstGeom prst="rect">
            <a:avLst/>
          </a:prstGeom>
          <a:noFill/>
        </p:spPr>
      </p:pic>
      <p:pic>
        <p:nvPicPr>
          <p:cNvPr id="2051" name="Picture 3" descr="C:\Users\csantiago3\AppData\Local\Microsoft\Windows\Temporary Internet Files\Content.IE5\XX9S4PO4\MC900234061[1].wmf"/>
          <p:cNvPicPr>
            <a:picLocks noChangeAspect="1" noChangeArrowheads="1"/>
          </p:cNvPicPr>
          <p:nvPr/>
        </p:nvPicPr>
        <p:blipFill>
          <a:blip r:embed="rId3" cstate="print"/>
          <a:srcRect/>
          <a:stretch>
            <a:fillRect/>
          </a:stretch>
        </p:blipFill>
        <p:spPr bwMode="auto">
          <a:xfrm>
            <a:off x="3048000" y="2819400"/>
            <a:ext cx="3200400" cy="3400426"/>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38200" y="1447800"/>
            <a:ext cx="7848600" cy="4876800"/>
          </a:xfrm>
        </p:spPr>
        <p:txBody>
          <a:bodyPr>
            <a:normAutofit fontScale="70000" lnSpcReduction="20000"/>
          </a:bodyPr>
          <a:lstStyle/>
          <a:p>
            <a:pPr algn="ctr"/>
            <a:r>
              <a:rPr lang="en-US" sz="3200" dirty="0" smtClean="0">
                <a:latin typeface="Californian FB" pitchFamily="18" charset="0"/>
              </a:rPr>
              <a:t>Associate of Applied Science ~ 60 hours</a:t>
            </a:r>
          </a:p>
          <a:p>
            <a:pPr algn="ctr"/>
            <a:endParaRPr lang="en-US" sz="3200" dirty="0" smtClean="0">
              <a:latin typeface="Californian FB" pitchFamily="18" charset="0"/>
            </a:endParaRPr>
          </a:p>
          <a:p>
            <a:pPr algn="ctr"/>
            <a:r>
              <a:rPr lang="en-US" sz="3200" dirty="0" smtClean="0">
                <a:latin typeface="Californian FB" pitchFamily="18" charset="0"/>
              </a:rPr>
              <a:t>Certificate ~ 33 hours</a:t>
            </a:r>
          </a:p>
          <a:p>
            <a:pPr algn="ctr"/>
            <a:endParaRPr lang="en-US" sz="3200" dirty="0" smtClean="0">
              <a:latin typeface="Californian FB" pitchFamily="18" charset="0"/>
            </a:endParaRPr>
          </a:p>
          <a:p>
            <a:pPr algn="ctr"/>
            <a:r>
              <a:rPr lang="en-US" sz="3200" dirty="0">
                <a:latin typeface="Californian FB" pitchFamily="18" charset="0"/>
              </a:rPr>
              <a:t>Students meeting these basic requirements and </a:t>
            </a:r>
            <a:r>
              <a:rPr lang="en-US" sz="3200" dirty="0" err="1">
                <a:latin typeface="Californian FB" pitchFamily="18" charset="0"/>
              </a:rPr>
              <a:t>Complio</a:t>
            </a:r>
            <a:r>
              <a:rPr lang="en-US" sz="3200" dirty="0">
                <a:latin typeface="Californian FB" pitchFamily="18" charset="0"/>
              </a:rPr>
              <a:t> will be accepted on a first come first served basis.</a:t>
            </a:r>
            <a:endParaRPr lang="en-US" sz="3200" dirty="0" smtClean="0">
              <a:latin typeface="Californian FB" pitchFamily="18" charset="0"/>
            </a:endParaRPr>
          </a:p>
          <a:p>
            <a:pPr algn="ctr"/>
            <a:endParaRPr lang="en-US" sz="3200" b="1" i="1" dirty="0" smtClean="0">
              <a:latin typeface="Californian FB" pitchFamily="18" charset="0"/>
            </a:endParaRPr>
          </a:p>
          <a:p>
            <a:pPr algn="ctr"/>
            <a:r>
              <a:rPr lang="en-US" sz="3200" dirty="0" smtClean="0">
                <a:latin typeface="Californian FB" pitchFamily="18" charset="0"/>
              </a:rPr>
              <a:t>***One of eight ACCREDITED Dental Assisting Programs in Texas.</a:t>
            </a:r>
          </a:p>
          <a:p>
            <a:pPr algn="ctr"/>
            <a:endParaRPr lang="en-US" sz="1600" dirty="0" smtClean="0"/>
          </a:p>
          <a:p>
            <a:pPr algn="ctr"/>
            <a:r>
              <a:rPr lang="en-US" sz="1600" dirty="0" smtClean="0"/>
              <a:t>The </a:t>
            </a:r>
            <a:r>
              <a:rPr lang="en-US" sz="1600" dirty="0"/>
              <a:t>program in dental assisting is accredited by the Commission on Dental Accreditation. The Commission is a specialized accrediting body recognized by the United States Department of Education. The Commission on Dental Accreditation can be contacted at (312) 440-4653 or at 211 East Chicago Avenue, Chicago, IL 60611. The Commission's web address is: </a:t>
            </a:r>
            <a:r>
              <a:rPr lang="en-US" sz="1600" dirty="0">
                <a:hlinkClick r:id="rId2"/>
              </a:rPr>
              <a:t>www.ada.org/en/coda</a:t>
            </a:r>
            <a:r>
              <a:rPr lang="en-US" sz="1600" dirty="0"/>
              <a:t>.</a:t>
            </a:r>
            <a:r>
              <a:rPr lang="en-US" sz="3200" dirty="0" smtClean="0">
                <a:latin typeface="Californian FB" pitchFamily="18" charset="0"/>
              </a:rPr>
              <a:t/>
            </a:r>
            <a:br>
              <a:rPr lang="en-US" sz="3200" dirty="0" smtClean="0">
                <a:latin typeface="Californian FB" pitchFamily="18" charset="0"/>
              </a:rPr>
            </a:br>
            <a:endParaRPr lang="en-US" sz="3200" dirty="0" smtClean="0">
              <a:latin typeface="Californian FB" pitchFamily="18" charset="0"/>
            </a:endParaRPr>
          </a:p>
          <a:p>
            <a:pPr algn="ctr"/>
            <a:r>
              <a:rPr lang="en-US" sz="3200" dirty="0">
                <a:latin typeface="Times New Roman" panose="02020603050405020304" pitchFamily="18" charset="0"/>
                <a:ea typeface="Times New Roman" panose="02020603050405020304" pitchFamily="18" charset="0"/>
              </a:rPr>
              <a:t>The Dental Assisting Program is a 12 month, </a:t>
            </a:r>
            <a:r>
              <a:rPr lang="en-US" sz="3200" dirty="0" smtClean="0">
                <a:latin typeface="Times New Roman" panose="02020603050405020304" pitchFamily="18" charset="0"/>
                <a:ea typeface="Times New Roman" panose="02020603050405020304" pitchFamily="18" charset="0"/>
              </a:rPr>
              <a:t>fall-entry </a:t>
            </a:r>
            <a:r>
              <a:rPr lang="en-US" sz="3200" dirty="0">
                <a:latin typeface="Times New Roman" panose="02020603050405020304" pitchFamily="18" charset="0"/>
                <a:ea typeface="Times New Roman" panose="02020603050405020304" pitchFamily="18" charset="0"/>
              </a:rPr>
              <a:t>only, </a:t>
            </a:r>
            <a:endParaRPr lang="en-US" sz="3200" dirty="0" smtClean="0">
              <a:latin typeface="Times New Roman" panose="02020603050405020304" pitchFamily="18" charset="0"/>
              <a:ea typeface="Times New Roman" panose="02020603050405020304" pitchFamily="18" charset="0"/>
            </a:endParaRPr>
          </a:p>
          <a:p>
            <a:pPr algn="ctr"/>
            <a:r>
              <a:rPr lang="en-US" sz="3200" dirty="0" smtClean="0">
                <a:latin typeface="Times New Roman" panose="02020603050405020304" pitchFamily="18" charset="0"/>
                <a:ea typeface="Times New Roman" panose="02020603050405020304" pitchFamily="18" charset="0"/>
              </a:rPr>
              <a:t>full-time </a:t>
            </a:r>
            <a:r>
              <a:rPr lang="en-US" sz="3200" dirty="0">
                <a:latin typeface="Times New Roman" panose="02020603050405020304" pitchFamily="18" charset="0"/>
                <a:ea typeface="Times New Roman" panose="02020603050405020304" pitchFamily="18" charset="0"/>
              </a:rPr>
              <a:t>day program with limited enrollment (24 students). </a:t>
            </a:r>
            <a:endParaRPr lang="en-US" sz="3200" dirty="0" smtClean="0">
              <a:latin typeface="Californian FB" pitchFamily="18" charset="0"/>
            </a:endParaRPr>
          </a:p>
          <a:p>
            <a:pPr algn="ctr"/>
            <a:endParaRPr lang="en-US" sz="2900" b="1" i="1" u="sng" dirty="0" smtClean="0">
              <a:solidFill>
                <a:srgbClr val="FFFF00"/>
              </a:solidFill>
              <a:latin typeface="Californian FB" panose="0207040306080B030204" pitchFamily="18" charset="0"/>
            </a:endParaRPr>
          </a:p>
          <a:p>
            <a:pPr algn="ctr"/>
            <a:r>
              <a:rPr lang="en-US" sz="2900" b="1" i="1" u="sng" dirty="0" smtClean="0">
                <a:solidFill>
                  <a:srgbClr val="FFFF00"/>
                </a:solidFill>
                <a:latin typeface="Californian FB" panose="0207040306080B030204" pitchFamily="18" charset="0"/>
              </a:rPr>
              <a:t>Block </a:t>
            </a:r>
            <a:r>
              <a:rPr lang="en-US" sz="2900" b="1" i="1" u="sng" dirty="0">
                <a:solidFill>
                  <a:srgbClr val="FFFF00"/>
                </a:solidFill>
                <a:latin typeface="Californian FB" panose="0207040306080B030204" pitchFamily="18" charset="0"/>
              </a:rPr>
              <a:t>Schedule</a:t>
            </a:r>
            <a:r>
              <a:rPr lang="en-US" sz="2900" b="1" i="1" dirty="0">
                <a:solidFill>
                  <a:srgbClr val="FFFF00"/>
                </a:solidFill>
                <a:latin typeface="Californian FB" panose="0207040306080B030204" pitchFamily="18" charset="0"/>
              </a:rPr>
              <a:t> </a:t>
            </a:r>
            <a:r>
              <a:rPr lang="en-US" sz="2900" b="1" i="1" dirty="0">
                <a:latin typeface="Californian FB" panose="0207040306080B030204" pitchFamily="18" charset="0"/>
              </a:rPr>
              <a:t>F</a:t>
            </a:r>
            <a:r>
              <a:rPr lang="en-US" sz="2900" b="1" i="1" dirty="0" smtClean="0">
                <a:latin typeface="Californian FB" panose="0207040306080B030204" pitchFamily="18" charset="0"/>
              </a:rPr>
              <a:t>all and spring classes </a:t>
            </a:r>
            <a:r>
              <a:rPr lang="en-US" sz="2900" dirty="0" smtClean="0">
                <a:latin typeface="Californian FB" panose="0207040306080B030204" pitchFamily="18" charset="0"/>
              </a:rPr>
              <a:t>and labs times varies </a:t>
            </a:r>
            <a:r>
              <a:rPr lang="en-US" sz="2900" dirty="0">
                <a:latin typeface="Californian FB" panose="0207040306080B030204" pitchFamily="18" charset="0"/>
              </a:rPr>
              <a:t>from semester to semester. </a:t>
            </a:r>
            <a:endParaRPr lang="en-US" sz="3200" dirty="0" smtClean="0">
              <a:latin typeface="Californian FB" pitchFamily="18" charset="0"/>
            </a:endParaRPr>
          </a:p>
          <a:p>
            <a:pPr algn="ctr"/>
            <a:endParaRPr lang="en-US" sz="3200" dirty="0">
              <a:latin typeface="Californian FB" pitchFamily="18" charset="0"/>
            </a:endParaRPr>
          </a:p>
        </p:txBody>
      </p:sp>
      <p:pic>
        <p:nvPicPr>
          <p:cNvPr id="1027" name="Picture 3" descr="C:\Documents and Settings\csantiago3\Local Settings\Temporary Internet Files\Content.IE5\46HYW3G5\MCj01993760000[1].wmf"/>
          <p:cNvPicPr>
            <a:picLocks noChangeAspect="1" noChangeArrowheads="1"/>
          </p:cNvPicPr>
          <p:nvPr/>
        </p:nvPicPr>
        <p:blipFill>
          <a:blip r:embed="rId3" cstate="print"/>
          <a:srcRect/>
          <a:stretch>
            <a:fillRect/>
          </a:stretch>
        </p:blipFill>
        <p:spPr bwMode="auto">
          <a:xfrm>
            <a:off x="828549" y="23385"/>
            <a:ext cx="2084991" cy="1770062"/>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614" y="457200"/>
            <a:ext cx="7772400" cy="914400"/>
          </a:xfrm>
        </p:spPr>
        <p:txBody>
          <a:bodyPr/>
          <a:lstStyle/>
          <a:p>
            <a:pPr algn="ctr"/>
            <a:r>
              <a:rPr lang="en-US" sz="3200" dirty="0" smtClean="0"/>
              <a:t>Dental Assisting </a:t>
            </a:r>
            <a:br>
              <a:rPr lang="en-US" sz="3200" dirty="0" smtClean="0"/>
            </a:br>
            <a:r>
              <a:rPr lang="en-US" sz="3200" dirty="0" smtClean="0"/>
              <a:t>STUDENT EMPLOYMENT </a:t>
            </a:r>
            <a:r>
              <a:rPr lang="en-US" sz="3200" dirty="0"/>
              <a:t>POLICY</a:t>
            </a:r>
            <a:r>
              <a:rPr lang="en-US" dirty="0"/>
              <a:t/>
            </a:r>
            <a:br>
              <a:rPr lang="en-US" dirty="0"/>
            </a:br>
            <a:endParaRPr lang="en-US" dirty="0"/>
          </a:p>
        </p:txBody>
      </p:sp>
      <p:sp>
        <p:nvSpPr>
          <p:cNvPr id="3" name="Content Placeholder 2"/>
          <p:cNvSpPr>
            <a:spLocks noGrp="1"/>
          </p:cNvSpPr>
          <p:nvPr>
            <p:ph idx="1"/>
          </p:nvPr>
        </p:nvSpPr>
        <p:spPr>
          <a:xfrm>
            <a:off x="914400" y="1981200"/>
            <a:ext cx="7772400" cy="4572000"/>
          </a:xfrm>
        </p:spPr>
        <p:txBody>
          <a:bodyPr>
            <a:normAutofit/>
          </a:bodyPr>
          <a:lstStyle/>
          <a:p>
            <a:pPr marL="68580" indent="0" eaLnBrk="0" hangingPunct="0">
              <a:buNone/>
            </a:pPr>
            <a:r>
              <a:rPr lang="en-US" sz="2000" dirty="0" smtClean="0"/>
              <a:t>Although </a:t>
            </a:r>
            <a:r>
              <a:rPr lang="en-US" sz="2000" dirty="0"/>
              <a:t>not recommended we understand that it is sometimes necessary for students to work therefore:</a:t>
            </a:r>
          </a:p>
          <a:p>
            <a:pPr marL="68580" indent="0" eaLnBrk="0" hangingPunct="0">
              <a:buNone/>
            </a:pPr>
            <a:r>
              <a:rPr lang="en-US" sz="2000" dirty="0"/>
              <a:t> </a:t>
            </a:r>
          </a:p>
          <a:p>
            <a:pPr lvl="0" eaLnBrk="0" hangingPunct="0"/>
            <a:r>
              <a:rPr lang="en-US" sz="2000" dirty="0"/>
              <a:t>It is highly recommended that </a:t>
            </a:r>
            <a:r>
              <a:rPr lang="en-US" sz="2000" dirty="0" smtClean="0"/>
              <a:t>DNTA </a:t>
            </a:r>
            <a:r>
              <a:rPr lang="en-US" sz="2000" dirty="0"/>
              <a:t>students work </a:t>
            </a:r>
            <a:r>
              <a:rPr lang="en-US" sz="2000" b="1" dirty="0"/>
              <a:t>no more than twenty (20) hours per week </a:t>
            </a:r>
            <a:r>
              <a:rPr lang="en-US" sz="2000" dirty="0"/>
              <a:t>while enrolled in the </a:t>
            </a:r>
            <a:r>
              <a:rPr lang="en-US" sz="2000" dirty="0" smtClean="0"/>
              <a:t>dental assisting </a:t>
            </a:r>
            <a:r>
              <a:rPr lang="en-US" sz="2000" dirty="0"/>
              <a:t>program.</a:t>
            </a:r>
          </a:p>
          <a:p>
            <a:r>
              <a:rPr lang="en-US" sz="2000" dirty="0"/>
              <a:t>Scholastic standards must be maintained and course requirements must be met during periods of employment</a:t>
            </a:r>
            <a:r>
              <a:rPr lang="en-US" sz="2000" dirty="0" smtClean="0"/>
              <a:t>.</a:t>
            </a:r>
          </a:p>
          <a:p>
            <a:r>
              <a:rPr lang="en-US" sz="2000" dirty="0"/>
              <a:t>The performance of the student when working for remuneration is the legal responsibility of the employing agency and the individual student</a:t>
            </a:r>
            <a:r>
              <a:rPr lang="en-US" sz="2000" dirty="0" smtClean="0"/>
              <a:t>.</a:t>
            </a:r>
          </a:p>
          <a:p>
            <a:pPr marL="68580" indent="0">
              <a:buNone/>
            </a:pPr>
            <a:endParaRPr lang="en-US" sz="2000" dirty="0"/>
          </a:p>
        </p:txBody>
      </p:sp>
    </p:spTree>
    <p:extLst>
      <p:ext uri="{BB962C8B-B14F-4D97-AF65-F5344CB8AC3E}">
        <p14:creationId xmlns:p14="http://schemas.microsoft.com/office/powerpoint/2010/main" val="41146357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P</a:t>
            </a:r>
            <a:r>
              <a:rPr lang="en-US" sz="2400" dirty="0" smtClean="0"/>
              <a:t>rocedures </a:t>
            </a:r>
            <a:r>
              <a:rPr lang="en-US" sz="2400" dirty="0"/>
              <a:t>and policies that include a high-school diploma or its equivalent, or post-secondary degree</a:t>
            </a:r>
          </a:p>
        </p:txBody>
      </p:sp>
      <p:sp>
        <p:nvSpPr>
          <p:cNvPr id="3" name="Content Placeholder 2"/>
          <p:cNvSpPr>
            <a:spLocks noGrp="1"/>
          </p:cNvSpPr>
          <p:nvPr>
            <p:ph idx="1"/>
          </p:nvPr>
        </p:nvSpPr>
        <p:spPr/>
        <p:txBody>
          <a:bodyPr>
            <a:normAutofit fontScale="47500" lnSpcReduction="20000"/>
          </a:bodyPr>
          <a:lstStyle/>
          <a:p>
            <a:r>
              <a:rPr lang="en-US" dirty="0"/>
              <a:t>The Dental Assisting Program is a 12 month, </a:t>
            </a:r>
            <a:r>
              <a:rPr lang="en-US" b="1" i="1" dirty="0"/>
              <a:t>Fall-entry only, full-time day</a:t>
            </a:r>
            <a:r>
              <a:rPr lang="en-US" dirty="0"/>
              <a:t> program with limited enrollment (24 students). The program in dental assisting is accredited by the Commission on Dental Accreditation. The Commission is a specialized accrediting body recognized by the United States Department of Education. The Commission on Dental Accreditation can be contacted at (312) 440-4653 or at 211 East Chicago Avenue, Chicago, IL 60611. The Commission's web address is: </a:t>
            </a:r>
            <a:r>
              <a:rPr lang="en-US" u="sng" dirty="0">
                <a:hlinkClick r:id="rId2"/>
              </a:rPr>
              <a:t>www.ada.org/en/coda</a:t>
            </a:r>
            <a:r>
              <a:rPr lang="en-US" dirty="0" smtClean="0"/>
              <a:t>.</a:t>
            </a:r>
          </a:p>
          <a:p>
            <a:endParaRPr lang="en-US" dirty="0"/>
          </a:p>
          <a:p>
            <a:r>
              <a:rPr lang="en-US" dirty="0"/>
              <a:t>The mission of the program is to provide for and support competency-based learning for a multicultural community. As one of the accredited Dental Assisting Programs in Texas, the program is committed to excellence in helping to meet the diverse needs of both traditional and nontraditional students. The program seeks to provide each student with the essential knowledge and skills necessary to become a functional dental team member and meet the requirements of the national examining entity.  </a:t>
            </a:r>
            <a:endParaRPr lang="en-US" dirty="0" smtClean="0"/>
          </a:p>
          <a:p>
            <a:endParaRPr lang="en-US" dirty="0"/>
          </a:p>
          <a:p>
            <a:r>
              <a:rPr lang="en-US" b="1" dirty="0"/>
              <a:t>IMPORTANT:</a:t>
            </a:r>
            <a:r>
              <a:rPr lang="en-US" dirty="0"/>
              <a:t> Students are required to submit an online application and attend a group advisement which includes a PowerPoint presentation with a Dental Assisting program faculty member</a:t>
            </a:r>
            <a:r>
              <a:rPr lang="en-US" dirty="0" smtClean="0"/>
              <a:t>.</a:t>
            </a:r>
          </a:p>
          <a:p>
            <a:endParaRPr lang="en-US" dirty="0"/>
          </a:p>
          <a:p>
            <a:r>
              <a:rPr lang="en-US" dirty="0" smtClean="0"/>
              <a:t>Students </a:t>
            </a:r>
            <a:r>
              <a:rPr lang="en-US" dirty="0"/>
              <a:t>with high-school diploma or its equivalent (GED), or post- secondary degree desiring admission into Dental Assisting program courses must review checklist </a:t>
            </a:r>
            <a:r>
              <a:rPr lang="en-US" u="sng" dirty="0">
                <a:hlinkClick r:id="rId3"/>
              </a:rPr>
              <a:t>https://www.alamo.edu/sac/admissions-aid/enrollment-checklists/</a:t>
            </a:r>
            <a:endParaRPr lang="en-US" dirty="0"/>
          </a:p>
          <a:p>
            <a:endParaRPr lang="en-US" dirty="0"/>
          </a:p>
        </p:txBody>
      </p:sp>
    </p:spTree>
    <p:extLst>
      <p:ext uri="{BB962C8B-B14F-4D97-AF65-F5344CB8AC3E}">
        <p14:creationId xmlns:p14="http://schemas.microsoft.com/office/powerpoint/2010/main" val="10708130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04800"/>
            <a:ext cx="7772400" cy="1850136"/>
          </a:xfrm>
        </p:spPr>
        <p:txBody>
          <a:bodyPr/>
          <a:lstStyle/>
          <a:p>
            <a:pPr algn="ctr"/>
            <a:r>
              <a:rPr lang="en-US" sz="2400" b="1" i="1" u="sng" dirty="0">
                <a:solidFill>
                  <a:srgbClr val="DBF5F9">
                    <a:satMod val="200000"/>
                  </a:srgbClr>
                </a:solidFill>
                <a:latin typeface="Californian FB" pitchFamily="18" charset="0"/>
              </a:rPr>
              <a:t>Phase One</a:t>
            </a:r>
            <a:r>
              <a:rPr lang="en-US" sz="2400" dirty="0">
                <a:solidFill>
                  <a:srgbClr val="DBF5F9">
                    <a:satMod val="200000"/>
                  </a:srgbClr>
                </a:solidFill>
                <a:latin typeface="Californian FB" pitchFamily="18" charset="0"/>
              </a:rPr>
              <a:t>: Allied Health Department Requirement- </a:t>
            </a:r>
            <a:r>
              <a:rPr lang="en-US" sz="2400" i="1" dirty="0">
                <a:solidFill>
                  <a:srgbClr val="DBF5F9">
                    <a:satMod val="200000"/>
                  </a:srgbClr>
                </a:solidFill>
                <a:latin typeface="Californian FB" pitchFamily="18" charset="0"/>
              </a:rPr>
              <a:t>DNTA</a:t>
            </a:r>
            <a:r>
              <a:rPr lang="en-US" sz="2800" dirty="0" smtClean="0">
                <a:latin typeface="Californian FB" pitchFamily="18" charset="0"/>
              </a:rPr>
              <a:t/>
            </a:r>
            <a:br>
              <a:rPr lang="en-US" sz="2800" dirty="0" smtClean="0">
                <a:latin typeface="Californian FB" pitchFamily="18" charset="0"/>
              </a:rPr>
            </a:br>
            <a:r>
              <a:rPr lang="en-US" sz="2800" dirty="0" smtClean="0">
                <a:latin typeface="Californian FB" pitchFamily="18" charset="0"/>
              </a:rPr>
              <a:t/>
            </a:r>
            <a:br>
              <a:rPr lang="en-US" sz="2800" dirty="0" smtClean="0">
                <a:latin typeface="Californian FB" pitchFamily="18" charset="0"/>
              </a:rPr>
            </a:br>
            <a:r>
              <a:rPr lang="en-US" sz="2400" dirty="0" smtClean="0">
                <a:latin typeface="Californian FB" pitchFamily="18" charset="0"/>
              </a:rPr>
              <a:t>Students desiring admission into Dental Assisting program courses </a:t>
            </a:r>
            <a:r>
              <a:rPr lang="en-US" sz="2400" b="1" i="1" dirty="0" smtClean="0">
                <a:latin typeface="Californian FB" pitchFamily="18" charset="0"/>
              </a:rPr>
              <a:t>MUST</a:t>
            </a:r>
            <a:r>
              <a:rPr lang="en-US" sz="2400" dirty="0" smtClean="0">
                <a:latin typeface="Californian FB" pitchFamily="18" charset="0"/>
              </a:rPr>
              <a:t> submit and complete all of the following for fall admission</a:t>
            </a:r>
            <a:r>
              <a:rPr lang="en-US" sz="2800" dirty="0" smtClean="0">
                <a:latin typeface="Californian FB" pitchFamily="18" charset="0"/>
              </a:rPr>
              <a:t/>
            </a:r>
            <a:br>
              <a:rPr lang="en-US" sz="2800" dirty="0" smtClean="0">
                <a:latin typeface="Californian FB" pitchFamily="18" charset="0"/>
              </a:rPr>
            </a:br>
            <a:endParaRPr lang="en-US" sz="2400" i="1" dirty="0">
              <a:latin typeface="Californian FB" pitchFamily="18" charset="0"/>
            </a:endParaRPr>
          </a:p>
        </p:txBody>
      </p:sp>
      <p:sp>
        <p:nvSpPr>
          <p:cNvPr id="3" name="Content Placeholder 2"/>
          <p:cNvSpPr>
            <a:spLocks noGrp="1"/>
          </p:cNvSpPr>
          <p:nvPr>
            <p:ph idx="1"/>
          </p:nvPr>
        </p:nvSpPr>
        <p:spPr>
          <a:xfrm>
            <a:off x="914400" y="2057400"/>
            <a:ext cx="7772400" cy="4495800"/>
          </a:xfrm>
        </p:spPr>
        <p:txBody>
          <a:bodyPr>
            <a:normAutofit fontScale="85000" lnSpcReduction="20000"/>
          </a:bodyPr>
          <a:lstStyle/>
          <a:p>
            <a:endParaRPr lang="en-US" sz="2000" dirty="0" smtClean="0">
              <a:latin typeface="Californian FB" pitchFamily="18" charset="0"/>
            </a:endParaRPr>
          </a:p>
          <a:p>
            <a:pPr lvl="0"/>
            <a:r>
              <a:rPr lang="en-US" sz="2000" dirty="0">
                <a:latin typeface="Californian FB" panose="0207040306080B030204" pitchFamily="18" charset="0"/>
              </a:rPr>
              <a:t>An application for formal admission San Antonio College (Apply Texas). </a:t>
            </a:r>
          </a:p>
          <a:p>
            <a:pPr lvl="0"/>
            <a:r>
              <a:rPr lang="en-US" sz="2000" dirty="0">
                <a:latin typeface="Californian FB" panose="0207040306080B030204" pitchFamily="18" charset="0"/>
              </a:rPr>
              <a:t>Complete Dental Assisting Program online application website before deadline. </a:t>
            </a:r>
          </a:p>
          <a:p>
            <a:pPr lvl="0"/>
            <a:r>
              <a:rPr lang="en-US" sz="2000" dirty="0">
                <a:latin typeface="Californian FB" panose="0207040306080B030204" pitchFamily="18" charset="0"/>
              </a:rPr>
              <a:t>Submit official sealed transcripts to Admission and Records Office</a:t>
            </a:r>
          </a:p>
          <a:p>
            <a:pPr lvl="0"/>
            <a:r>
              <a:rPr lang="en-US" sz="2000" dirty="0">
                <a:latin typeface="Californian FB" panose="0207040306080B030204" pitchFamily="18" charset="0"/>
              </a:rPr>
              <a:t>Meet the program’s entry-level competencies which are </a:t>
            </a:r>
            <a:r>
              <a:rPr lang="en-US" sz="1800" b="1" dirty="0" smtClean="0">
                <a:latin typeface="Californian FB" panose="0207040306080B030204" pitchFamily="18" charset="0"/>
              </a:rPr>
              <a:t>completion </a:t>
            </a:r>
            <a:r>
              <a:rPr lang="en-US" sz="1800" b="1" dirty="0">
                <a:latin typeface="Californian FB" panose="0207040306080B030204" pitchFamily="18" charset="0"/>
              </a:rPr>
              <a:t>of MATH </a:t>
            </a:r>
            <a:r>
              <a:rPr lang="en-US" sz="1800" b="1" dirty="0" smtClean="0">
                <a:latin typeface="Californian FB" panose="0207040306080B030204" pitchFamily="18" charset="0"/>
              </a:rPr>
              <a:t>0410 </a:t>
            </a:r>
            <a:r>
              <a:rPr lang="en-US" sz="1800" b="1" dirty="0">
                <a:latin typeface="Californian FB" panose="0207040306080B030204" pitchFamily="18" charset="0"/>
              </a:rPr>
              <a:t>or a TSI score of 337 or higher </a:t>
            </a:r>
            <a:r>
              <a:rPr lang="en-US" sz="1800" dirty="0" smtClean="0">
                <a:latin typeface="Californian FB" panose="0207040306080B030204" pitchFamily="18" charset="0"/>
              </a:rPr>
              <a:t>for the </a:t>
            </a:r>
            <a:r>
              <a:rPr lang="en-US" sz="1800" b="1" i="1" u="sng" dirty="0" smtClean="0">
                <a:latin typeface="Californian FB" panose="0207040306080B030204" pitchFamily="18" charset="0"/>
              </a:rPr>
              <a:t>Certificate </a:t>
            </a:r>
            <a:r>
              <a:rPr lang="en-US" sz="1800" b="1" i="1" u="sng" dirty="0">
                <a:latin typeface="Californian FB" panose="0207040306080B030204" pitchFamily="18" charset="0"/>
              </a:rPr>
              <a:t>Level </a:t>
            </a:r>
            <a:r>
              <a:rPr lang="en-US" sz="1800" b="1" i="1" u="sng" dirty="0" smtClean="0">
                <a:latin typeface="Californian FB" panose="0207040306080B030204" pitchFamily="18" charset="0"/>
              </a:rPr>
              <a:t>I</a:t>
            </a:r>
            <a:r>
              <a:rPr lang="en-US" sz="1800" dirty="0" smtClean="0">
                <a:latin typeface="Californian FB" panose="0207040306080B030204" pitchFamily="18" charset="0"/>
              </a:rPr>
              <a:t>.  </a:t>
            </a:r>
          </a:p>
          <a:p>
            <a:pPr lvl="0"/>
            <a:r>
              <a:rPr lang="en-US" sz="2000" b="1" dirty="0" smtClean="0">
                <a:latin typeface="Californian FB" panose="0207040306080B030204" pitchFamily="18" charset="0"/>
              </a:rPr>
              <a:t>Completion</a:t>
            </a:r>
            <a:r>
              <a:rPr lang="en-US" sz="2000" dirty="0" smtClean="0">
                <a:latin typeface="Californian FB" panose="0207040306080B030204" pitchFamily="18" charset="0"/>
              </a:rPr>
              <a:t> </a:t>
            </a:r>
            <a:r>
              <a:rPr lang="en-US" sz="2000" dirty="0">
                <a:latin typeface="Californian FB" panose="0207040306080B030204" pitchFamily="18" charset="0"/>
              </a:rPr>
              <a:t>of MATH 0320 </a:t>
            </a:r>
            <a:r>
              <a:rPr lang="en-US" sz="2000" b="1" dirty="0">
                <a:latin typeface="Californian FB" panose="0207040306080B030204" pitchFamily="18" charset="0"/>
              </a:rPr>
              <a:t>or a TSI score of 350 or higher or college level </a:t>
            </a:r>
            <a:r>
              <a:rPr lang="en-US" sz="2000" b="1" dirty="0" smtClean="0">
                <a:latin typeface="Californian FB" panose="0207040306080B030204" pitchFamily="18" charset="0"/>
              </a:rPr>
              <a:t>math</a:t>
            </a:r>
            <a:r>
              <a:rPr lang="en-US" sz="2000" dirty="0" smtClean="0">
                <a:latin typeface="Californian FB" panose="0207040306080B030204" pitchFamily="18" charset="0"/>
              </a:rPr>
              <a:t>, </a:t>
            </a:r>
            <a:r>
              <a:rPr lang="en-US" sz="2000" dirty="0">
                <a:latin typeface="Californian FB" panose="0207040306080B030204" pitchFamily="18" charset="0"/>
              </a:rPr>
              <a:t>INRW 0420</a:t>
            </a:r>
            <a:r>
              <a:rPr lang="en-US" sz="2000" b="1" dirty="0">
                <a:latin typeface="Californian FB" panose="0207040306080B030204" pitchFamily="18" charset="0"/>
              </a:rPr>
              <a:t> or TSI-English: Essay 5 and Reading 351 for the </a:t>
            </a:r>
            <a:r>
              <a:rPr lang="en-US" sz="2000" b="1" i="1" u="sng" dirty="0" smtClean="0">
                <a:latin typeface="Californian FB" panose="0207040306080B030204" pitchFamily="18" charset="0"/>
              </a:rPr>
              <a:t>AAS</a:t>
            </a:r>
            <a:r>
              <a:rPr lang="en-US" sz="2000" b="1" dirty="0" smtClean="0">
                <a:latin typeface="Californian FB" panose="0207040306080B030204" pitchFamily="18" charset="0"/>
              </a:rPr>
              <a:t>.</a:t>
            </a:r>
            <a:r>
              <a:rPr lang="en-US" sz="2000" dirty="0" smtClean="0">
                <a:latin typeface="Californian FB" panose="0207040306080B030204" pitchFamily="18" charset="0"/>
              </a:rPr>
              <a:t> </a:t>
            </a:r>
            <a:r>
              <a:rPr lang="en-US" sz="2000" dirty="0">
                <a:latin typeface="Californian FB" panose="0207040306080B030204" pitchFamily="18" charset="0"/>
              </a:rPr>
              <a:t>This can be accomplished by scoring appropriately on the TSI test or taking and passing the courses.  </a:t>
            </a:r>
            <a:endParaRPr lang="en-US" sz="2000" dirty="0" smtClean="0">
              <a:latin typeface="Californian FB" panose="0207040306080B030204" pitchFamily="18" charset="0"/>
            </a:endParaRPr>
          </a:p>
          <a:p>
            <a:pPr lvl="0"/>
            <a:r>
              <a:rPr lang="en-US" sz="2000" dirty="0" smtClean="0">
                <a:latin typeface="Californian FB" panose="0207040306080B030204" pitchFamily="18" charset="0"/>
              </a:rPr>
              <a:t>A </a:t>
            </a:r>
            <a:r>
              <a:rPr lang="en-US" sz="2000" dirty="0">
                <a:latin typeface="Californian FB" panose="0207040306080B030204" pitchFamily="18" charset="0"/>
              </a:rPr>
              <a:t>GPA of 2.75 or </a:t>
            </a:r>
            <a:r>
              <a:rPr lang="en-US" sz="2000" dirty="0" smtClean="0">
                <a:latin typeface="Californian FB" panose="0207040306080B030204" pitchFamily="18" charset="0"/>
              </a:rPr>
              <a:t>better </a:t>
            </a:r>
            <a:r>
              <a:rPr lang="en-US" sz="2000" b="1" i="1" u="sng" dirty="0" smtClean="0">
                <a:latin typeface="Californian FB" pitchFamily="18" charset="0"/>
              </a:rPr>
              <a:t>with </a:t>
            </a:r>
            <a:r>
              <a:rPr lang="en-US" sz="2000" b="1" i="1" u="sng" dirty="0">
                <a:latin typeface="Californian FB" pitchFamily="18" charset="0"/>
              </a:rPr>
              <a:t>particular attention given to grades in science </a:t>
            </a:r>
            <a:r>
              <a:rPr lang="en-US" sz="2000" b="1" i="1" u="sng" dirty="0" smtClean="0">
                <a:latin typeface="Californian FB" pitchFamily="18" charset="0"/>
              </a:rPr>
              <a:t>subjects.</a:t>
            </a:r>
            <a:endParaRPr lang="en-US" sz="2000" dirty="0">
              <a:latin typeface="Californian FB" panose="0207040306080B030204" pitchFamily="18" charset="0"/>
            </a:endParaRPr>
          </a:p>
          <a:p>
            <a:pPr lvl="0"/>
            <a:r>
              <a:rPr lang="en-US" sz="2000" dirty="0">
                <a:latin typeface="Californian FB" panose="0207040306080B030204" pitchFamily="18" charset="0"/>
              </a:rPr>
              <a:t>Provide a copy of unofficial transcript for advisement. </a:t>
            </a:r>
          </a:p>
          <a:p>
            <a:pPr lvl="0"/>
            <a:r>
              <a:rPr lang="en-US" sz="2000" dirty="0">
                <a:latin typeface="Californian FB" panose="0207040306080B030204" pitchFamily="18" charset="0"/>
              </a:rPr>
              <a:t>Written proof of an advisement/degree plan signed </a:t>
            </a:r>
            <a:r>
              <a:rPr lang="en-US" sz="2000" b="1" i="1" u="sng" dirty="0">
                <a:latin typeface="Californian FB" panose="0207040306080B030204" pitchFamily="18" charset="0"/>
              </a:rPr>
              <a:t>by a faculty member of the dental assisting program</a:t>
            </a:r>
          </a:p>
          <a:p>
            <a:pPr marL="68580" indent="0">
              <a:buNone/>
            </a:pPr>
            <a:r>
              <a:rPr lang="en-US" sz="2000" dirty="0" smtClean="0">
                <a:latin typeface="Californian FB" pitchFamily="18" charset="0"/>
              </a:rPr>
              <a:t>     </a:t>
            </a:r>
          </a:p>
          <a:p>
            <a:pPr>
              <a:buNone/>
            </a:pPr>
            <a:endParaRPr lang="en-US" sz="2800" dirty="0" smtClean="0">
              <a:latin typeface="Californian FB" pitchFamily="18" charset="0"/>
            </a:endParaRPr>
          </a:p>
          <a:p>
            <a:pPr>
              <a:buNone/>
            </a:pPr>
            <a:endParaRPr lang="en-US" sz="2800" dirty="0">
              <a:latin typeface="Californian FB" pitchFamily="18" charset="0"/>
            </a:endParaRPr>
          </a:p>
        </p:txBody>
      </p:sp>
      <p:pic>
        <p:nvPicPr>
          <p:cNvPr id="2050" name="Picture 2" descr="C:\Documents and Settings\csantiago3\Local Settings\Temporary Internet Files\Content.IE5\WBH1S4J4\MCj02812830000[1].wmf"/>
          <p:cNvPicPr>
            <a:picLocks noChangeAspect="1" noChangeArrowheads="1"/>
          </p:cNvPicPr>
          <p:nvPr/>
        </p:nvPicPr>
        <p:blipFill>
          <a:blip r:embed="rId2" cstate="print"/>
          <a:srcRect/>
          <a:stretch>
            <a:fillRect/>
          </a:stretch>
        </p:blipFill>
        <p:spPr bwMode="auto">
          <a:xfrm>
            <a:off x="4495800" y="5867400"/>
            <a:ext cx="533400" cy="689830"/>
          </a:xfrm>
          <a:prstGeom prst="rect">
            <a:avLst/>
          </a:prstGeom>
          <a:noFill/>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8987" y="152400"/>
            <a:ext cx="381000"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630936"/>
          </a:xfrm>
        </p:spPr>
        <p:txBody>
          <a:bodyPr/>
          <a:lstStyle/>
          <a:p>
            <a:pPr algn="ctr"/>
            <a:r>
              <a:rPr lang="en-US" sz="2400" b="1" i="1" u="sng" dirty="0" smtClean="0">
                <a:latin typeface="Californian FB" pitchFamily="18" charset="0"/>
              </a:rPr>
              <a:t>Phase  Two</a:t>
            </a:r>
            <a:r>
              <a:rPr lang="en-US" sz="2400" b="1" dirty="0" smtClean="0">
                <a:latin typeface="Californian FB" pitchFamily="18" charset="0"/>
              </a:rPr>
              <a:t>: Program Specific Requirements</a:t>
            </a:r>
            <a:endParaRPr lang="en-US" dirty="0">
              <a:latin typeface="Californian FB" pitchFamily="18" charset="0"/>
            </a:endParaRPr>
          </a:p>
        </p:txBody>
      </p:sp>
      <p:sp>
        <p:nvSpPr>
          <p:cNvPr id="3" name="Content Placeholder 2"/>
          <p:cNvSpPr>
            <a:spLocks noGrp="1"/>
          </p:cNvSpPr>
          <p:nvPr>
            <p:ph idx="1"/>
          </p:nvPr>
        </p:nvSpPr>
        <p:spPr>
          <a:xfrm>
            <a:off x="914400" y="1371600"/>
            <a:ext cx="7772400" cy="4572000"/>
          </a:xfrm>
        </p:spPr>
        <p:txBody>
          <a:bodyPr>
            <a:normAutofit fontScale="77500" lnSpcReduction="20000"/>
          </a:bodyPr>
          <a:lstStyle/>
          <a:p>
            <a:pPr marL="68580" indent="0">
              <a:buNone/>
            </a:pPr>
            <a:r>
              <a:rPr lang="en-US" sz="2400" dirty="0">
                <a:latin typeface="Californian FB" panose="0207040306080B030204" pitchFamily="18" charset="0"/>
              </a:rPr>
              <a:t>Must submit proof of: </a:t>
            </a:r>
            <a:endParaRPr lang="en-US" sz="2400" dirty="0" smtClean="0">
              <a:latin typeface="Californian FB" panose="0207040306080B030204" pitchFamily="18" charset="0"/>
            </a:endParaRPr>
          </a:p>
          <a:p>
            <a:pPr marL="68580" indent="0">
              <a:buNone/>
            </a:pPr>
            <a:endParaRPr lang="en-US" sz="2400" dirty="0">
              <a:latin typeface="Californian FB" panose="0207040306080B030204" pitchFamily="18" charset="0"/>
            </a:endParaRPr>
          </a:p>
          <a:p>
            <a:pPr lvl="0"/>
            <a:r>
              <a:rPr lang="en-US" sz="1600" b="1" u="sng" dirty="0">
                <a:latin typeface="Californian FB" panose="0207040306080B030204" pitchFamily="18" charset="0"/>
              </a:rPr>
              <a:t>Pre-Program Requirements:</a:t>
            </a:r>
            <a:r>
              <a:rPr lang="en-US" sz="1600" dirty="0">
                <a:latin typeface="Californian FB" panose="0207040306080B030204" pitchFamily="18" charset="0"/>
              </a:rPr>
              <a:t>  Take and pass </a:t>
            </a:r>
            <a:r>
              <a:rPr lang="en-US" sz="1600" dirty="0" smtClean="0">
                <a:latin typeface="Californian FB" panose="0207040306080B030204" pitchFamily="18" charset="0"/>
              </a:rPr>
              <a:t>CPR-BLS Provider </a:t>
            </a:r>
            <a:r>
              <a:rPr lang="en-US" sz="1600" dirty="0">
                <a:latin typeface="Californian FB" panose="0207040306080B030204" pitchFamily="18" charset="0"/>
              </a:rPr>
              <a:t>and submit copy of current CPR card to </a:t>
            </a:r>
            <a:r>
              <a:rPr lang="en-US" sz="1600" dirty="0" err="1" smtClean="0">
                <a:latin typeface="Californian FB" panose="0207040306080B030204" pitchFamily="18" charset="0"/>
              </a:rPr>
              <a:t>Complio</a:t>
            </a:r>
            <a:r>
              <a:rPr lang="en-US" sz="1600" dirty="0" smtClean="0">
                <a:latin typeface="Californian FB" panose="0207040306080B030204" pitchFamily="18" charset="0"/>
              </a:rPr>
              <a:t>.</a:t>
            </a:r>
            <a:r>
              <a:rPr lang="en-US" sz="1600" dirty="0">
                <a:latin typeface="Californian FB" panose="0207040306080B030204" pitchFamily="18" charset="0"/>
              </a:rPr>
              <a:t> </a:t>
            </a:r>
            <a:r>
              <a:rPr lang="en-US" sz="1600" u="sng" dirty="0">
                <a:latin typeface="Californian FB" panose="0207040306080B030204" pitchFamily="18" charset="0"/>
              </a:rPr>
              <a:t>Note</a:t>
            </a:r>
            <a:r>
              <a:rPr lang="en-US" sz="1600" dirty="0" smtClean="0">
                <a:latin typeface="Californian FB" panose="0207040306080B030204" pitchFamily="18" charset="0"/>
              </a:rPr>
              <a:t>: CPR </a:t>
            </a:r>
            <a:r>
              <a:rPr lang="en-US" sz="1600" dirty="0">
                <a:latin typeface="Californian FB" panose="0207040306080B030204" pitchFamily="18" charset="0"/>
              </a:rPr>
              <a:t>is required for State and National Certificates (</a:t>
            </a:r>
            <a:r>
              <a:rPr lang="en-US" sz="1600" dirty="0" smtClean="0">
                <a:latin typeface="Californian FB" panose="0207040306080B030204" pitchFamily="18" charset="0"/>
              </a:rPr>
              <a:t>CPR-Basic Life Support (BLS) Provider) or be </a:t>
            </a:r>
            <a:r>
              <a:rPr lang="en-US" sz="1600" dirty="0">
                <a:latin typeface="Californian FB" panose="0207040306080B030204" pitchFamily="18" charset="0"/>
              </a:rPr>
              <a:t>enrolled in KINE 1306 	First Aid - Responding to Emergencies and </a:t>
            </a:r>
            <a:r>
              <a:rPr lang="en-US" sz="1600" dirty="0" smtClean="0">
                <a:latin typeface="Californian FB" panose="0207040306080B030204" pitchFamily="18" charset="0"/>
              </a:rPr>
              <a:t>take </a:t>
            </a:r>
            <a:r>
              <a:rPr lang="en-US" sz="1600" dirty="0">
                <a:latin typeface="Californian FB" panose="0207040306080B030204" pitchFamily="18" charset="0"/>
              </a:rPr>
              <a:t>and pass CPR-BLS </a:t>
            </a:r>
            <a:r>
              <a:rPr lang="en-US" sz="1600" dirty="0" smtClean="0">
                <a:latin typeface="Californian FB" panose="0207040306080B030204" pitchFamily="18" charset="0"/>
              </a:rPr>
              <a:t>Provider in class. </a:t>
            </a:r>
            <a:endParaRPr lang="en-US" sz="1600" dirty="0">
              <a:latin typeface="Californian FB" panose="0207040306080B030204" pitchFamily="18" charset="0"/>
            </a:endParaRPr>
          </a:p>
          <a:p>
            <a:pPr lvl="0"/>
            <a:r>
              <a:rPr lang="en-US" sz="1600" dirty="0">
                <a:latin typeface="Californian FB" panose="0207040306080B030204" pitchFamily="18" charset="0"/>
              </a:rPr>
              <a:t>A completed program health assessment policy packet which includes:  A completed updated immunization record including Hepatitis B series (</a:t>
            </a:r>
            <a:r>
              <a:rPr lang="en-US" sz="1600" dirty="0" err="1">
                <a:latin typeface="Californian FB" panose="0207040306080B030204" pitchFamily="18" charset="0"/>
              </a:rPr>
              <a:t>Hep</a:t>
            </a:r>
            <a:r>
              <a:rPr lang="en-US" sz="1600" dirty="0">
                <a:latin typeface="Californian FB" panose="0207040306080B030204" pitchFamily="18" charset="0"/>
              </a:rPr>
              <a:t> B completed (3) or is in progress, needing only #3 in the series to be completed); PPD/TB screen (within one year); Td booster (if applicable); MMR; DPT. Additionally, Varicella or official documentation by a physician indicating active disease.</a:t>
            </a:r>
          </a:p>
          <a:p>
            <a:pPr lvl="0"/>
            <a:r>
              <a:rPr lang="en-US" sz="1600" dirty="0">
                <a:latin typeface="Californian FB" panose="0207040306080B030204" pitchFamily="18" charset="0"/>
              </a:rPr>
              <a:t>Proof of completed background check. </a:t>
            </a:r>
            <a:r>
              <a:rPr lang="en-US" sz="1600" dirty="0" smtClean="0">
                <a:latin typeface="Californian FB" panose="0207040306080B030204" pitchFamily="18" charset="0"/>
              </a:rPr>
              <a:t>(</a:t>
            </a:r>
            <a:r>
              <a:rPr lang="en-US" sz="1600" dirty="0" err="1" smtClean="0">
                <a:latin typeface="Californian FB" panose="0207040306080B030204" pitchFamily="18" charset="0"/>
              </a:rPr>
              <a:t>Complio</a:t>
            </a:r>
            <a:r>
              <a:rPr lang="en-US" sz="1600" dirty="0" smtClean="0">
                <a:latin typeface="Californian FB" panose="0207040306080B030204" pitchFamily="18" charset="0"/>
              </a:rPr>
              <a:t>)</a:t>
            </a:r>
            <a:endParaRPr lang="en-US" sz="1600" dirty="0">
              <a:latin typeface="Californian FB" panose="0207040306080B030204" pitchFamily="18" charset="0"/>
            </a:endParaRPr>
          </a:p>
          <a:p>
            <a:pPr lvl="0"/>
            <a:r>
              <a:rPr lang="en-US" sz="1600" dirty="0">
                <a:latin typeface="Californian FB" panose="0207040306080B030204" pitchFamily="18" charset="0"/>
              </a:rPr>
              <a:t>Proof of completed drug screening.  (</a:t>
            </a:r>
            <a:r>
              <a:rPr lang="en-US" sz="1600" dirty="0" err="1" smtClean="0">
                <a:latin typeface="Californian FB" panose="0207040306080B030204" pitchFamily="18" charset="0"/>
              </a:rPr>
              <a:t>Complio</a:t>
            </a:r>
            <a:r>
              <a:rPr lang="en-US" sz="1600" dirty="0" smtClean="0">
                <a:latin typeface="Californian FB" panose="0207040306080B030204" pitchFamily="18" charset="0"/>
              </a:rPr>
              <a:t>)</a:t>
            </a:r>
            <a:endParaRPr lang="en-US" sz="1600" dirty="0">
              <a:latin typeface="Californian FB" panose="0207040306080B030204" pitchFamily="18" charset="0"/>
            </a:endParaRPr>
          </a:p>
          <a:p>
            <a:pPr lvl="0"/>
            <a:r>
              <a:rPr lang="en-US" sz="1600" dirty="0">
                <a:latin typeface="Californian FB" panose="0207040306080B030204" pitchFamily="18" charset="0"/>
              </a:rPr>
              <a:t>Students must provide proof of health </a:t>
            </a:r>
            <a:r>
              <a:rPr lang="en-US" sz="1600" dirty="0" smtClean="0">
                <a:latin typeface="Californian FB" panose="0207040306080B030204" pitchFamily="18" charset="0"/>
              </a:rPr>
              <a:t>insurance-</a:t>
            </a:r>
            <a:r>
              <a:rPr lang="en-US" sz="1600" i="1" dirty="0" smtClean="0">
                <a:latin typeface="Californian FB" panose="0207040306080B030204" pitchFamily="18" charset="0"/>
              </a:rPr>
              <a:t>throughout program</a:t>
            </a:r>
            <a:r>
              <a:rPr lang="en-US" sz="1600" i="1" dirty="0">
                <a:latin typeface="Californian FB" panose="0207040306080B030204" pitchFamily="18" charset="0"/>
              </a:rPr>
              <a:t>. (</a:t>
            </a:r>
            <a:r>
              <a:rPr lang="en-US" sz="1600" i="1" dirty="0" err="1">
                <a:latin typeface="Californian FB" panose="0207040306080B030204" pitchFamily="18" charset="0"/>
              </a:rPr>
              <a:t>Complio</a:t>
            </a:r>
            <a:r>
              <a:rPr lang="en-US" sz="1600" i="1" dirty="0" smtClean="0">
                <a:latin typeface="Californian FB" panose="0207040306080B030204" pitchFamily="18" charset="0"/>
              </a:rPr>
              <a:t>)</a:t>
            </a:r>
            <a:endParaRPr lang="en-US" sz="1600" dirty="0">
              <a:latin typeface="Californian FB" panose="0207040306080B030204" pitchFamily="18" charset="0"/>
            </a:endParaRPr>
          </a:p>
          <a:p>
            <a:pPr lvl="0"/>
            <a:r>
              <a:rPr lang="en-US" sz="1600" dirty="0">
                <a:latin typeface="Californian FB" panose="0207040306080B030204" pitchFamily="18" charset="0"/>
              </a:rPr>
              <a:t>Dental prophylaxis with current dental examination with interproximal radiographs (4). </a:t>
            </a:r>
          </a:p>
          <a:p>
            <a:pPr lvl="0"/>
            <a:r>
              <a:rPr lang="en-US" sz="1600" dirty="0">
                <a:latin typeface="Californian FB" panose="0207040306080B030204" pitchFamily="18" charset="0"/>
              </a:rPr>
              <a:t>A </a:t>
            </a:r>
            <a:r>
              <a:rPr lang="en-US" sz="1600" dirty="0" smtClean="0">
                <a:latin typeface="Californian FB" panose="0207040306080B030204" pitchFamily="18" charset="0"/>
              </a:rPr>
              <a:t>signed </a:t>
            </a:r>
            <a:r>
              <a:rPr lang="en-US" sz="1600" dirty="0">
                <a:latin typeface="Californian FB" panose="0207040306080B030204" pitchFamily="18" charset="0"/>
              </a:rPr>
              <a:t>order for x-rays (</a:t>
            </a:r>
            <a:r>
              <a:rPr lang="en-US" sz="1600" dirty="0" smtClean="0">
                <a:latin typeface="Californian FB" panose="0207040306080B030204" pitchFamily="18" charset="0"/>
              </a:rPr>
              <a:t>18 </a:t>
            </a:r>
            <a:r>
              <a:rPr lang="en-US" sz="1600" dirty="0" err="1" smtClean="0">
                <a:latin typeface="Californian FB" panose="0207040306080B030204" pitchFamily="18" charset="0"/>
              </a:rPr>
              <a:t>fmx</a:t>
            </a:r>
            <a:r>
              <a:rPr lang="en-US" sz="1600" dirty="0" smtClean="0">
                <a:latin typeface="Californian FB" panose="0207040306080B030204" pitchFamily="18" charset="0"/>
              </a:rPr>
              <a:t>/</a:t>
            </a:r>
            <a:r>
              <a:rPr lang="en-US" sz="1600" dirty="0" err="1" smtClean="0">
                <a:latin typeface="Californian FB" panose="0207040306080B030204" pitchFamily="18" charset="0"/>
              </a:rPr>
              <a:t>pano</a:t>
            </a:r>
            <a:r>
              <a:rPr lang="en-US" sz="1600" dirty="0" smtClean="0">
                <a:latin typeface="Californian FB" panose="0207040306080B030204" pitchFamily="18" charset="0"/>
              </a:rPr>
              <a:t>) from </a:t>
            </a:r>
            <a:r>
              <a:rPr lang="en-US" sz="1600" dirty="0">
                <a:latin typeface="Californian FB" panose="0207040306080B030204" pitchFamily="18" charset="0"/>
              </a:rPr>
              <a:t>your dentist indicating </a:t>
            </a:r>
            <a:r>
              <a:rPr lang="en-US" sz="1600" dirty="0" smtClean="0">
                <a:latin typeface="Californian FB" panose="0207040306080B030204" pitchFamily="18" charset="0"/>
              </a:rPr>
              <a:t>that you may have radiographs taken on you.</a:t>
            </a:r>
            <a:endParaRPr lang="en-US" sz="1600" dirty="0">
              <a:latin typeface="Californian FB" panose="0207040306080B030204" pitchFamily="18" charset="0"/>
            </a:endParaRPr>
          </a:p>
          <a:p>
            <a:pPr lvl="0"/>
            <a:r>
              <a:rPr lang="en-US" sz="1600" dirty="0">
                <a:latin typeface="Californian FB" panose="0207040306080B030204" pitchFamily="18" charset="0"/>
              </a:rPr>
              <a:t>Proof of ADAA Membership (fall and spring requirements)</a:t>
            </a:r>
          </a:p>
          <a:p>
            <a:pPr marL="68580" lvl="0" indent="0">
              <a:buClr>
                <a:srgbClr val="DBF5F9"/>
              </a:buClr>
              <a:buNone/>
            </a:pPr>
            <a:endParaRPr lang="en-US" sz="1600" b="1" dirty="0">
              <a:solidFill>
                <a:prstClr val="white"/>
              </a:solidFill>
              <a:latin typeface="Californian FB" pitchFamily="18" charset="0"/>
            </a:endParaRPr>
          </a:p>
          <a:p>
            <a:pPr marL="68580" indent="0">
              <a:buNone/>
            </a:pPr>
            <a:r>
              <a:rPr lang="en-US" sz="1800" b="1" i="1" u="sng" dirty="0">
                <a:latin typeface="Californian FB" pitchFamily="18" charset="0"/>
              </a:rPr>
              <a:t>Note</a:t>
            </a:r>
            <a:r>
              <a:rPr lang="en-US" sz="1800" b="1" i="1" dirty="0">
                <a:latin typeface="Californian FB" pitchFamily="18" charset="0"/>
              </a:rPr>
              <a:t>: </a:t>
            </a:r>
            <a:r>
              <a:rPr lang="en-US" sz="1800" b="1" dirty="0">
                <a:latin typeface="Californian FB" pitchFamily="18" charset="0"/>
              </a:rPr>
              <a:t>CPR is required for State and National Certificates.</a:t>
            </a:r>
          </a:p>
          <a:p>
            <a:pPr marL="68580" indent="0">
              <a:buNone/>
            </a:pPr>
            <a:r>
              <a:rPr lang="en-US" sz="1800" dirty="0">
                <a:latin typeface="Californian FB" panose="0207040306080B030204" pitchFamily="18" charset="0"/>
              </a:rPr>
              <a:t>          </a:t>
            </a:r>
            <a:r>
              <a:rPr lang="en-US" sz="1800" dirty="0" smtClean="0">
                <a:latin typeface="Californian FB" panose="0207040306080B030204" pitchFamily="18" charset="0"/>
              </a:rPr>
              <a:t>  (</a:t>
            </a:r>
            <a:r>
              <a:rPr lang="en-US" sz="1800" dirty="0">
                <a:latin typeface="Californian FB" panose="0207040306080B030204" pitchFamily="18" charset="0"/>
              </a:rPr>
              <a:t>CPR- </a:t>
            </a:r>
            <a:r>
              <a:rPr lang="en-US" sz="1800" dirty="0" smtClean="0">
                <a:latin typeface="Californian FB" panose="0207040306080B030204" pitchFamily="18" charset="0"/>
              </a:rPr>
              <a:t>BLS Provider</a:t>
            </a:r>
            <a:r>
              <a:rPr lang="en-US" sz="1800" dirty="0">
                <a:latin typeface="Californian FB" panose="0207040306080B030204" pitchFamily="18" charset="0"/>
              </a:rPr>
              <a:t>)</a:t>
            </a:r>
            <a:r>
              <a:rPr lang="en-US" sz="1800" b="1" dirty="0">
                <a:latin typeface="Californian FB" pitchFamily="18" charset="0"/>
              </a:rPr>
              <a:t>. </a:t>
            </a:r>
          </a:p>
          <a:p>
            <a:pPr marL="68580" indent="0">
              <a:buNone/>
            </a:pPr>
            <a:endParaRPr lang="en-US" sz="2400" dirty="0" smtClean="0">
              <a:latin typeface="Californian FB" pitchFamily="18" charset="0"/>
            </a:endParaRPr>
          </a:p>
          <a:p>
            <a:pPr marL="68580" indent="0">
              <a:buNone/>
            </a:pPr>
            <a:endParaRPr lang="en-US" sz="2400" dirty="0">
              <a:latin typeface="Californian FB" pitchFamily="18" charset="0"/>
            </a:endParaRPr>
          </a:p>
          <a:p>
            <a:pPr marL="68580" indent="0">
              <a:buNone/>
            </a:pPr>
            <a:endParaRPr lang="en-US" sz="2400" dirty="0" smtClean="0">
              <a:latin typeface="Californian FB" pitchFamily="18" charset="0"/>
            </a:endParaRPr>
          </a:p>
          <a:p>
            <a:pPr marL="68580" indent="0">
              <a:buNone/>
            </a:pPr>
            <a:endParaRPr lang="en-US" sz="2400" dirty="0" smtClean="0">
              <a:latin typeface="Californian FB" pitchFamily="18" charset="0"/>
            </a:endParaRPr>
          </a:p>
          <a:p>
            <a:pPr marL="68580" indent="0">
              <a:buNone/>
            </a:pPr>
            <a:endParaRPr lang="en-US" sz="2400" dirty="0">
              <a:latin typeface="Californian FB" pitchFamily="18" charset="0"/>
            </a:endParaRPr>
          </a:p>
        </p:txBody>
      </p:sp>
      <p:pic>
        <p:nvPicPr>
          <p:cNvPr id="9218" name="Picture 2" descr="C:\Documents and Settings\csantiago3\Local Settings\Temporary Internet Files\Content.IE5\8BMZQSO7\MCj02868630000[1].wmf"/>
          <p:cNvPicPr>
            <a:picLocks noChangeAspect="1" noChangeArrowheads="1"/>
          </p:cNvPicPr>
          <p:nvPr/>
        </p:nvPicPr>
        <p:blipFill>
          <a:blip r:embed="rId2" cstate="print"/>
          <a:srcRect/>
          <a:stretch>
            <a:fillRect/>
          </a:stretch>
        </p:blipFill>
        <p:spPr bwMode="auto">
          <a:xfrm>
            <a:off x="6429654" y="4648200"/>
            <a:ext cx="1820662" cy="1738490"/>
          </a:xfrm>
          <a:prstGeom prst="rect">
            <a:avLst/>
          </a:prstGeom>
          <a:noFill/>
        </p:spPr>
      </p:pic>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5400" y="539579"/>
            <a:ext cx="381000"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34845" y="533400"/>
            <a:ext cx="381000"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400" b="1" dirty="0" smtClean="0">
                <a:latin typeface="Californian FB" pitchFamily="18" charset="0"/>
              </a:rPr>
              <a:t>Pre-program REQUIRED</a:t>
            </a:r>
            <a:r>
              <a:rPr lang="en-US" sz="2400" dirty="0" smtClean="0">
                <a:latin typeface="Californian FB" pitchFamily="18" charset="0"/>
              </a:rPr>
              <a:t>  Immunization Records ~</a:t>
            </a:r>
            <a:r>
              <a:rPr lang="en-US" sz="2400" b="1" i="1" u="sng" dirty="0" smtClean="0">
                <a:latin typeface="Californian FB" pitchFamily="18" charset="0"/>
              </a:rPr>
              <a:t>Phase  Two</a:t>
            </a:r>
            <a:r>
              <a:rPr lang="en-US" sz="2800" dirty="0" smtClean="0">
                <a:latin typeface="Californian FB" pitchFamily="18" charset="0"/>
              </a:rPr>
              <a:t/>
            </a:r>
            <a:br>
              <a:rPr lang="en-US" sz="2800" dirty="0" smtClean="0">
                <a:latin typeface="Californian FB" pitchFamily="18" charset="0"/>
              </a:rPr>
            </a:br>
            <a:r>
              <a:rPr lang="en-US" sz="3600" dirty="0" smtClean="0">
                <a:latin typeface="Californian FB" pitchFamily="18" charset="0"/>
              </a:rPr>
              <a:t/>
            </a:r>
            <a:br>
              <a:rPr lang="en-US" sz="3600" dirty="0" smtClean="0">
                <a:latin typeface="Californian FB" pitchFamily="18" charset="0"/>
              </a:rPr>
            </a:br>
            <a:endParaRPr lang="en-US" sz="3600" dirty="0">
              <a:latin typeface="Californian FB" pitchFamily="18" charset="0"/>
            </a:endParaRPr>
          </a:p>
        </p:txBody>
      </p:sp>
      <p:sp>
        <p:nvSpPr>
          <p:cNvPr id="3" name="Content Placeholder 2"/>
          <p:cNvSpPr>
            <a:spLocks noGrp="1"/>
          </p:cNvSpPr>
          <p:nvPr>
            <p:ph idx="1"/>
          </p:nvPr>
        </p:nvSpPr>
        <p:spPr>
          <a:xfrm>
            <a:off x="914400" y="1600200"/>
            <a:ext cx="7772400" cy="4572000"/>
          </a:xfrm>
        </p:spPr>
        <p:txBody>
          <a:bodyPr>
            <a:normAutofit/>
          </a:bodyPr>
          <a:lstStyle/>
          <a:p>
            <a:pPr marL="68580" lvl="0" indent="0">
              <a:buClr>
                <a:srgbClr val="DBF5F9"/>
              </a:buClr>
              <a:buNone/>
            </a:pPr>
            <a:r>
              <a:rPr lang="en-US" sz="2000" dirty="0" smtClean="0">
                <a:latin typeface="Californian FB" pitchFamily="18" charset="0"/>
              </a:rPr>
              <a:t>Must submit proof </a:t>
            </a:r>
            <a:r>
              <a:rPr lang="en-US" sz="1400" dirty="0">
                <a:solidFill>
                  <a:prstClr val="white"/>
                </a:solidFill>
                <a:latin typeface="Californian FB" panose="0207040306080B030204" pitchFamily="18" charset="0"/>
              </a:rPr>
              <a:t>(</a:t>
            </a:r>
            <a:r>
              <a:rPr lang="en-US" sz="1400" dirty="0" err="1">
                <a:solidFill>
                  <a:prstClr val="white"/>
                </a:solidFill>
                <a:latin typeface="Californian FB" panose="0207040306080B030204" pitchFamily="18" charset="0"/>
              </a:rPr>
              <a:t>Complio</a:t>
            </a:r>
            <a:r>
              <a:rPr lang="en-US" sz="1400" dirty="0" smtClean="0">
                <a:solidFill>
                  <a:prstClr val="white"/>
                </a:solidFill>
                <a:latin typeface="Californian FB" panose="0207040306080B030204" pitchFamily="18" charset="0"/>
              </a:rPr>
              <a:t>)</a:t>
            </a:r>
            <a:r>
              <a:rPr lang="en-US" sz="2000" dirty="0" smtClean="0">
                <a:latin typeface="Californian FB" pitchFamily="18" charset="0"/>
              </a:rPr>
              <a:t> of: </a:t>
            </a:r>
          </a:p>
          <a:p>
            <a:r>
              <a:rPr lang="en-US" sz="2000" dirty="0" smtClean="0">
                <a:latin typeface="Californian FB" pitchFamily="18" charset="0"/>
              </a:rPr>
              <a:t>Diphtheria-Pertussis-Tetanus (DPT, </a:t>
            </a:r>
            <a:r>
              <a:rPr lang="en-US" sz="2000" dirty="0" err="1" smtClean="0">
                <a:latin typeface="Californian FB" pitchFamily="18" charset="0"/>
              </a:rPr>
              <a:t>DTaP</a:t>
            </a:r>
            <a:r>
              <a:rPr lang="en-US" sz="2000" dirty="0" smtClean="0">
                <a:latin typeface="Californian FB" pitchFamily="18" charset="0"/>
              </a:rPr>
              <a:t>, DT) </a:t>
            </a:r>
          </a:p>
          <a:p>
            <a:r>
              <a:rPr lang="en-US" sz="2000" dirty="0" smtClean="0">
                <a:latin typeface="Californian FB" pitchFamily="18" charset="0"/>
              </a:rPr>
              <a:t>Tetanus (Td) </a:t>
            </a:r>
          </a:p>
          <a:p>
            <a:r>
              <a:rPr lang="en-US" sz="2000" dirty="0" smtClean="0">
                <a:latin typeface="Californian FB" pitchFamily="18" charset="0"/>
              </a:rPr>
              <a:t>Polio (IPV) </a:t>
            </a:r>
          </a:p>
          <a:p>
            <a:r>
              <a:rPr lang="en-US" sz="2000" dirty="0" smtClean="0">
                <a:latin typeface="Californian FB" pitchFamily="18" charset="0"/>
              </a:rPr>
              <a:t>Tuberculin Skin Test (TBC or PPD-within one year)</a:t>
            </a:r>
          </a:p>
          <a:p>
            <a:r>
              <a:rPr lang="en-US" sz="2000" dirty="0" smtClean="0">
                <a:latin typeface="Californian FB" pitchFamily="18" charset="0"/>
              </a:rPr>
              <a:t> Measles, Mumps, and Rubella (MMR) </a:t>
            </a:r>
          </a:p>
          <a:p>
            <a:r>
              <a:rPr lang="en-US" sz="2000" dirty="0" smtClean="0">
                <a:latin typeface="Californian FB" pitchFamily="18" charset="0"/>
              </a:rPr>
              <a:t> Hepatitis B Series (3) </a:t>
            </a:r>
          </a:p>
          <a:p>
            <a:r>
              <a:rPr lang="en-US" sz="2000" dirty="0" smtClean="0">
                <a:latin typeface="Californian FB" pitchFamily="18" charset="0"/>
              </a:rPr>
              <a:t> Chicken Pox (</a:t>
            </a:r>
            <a:r>
              <a:rPr lang="en-US" sz="2000" dirty="0" err="1" smtClean="0">
                <a:latin typeface="Californian FB" pitchFamily="18" charset="0"/>
              </a:rPr>
              <a:t>Varicella</a:t>
            </a:r>
            <a:r>
              <a:rPr lang="en-US" sz="2000" dirty="0" smtClean="0">
                <a:latin typeface="Californian FB" pitchFamily="18" charset="0"/>
              </a:rPr>
              <a:t>)</a:t>
            </a:r>
          </a:p>
          <a:p>
            <a:pPr marL="68580" indent="0">
              <a:buNone/>
            </a:pPr>
            <a:r>
              <a:rPr lang="en-US" sz="1400" dirty="0" smtClean="0">
                <a:latin typeface="Californian FB" pitchFamily="18" charset="0"/>
              </a:rPr>
              <a:t>.</a:t>
            </a:r>
          </a:p>
          <a:p>
            <a:pPr>
              <a:buNone/>
            </a:pPr>
            <a:endParaRPr lang="en-US" sz="2800" dirty="0">
              <a:latin typeface="Californian FB" pitchFamily="18" charset="0"/>
            </a:endParaRPr>
          </a:p>
        </p:txBody>
      </p:sp>
      <p:pic>
        <p:nvPicPr>
          <p:cNvPr id="8194" name="Picture 2" descr="C:\Documents and Settings\csantiago3\Local Settings\Temporary Internet Files\Content.IE5\46HYW3G5\MCj01993760000[1].wmf"/>
          <p:cNvPicPr>
            <a:picLocks noChangeAspect="1" noChangeArrowheads="1"/>
          </p:cNvPicPr>
          <p:nvPr/>
        </p:nvPicPr>
        <p:blipFill>
          <a:blip r:embed="rId2" cstate="print"/>
          <a:srcRect/>
          <a:stretch>
            <a:fillRect/>
          </a:stretch>
        </p:blipFill>
        <p:spPr bwMode="auto">
          <a:xfrm>
            <a:off x="6705600" y="1752600"/>
            <a:ext cx="1984013" cy="1684338"/>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sz="2800" b="1" i="1" u="sng" dirty="0">
                <a:latin typeface="Californian FB" pitchFamily="18" charset="0"/>
              </a:rPr>
              <a:t>Phase  </a:t>
            </a:r>
            <a:r>
              <a:rPr lang="en-US" sz="2800" b="1" i="1" u="sng" dirty="0" smtClean="0">
                <a:latin typeface="Californian FB" pitchFamily="18" charset="0"/>
              </a:rPr>
              <a:t>Three</a:t>
            </a:r>
            <a:r>
              <a:rPr lang="en-US" sz="2800" b="1" dirty="0" smtClean="0">
                <a:latin typeface="Californian FB" pitchFamily="18" charset="0"/>
              </a:rPr>
              <a:t>: </a:t>
            </a:r>
            <a:r>
              <a:rPr lang="en-US" sz="2800" b="1" dirty="0">
                <a:latin typeface="Californian FB" pitchFamily="18" charset="0"/>
              </a:rPr>
              <a:t>Program Specific Requirements</a:t>
            </a:r>
            <a:endParaRPr lang="en-US" sz="2800" b="1" i="1" u="sng" dirty="0"/>
          </a:p>
        </p:txBody>
      </p:sp>
      <p:sp>
        <p:nvSpPr>
          <p:cNvPr id="3" name="Content Placeholder 2"/>
          <p:cNvSpPr>
            <a:spLocks noGrp="1"/>
          </p:cNvSpPr>
          <p:nvPr>
            <p:ph idx="1"/>
          </p:nvPr>
        </p:nvSpPr>
        <p:spPr/>
        <p:txBody>
          <a:bodyPr>
            <a:normAutofit/>
          </a:bodyPr>
          <a:lstStyle/>
          <a:p>
            <a:pPr marL="68580" indent="0">
              <a:buNone/>
            </a:pPr>
            <a:r>
              <a:rPr lang="en-US" sz="2400" dirty="0">
                <a:latin typeface="Californian FB" panose="0207040306080B030204" pitchFamily="18" charset="0"/>
              </a:rPr>
              <a:t>Students entering the Dental Assisting Program will receive notification from the program office by e-mail and must: </a:t>
            </a:r>
            <a:endParaRPr lang="en-US" sz="2400" dirty="0" smtClean="0">
              <a:latin typeface="Californian FB" panose="0207040306080B030204" pitchFamily="18" charset="0"/>
            </a:endParaRPr>
          </a:p>
          <a:p>
            <a:pPr marL="68580" indent="0">
              <a:buNone/>
            </a:pPr>
            <a:endParaRPr lang="en-US" sz="2400" dirty="0">
              <a:latin typeface="Californian FB" panose="0207040306080B030204" pitchFamily="18" charset="0"/>
            </a:endParaRPr>
          </a:p>
          <a:p>
            <a:pPr lvl="0"/>
            <a:r>
              <a:rPr lang="en-US" sz="2400" dirty="0">
                <a:latin typeface="Californian FB" panose="0207040306080B030204" pitchFamily="18" charset="0"/>
              </a:rPr>
              <a:t>Attend the </a:t>
            </a:r>
            <a:r>
              <a:rPr lang="en-US" sz="2400" b="1" i="1" u="sng" dirty="0">
                <a:solidFill>
                  <a:srgbClr val="FFFF00"/>
                </a:solidFill>
                <a:latin typeface="Californian FB" panose="0207040306080B030204" pitchFamily="18" charset="0"/>
              </a:rPr>
              <a:t>mandatory orientation</a:t>
            </a:r>
            <a:r>
              <a:rPr lang="en-US" sz="2400" b="1" i="1" dirty="0">
                <a:solidFill>
                  <a:srgbClr val="FFFF00"/>
                </a:solidFill>
                <a:latin typeface="Californian FB" panose="0207040306080B030204" pitchFamily="18" charset="0"/>
              </a:rPr>
              <a:t> </a:t>
            </a:r>
            <a:r>
              <a:rPr lang="en-US" sz="2400" dirty="0">
                <a:latin typeface="Californian FB" panose="0207040306080B030204" pitchFamily="18" charset="0"/>
              </a:rPr>
              <a:t>meeting in the summer prior to enrollment in classes.</a:t>
            </a:r>
          </a:p>
          <a:p>
            <a:pPr lvl="0"/>
            <a:r>
              <a:rPr lang="en-US" sz="2400" dirty="0">
                <a:latin typeface="Californian FB" panose="0207040306080B030204" pitchFamily="18" charset="0"/>
              </a:rPr>
              <a:t>Purchase of required textbooks and supplies.</a:t>
            </a:r>
          </a:p>
          <a:p>
            <a:pPr lvl="0"/>
            <a:r>
              <a:rPr lang="en-US" sz="2400" dirty="0">
                <a:latin typeface="Californian FB" panose="0207040306080B030204" pitchFamily="18" charset="0"/>
              </a:rPr>
              <a:t>Purchase of required scrubs.</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4419600"/>
            <a:ext cx="2109787" cy="1792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606801"/>
            <a:ext cx="377825"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8112" y="606800"/>
            <a:ext cx="377825"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8784" y="611000"/>
            <a:ext cx="377825"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387296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2258</TotalTime>
  <Words>2029</Words>
  <Application>Microsoft Office PowerPoint</Application>
  <PresentationFormat>On-screen Show (4:3)</PresentationFormat>
  <Paragraphs>266</Paragraphs>
  <Slides>28</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28</vt:i4>
      </vt:variant>
    </vt:vector>
  </HeadingPairs>
  <TitlesOfParts>
    <vt:vector size="38" baseType="lpstr">
      <vt:lpstr>Arial</vt:lpstr>
      <vt:lpstr>Calibri</vt:lpstr>
      <vt:lpstr>Californian FB</vt:lpstr>
      <vt:lpstr>Georgia</vt:lpstr>
      <vt:lpstr>Times New Roman</vt:lpstr>
      <vt:lpstr>Trebuchet MS</vt:lpstr>
      <vt:lpstr>Wingdings</vt:lpstr>
      <vt:lpstr>Wingdings 2</vt:lpstr>
      <vt:lpstr>Wingdings 3</vt:lpstr>
      <vt:lpstr>Metro</vt:lpstr>
      <vt:lpstr>IMPORTANT INFORMATION</vt:lpstr>
      <vt:lpstr>Subject to Change…</vt:lpstr>
      <vt:lpstr>PowerPoint Presentation</vt:lpstr>
      <vt:lpstr>Dental Assisting  STUDENT EMPLOYMENT POLICY </vt:lpstr>
      <vt:lpstr>Procedures and policies that include a high-school diploma or its equivalent, or post-secondary degree</vt:lpstr>
      <vt:lpstr>Phase One: Allied Health Department Requirement- DNTA  Students desiring admission into Dental Assisting program courses MUST submit and complete all of the following for fall admission </vt:lpstr>
      <vt:lpstr>Phase  Two: Program Specific Requirements</vt:lpstr>
      <vt:lpstr>Pre-program REQUIRED  Immunization Records ~Phase  Two  </vt:lpstr>
      <vt:lpstr>Phase  Three: Program Specific Requirements</vt:lpstr>
      <vt:lpstr>Program Entry Level Competencies </vt:lpstr>
      <vt:lpstr>Technical Education Courses Fall  Semester  (17 hours-Block Scheduling)  </vt:lpstr>
      <vt:lpstr>Technical Education Courses Spring Semester (14 hours) </vt:lpstr>
      <vt:lpstr>Technical Education Courses Special Summer Session (2 hours) </vt:lpstr>
      <vt:lpstr>Program Entry Level Competencies </vt:lpstr>
      <vt:lpstr>Program Entry Level Competencies </vt:lpstr>
      <vt:lpstr>Complio</vt:lpstr>
      <vt:lpstr>Complio Continuation…</vt:lpstr>
      <vt:lpstr>Access to the Complio</vt:lpstr>
      <vt:lpstr>Other Requirements Continued:</vt:lpstr>
      <vt:lpstr>PowerPoint Presentation</vt:lpstr>
      <vt:lpstr>Continuation… </vt:lpstr>
      <vt:lpstr>“C” or Better/ Completion Policy </vt:lpstr>
      <vt:lpstr>REQUIRED 20 Observation Hours</vt:lpstr>
      <vt:lpstr>Dental Assisting Deadline</vt:lpstr>
      <vt:lpstr>Transfer Credit Policy </vt:lpstr>
      <vt:lpstr>Transfer Advising Guides </vt:lpstr>
      <vt:lpstr>Dental Assisting Advisement  </vt:lpstr>
      <vt:lpstr>Transcripts</vt:lpstr>
    </vt:vector>
  </TitlesOfParts>
  <Company>Alamo Community College District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Dental Assisting Orientation</dc:title>
  <dc:creator>csantiago3</dc:creator>
  <cp:lastModifiedBy>Santiago, Carmen</cp:lastModifiedBy>
  <cp:revision>259</cp:revision>
  <dcterms:created xsi:type="dcterms:W3CDTF">2010-02-19T19:40:07Z</dcterms:created>
  <dcterms:modified xsi:type="dcterms:W3CDTF">2019-05-21T22:47:02Z</dcterms:modified>
</cp:coreProperties>
</file>