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3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8331-ED19-4D47-9B28-37ECA619635F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0EC7-36FA-4466-865E-1D715E86C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046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8331-ED19-4D47-9B28-37ECA619635F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0EC7-36FA-4466-865E-1D715E86C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337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8331-ED19-4D47-9B28-37ECA619635F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0EC7-36FA-4466-865E-1D715E86C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089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8331-ED19-4D47-9B28-37ECA619635F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0EC7-36FA-4466-865E-1D715E86C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392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8331-ED19-4D47-9B28-37ECA619635F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0EC7-36FA-4466-865E-1D715E86C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267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8331-ED19-4D47-9B28-37ECA619635F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0EC7-36FA-4466-865E-1D715E86C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972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8331-ED19-4D47-9B28-37ECA619635F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0EC7-36FA-4466-865E-1D715E86C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763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8331-ED19-4D47-9B28-37ECA619635F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0EC7-36FA-4466-865E-1D715E86C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670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8331-ED19-4D47-9B28-37ECA619635F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0EC7-36FA-4466-865E-1D715E86C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092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8331-ED19-4D47-9B28-37ECA619635F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0EC7-36FA-4466-865E-1D715E86C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129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8331-ED19-4D47-9B28-37ECA619635F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0EC7-36FA-4466-865E-1D715E86C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41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F8331-ED19-4D47-9B28-37ECA619635F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90EC7-36FA-4466-865E-1D715E86C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652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300" y="1214438"/>
            <a:ext cx="11353800" cy="2387600"/>
          </a:xfrm>
        </p:spPr>
        <p:txBody>
          <a:bodyPr>
            <a:normAutofit/>
          </a:bodyPr>
          <a:lstStyle/>
          <a:p>
            <a:r>
              <a:rPr lang="en-US" sz="8000" dirty="0" smtClean="0">
                <a:latin typeface="Tw Cen MT" panose="020B0602020104020603" pitchFamily="34" charset="0"/>
              </a:rPr>
              <a:t>2018 Budget Summary</a:t>
            </a:r>
            <a:endParaRPr lang="en-US" sz="8000" dirty="0">
              <a:latin typeface="Tw Cen MT" panose="020B06020201040206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6900" y="3602038"/>
            <a:ext cx="10541000" cy="1655762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Tw Cen MT" panose="020B0602020104020603" pitchFamily="34" charset="0"/>
              </a:rPr>
              <a:t>At San Antonio College</a:t>
            </a:r>
            <a:endParaRPr lang="en-US" sz="4800" dirty="0">
              <a:latin typeface="Tw Cen MT" panose="020B0602020104020603" pitchFamily="34" charset="0"/>
            </a:endParaRPr>
          </a:p>
          <a:p>
            <a:r>
              <a:rPr lang="en-US" sz="4800" dirty="0" smtClean="0">
                <a:latin typeface="Tw Cen MT" panose="020B0602020104020603" pitchFamily="34" charset="0"/>
              </a:rPr>
              <a:t>February 16, 2018</a:t>
            </a:r>
            <a:endParaRPr lang="en-US" sz="4800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8968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39700" y="147637"/>
            <a:ext cx="11912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latin typeface="Tw Cen MT" panose="020B0602020104020603" pitchFamily="34" charset="0"/>
              </a:rPr>
              <a:t>Formula Funding</a:t>
            </a:r>
            <a:endParaRPr lang="en-US" sz="6000" b="1" i="1" dirty="0">
              <a:latin typeface="Tw Cen MT" panose="020B0602020104020603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66750" y="1228724"/>
            <a:ext cx="10858500" cy="5273675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Tw Cen MT" panose="020B0602020104020603" pitchFamily="34" charset="0"/>
              </a:rPr>
              <a:t>Instruction</a:t>
            </a:r>
          </a:p>
          <a:p>
            <a:pPr lvl="1"/>
            <a:r>
              <a:rPr lang="en-US" sz="2800" dirty="0" smtClean="0">
                <a:latin typeface="Tw Cen MT" panose="020B0602020104020603" pitchFamily="34" charset="0"/>
              </a:rPr>
              <a:t>Simplify calculation to $/CH for 28 disciplines</a:t>
            </a:r>
          </a:p>
          <a:p>
            <a:pPr lvl="1"/>
            <a:r>
              <a:rPr lang="en-US" sz="2800" dirty="0" smtClean="0">
                <a:latin typeface="Tw Cen MT" panose="020B0602020104020603" pitchFamily="34" charset="0"/>
              </a:rPr>
              <a:t>All Contact Hours used (DC, CE, Reg.)</a:t>
            </a:r>
          </a:p>
          <a:p>
            <a:pPr lvl="1"/>
            <a:r>
              <a:rPr lang="en-US" sz="2800" dirty="0" smtClean="0">
                <a:latin typeface="Tw Cen MT" panose="020B0602020104020603" pitchFamily="34" charset="0"/>
              </a:rPr>
              <a:t>Move Average Class Size and Labor % to new Efficiency incentive (metric gap closure to targets in FY18, give $ in FY19)</a:t>
            </a:r>
          </a:p>
          <a:p>
            <a:pPr lvl="1"/>
            <a:r>
              <a:rPr lang="en-US" sz="2800" dirty="0" smtClean="0">
                <a:latin typeface="Tw Cen MT" panose="020B0602020104020603" pitchFamily="34" charset="0"/>
              </a:rPr>
              <a:t>New Faculty Release: for Dual Credit Quality Oversight</a:t>
            </a:r>
          </a:p>
          <a:p>
            <a:r>
              <a:rPr lang="en-US" dirty="0" smtClean="0">
                <a:latin typeface="Tw Cen MT" panose="020B0602020104020603" pitchFamily="34" charset="0"/>
              </a:rPr>
              <a:t>Academic Support</a:t>
            </a:r>
          </a:p>
          <a:p>
            <a:r>
              <a:rPr lang="en-US" dirty="0" smtClean="0">
                <a:latin typeface="Tw Cen MT" panose="020B0602020104020603" pitchFamily="34" charset="0"/>
              </a:rPr>
              <a:t>Student Services</a:t>
            </a:r>
          </a:p>
          <a:p>
            <a:r>
              <a:rPr lang="en-US" dirty="0" smtClean="0">
                <a:latin typeface="Tw Cen MT" panose="020B0602020104020603" pitchFamily="34" charset="0"/>
              </a:rPr>
              <a:t>Advising (Colleges only)</a:t>
            </a:r>
          </a:p>
          <a:p>
            <a:r>
              <a:rPr lang="en-US" dirty="0" smtClean="0">
                <a:latin typeface="Tw Cen MT" panose="020B0602020104020603" pitchFamily="34" charset="0"/>
              </a:rPr>
              <a:t>Institutional Support</a:t>
            </a:r>
          </a:p>
          <a:p>
            <a:r>
              <a:rPr lang="en-US" dirty="0" smtClean="0">
                <a:latin typeface="Tw Cen MT" panose="020B0602020104020603" pitchFamily="34" charset="0"/>
              </a:rPr>
              <a:t>Operations &amp; Maintenance (DSO Facilities)</a:t>
            </a:r>
            <a:endParaRPr lang="en-US" dirty="0">
              <a:latin typeface="Tw Cen MT" panose="020B0602020104020603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95300" y="1473200"/>
            <a:ext cx="11696700" cy="51181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>
              <a:buFont typeface="Arial" panose="020B0604020202020204" pitchFamily="34" charset="0"/>
              <a:buNone/>
            </a:pPr>
            <a:endParaRPr lang="en-US" sz="3200" b="1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5466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 txBox="1">
            <a:spLocks/>
          </p:cNvSpPr>
          <p:nvPr/>
        </p:nvSpPr>
        <p:spPr>
          <a:xfrm>
            <a:off x="495300" y="1473200"/>
            <a:ext cx="11696700" cy="51181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>
              <a:buFont typeface="Arial" panose="020B0604020202020204" pitchFamily="34" charset="0"/>
              <a:buNone/>
            </a:pPr>
            <a:endParaRPr lang="en-US" sz="3200" b="1" dirty="0">
              <a:latin typeface="Tw Cen MT" panose="020B0602020104020603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50101"/>
            <a:ext cx="11480800" cy="6612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6584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39700" y="147637"/>
            <a:ext cx="11912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dirty="0" smtClean="0">
                <a:latin typeface="Tw Cen MT" panose="020B0602020104020603" pitchFamily="34" charset="0"/>
              </a:rPr>
              <a:t>Overlays, Normalizations &amp; Initiatives</a:t>
            </a:r>
            <a:endParaRPr lang="en-US" sz="6000" b="1" i="1" dirty="0">
              <a:latin typeface="Tw Cen MT" panose="020B0602020104020603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66750" y="1228724"/>
            <a:ext cx="10858500" cy="5273675"/>
          </a:xfrm>
        </p:spPr>
        <p:txBody>
          <a:bodyPr>
            <a:noAutofit/>
          </a:bodyPr>
          <a:lstStyle/>
          <a:p>
            <a:r>
              <a:rPr lang="en-US" sz="3400" dirty="0" smtClean="0">
                <a:latin typeface="Tw Cen MT" panose="020B0602020104020603" pitchFamily="34" charset="0"/>
              </a:rPr>
              <a:t>Items above &amp; beyond Formula &amp; Non-formula funding</a:t>
            </a:r>
          </a:p>
          <a:p>
            <a:r>
              <a:rPr lang="en-US" sz="3400" dirty="0" smtClean="0">
                <a:latin typeface="Tw Cen MT" panose="020B0602020104020603" pitchFamily="34" charset="0"/>
              </a:rPr>
              <a:t>Fringe Benefits – based on final labor dollars</a:t>
            </a:r>
          </a:p>
          <a:p>
            <a:r>
              <a:rPr lang="en-US" sz="3400" dirty="0" smtClean="0">
                <a:latin typeface="Tw Cen MT" panose="020B0602020104020603" pitchFamily="34" charset="0"/>
              </a:rPr>
              <a:t>IT/Communications cross-charges (state reporting requirement that these items be allocated by function)</a:t>
            </a:r>
          </a:p>
          <a:p>
            <a:r>
              <a:rPr lang="en-US" sz="3400" dirty="0" smtClean="0">
                <a:latin typeface="Tw Cen MT" panose="020B0602020104020603" pitchFamily="34" charset="0"/>
              </a:rPr>
              <a:t>FY17 compensation – these increases not included in the FY16 “cost per” metrics</a:t>
            </a:r>
          </a:p>
          <a:p>
            <a:r>
              <a:rPr lang="en-US" sz="3400" dirty="0" smtClean="0">
                <a:latin typeface="Tw Cen MT" panose="020B0602020104020603" pitchFamily="34" charset="0"/>
              </a:rPr>
              <a:t>FY18 compensation – effective 1/1/18</a:t>
            </a:r>
          </a:p>
          <a:p>
            <a:r>
              <a:rPr lang="en-US" sz="3400" dirty="0" smtClean="0">
                <a:latin typeface="Tw Cen MT" panose="020B0602020104020603" pitchFamily="34" charset="0"/>
              </a:rPr>
              <a:t>Board Approved strategies</a:t>
            </a:r>
          </a:p>
          <a:p>
            <a:r>
              <a:rPr lang="en-US" sz="3400" dirty="0" smtClean="0">
                <a:latin typeface="Tw Cen MT" panose="020B0602020104020603" pitchFamily="34" charset="0"/>
              </a:rPr>
              <a:t>Other Strategic Initiatives</a:t>
            </a:r>
          </a:p>
          <a:p>
            <a:endParaRPr lang="en-US" dirty="0">
              <a:latin typeface="Tw Cen MT" panose="020B0602020104020603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95300" y="1473200"/>
            <a:ext cx="11696700" cy="51181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>
              <a:buFont typeface="Arial" panose="020B0604020202020204" pitchFamily="34" charset="0"/>
              <a:buNone/>
            </a:pPr>
            <a:endParaRPr lang="en-US" sz="3200" b="1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5836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39700" y="147637"/>
            <a:ext cx="11912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latin typeface="Tw Cen MT" panose="020B0602020104020603" pitchFamily="34" charset="0"/>
              </a:rPr>
              <a:t>DSO General Institutional Funding</a:t>
            </a:r>
            <a:endParaRPr lang="en-US" sz="6000" b="1" i="1" dirty="0">
              <a:latin typeface="Tw Cen MT" panose="020B0602020104020603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66750" y="1228724"/>
            <a:ext cx="10858500" cy="5273675"/>
          </a:xfrm>
        </p:spPr>
        <p:txBody>
          <a:bodyPr>
            <a:noAutofit/>
          </a:bodyPr>
          <a:lstStyle/>
          <a:p>
            <a:r>
              <a:rPr lang="en-US" sz="3400" dirty="0" smtClean="0">
                <a:latin typeface="Tw Cen MT" panose="020B0602020104020603" pitchFamily="34" charset="0"/>
              </a:rPr>
              <a:t>Enterprise-wide expenses</a:t>
            </a:r>
          </a:p>
          <a:p>
            <a:r>
              <a:rPr lang="en-US" sz="3400" dirty="0" smtClean="0">
                <a:latin typeface="Tw Cen MT" panose="020B0602020104020603" pitchFamily="34" charset="0"/>
              </a:rPr>
              <a:t>Bank fees, Armored Car services, Audit fees, Bexar County appraisal district fees, etc.</a:t>
            </a:r>
          </a:p>
          <a:p>
            <a:r>
              <a:rPr lang="en-US" sz="3400" dirty="0" smtClean="0">
                <a:latin typeface="Tw Cen MT" panose="020B0602020104020603" pitchFamily="34" charset="0"/>
              </a:rPr>
              <a:t>Insurance</a:t>
            </a:r>
          </a:p>
          <a:p>
            <a:r>
              <a:rPr lang="en-US" sz="3400" dirty="0" smtClean="0">
                <a:latin typeface="Tw Cen MT" panose="020B0602020104020603" pitchFamily="34" charset="0"/>
              </a:rPr>
              <a:t>Debt Service</a:t>
            </a:r>
          </a:p>
          <a:p>
            <a:r>
              <a:rPr lang="en-US" sz="3400" dirty="0" smtClean="0">
                <a:latin typeface="Tw Cen MT" panose="020B0602020104020603" pitchFamily="34" charset="0"/>
              </a:rPr>
              <a:t>Retiree Benefits</a:t>
            </a:r>
          </a:p>
          <a:p>
            <a:r>
              <a:rPr lang="en-US" sz="3400" dirty="0" smtClean="0">
                <a:latin typeface="Tw Cen MT" panose="020B0602020104020603" pitchFamily="34" charset="0"/>
              </a:rPr>
              <a:t>Staff Council &amp; Unified Staff Council</a:t>
            </a:r>
          </a:p>
          <a:p>
            <a:endParaRPr lang="en-US" sz="3400" dirty="0">
              <a:latin typeface="Tw Cen MT" panose="020B0602020104020603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95300" y="1473200"/>
            <a:ext cx="11696700" cy="51181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>
              <a:buFont typeface="Arial" panose="020B0604020202020204" pitchFamily="34" charset="0"/>
              <a:buNone/>
            </a:pPr>
            <a:endParaRPr lang="en-US" sz="3200" b="1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406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39700" y="147637"/>
            <a:ext cx="11912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latin typeface="Tw Cen MT" panose="020B0602020104020603" pitchFamily="34" charset="0"/>
              </a:rPr>
              <a:t>Gap Closure Strategies</a:t>
            </a:r>
            <a:endParaRPr lang="en-US" sz="6000" b="1" dirty="0">
              <a:latin typeface="Tw Cen MT" panose="020B0602020104020603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66750" y="723900"/>
            <a:ext cx="10858500" cy="5778499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endParaRPr lang="en-US" sz="3400" dirty="0" smtClean="0">
              <a:latin typeface="Tw Cen MT" panose="020B0602020104020603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400" dirty="0" smtClean="0">
                <a:latin typeface="Tw Cen MT" panose="020B0602020104020603" pitchFamily="34" charset="0"/>
              </a:rPr>
              <a:t>Reduction in Discretionary Accounts  - $2M from OT/Temp.,  Meals, Travel, contractors, Other employee –        </a:t>
            </a:r>
            <a:r>
              <a:rPr lang="en-US" sz="3400" b="1" i="1" dirty="0" smtClean="0">
                <a:latin typeface="Tw Cen MT" panose="020B0602020104020603" pitchFamily="34" charset="0"/>
              </a:rPr>
              <a:t>recommendation only</a:t>
            </a:r>
          </a:p>
          <a:p>
            <a:pPr marL="514350" indent="-514350">
              <a:buFont typeface="+mj-lt"/>
              <a:buAutoNum type="arabicPeriod"/>
            </a:pPr>
            <a:endParaRPr lang="en-US" sz="3400" dirty="0" smtClean="0">
              <a:latin typeface="Tw Cen MT" panose="020B0602020104020603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400" dirty="0" smtClean="0">
                <a:latin typeface="Tw Cen MT" panose="020B0602020104020603" pitchFamily="34" charset="0"/>
              </a:rPr>
              <a:t>Remaining gap to be allocated on % of Total Formula funding (excluding Core, Advising &amp; DSO DPS, Utilities, Housekeeping, Grounds, </a:t>
            </a:r>
            <a:r>
              <a:rPr lang="en-US" sz="3400" dirty="0" err="1" smtClean="0">
                <a:latin typeface="Tw Cen MT" panose="020B0602020104020603" pitchFamily="34" charset="0"/>
              </a:rPr>
              <a:t>Mtn</a:t>
            </a:r>
            <a:r>
              <a:rPr lang="en-US" sz="3400" dirty="0" smtClean="0">
                <a:latin typeface="Tw Cen MT" panose="020B0602020104020603" pitchFamily="34" charset="0"/>
              </a:rPr>
              <a:t>)</a:t>
            </a:r>
          </a:p>
          <a:p>
            <a:pPr lvl="1"/>
            <a:r>
              <a:rPr lang="en-US" sz="3400" dirty="0" smtClean="0">
                <a:latin typeface="Tw Cen MT" panose="020B0602020104020603" pitchFamily="34" charset="0"/>
              </a:rPr>
              <a:t>Decisions on gap closure determined at the local level</a:t>
            </a:r>
          </a:p>
          <a:p>
            <a:pPr lvl="1"/>
            <a:r>
              <a:rPr lang="en-US" sz="3400" dirty="0" smtClean="0">
                <a:latin typeface="Tw Cen MT" panose="020B0602020104020603" pitchFamily="34" charset="0"/>
              </a:rPr>
              <a:t>Recommend 70%+ of gap closure coming from labor/positions, aligned with Staffing Mgmt. Ratios </a:t>
            </a:r>
            <a:endParaRPr lang="en-US" sz="3400" dirty="0">
              <a:latin typeface="Tw Cen MT" panose="020B0602020104020603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95300" y="1473200"/>
            <a:ext cx="11696700" cy="51181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>
              <a:buFont typeface="Arial" panose="020B0604020202020204" pitchFamily="34" charset="0"/>
              <a:buNone/>
            </a:pPr>
            <a:endParaRPr lang="en-US" sz="3200" b="1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0880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>
                <a:latin typeface="Tw Cen MT" panose="020B0602020104020603" pitchFamily="34" charset="0"/>
              </a:rPr>
              <a:t>Questions?</a:t>
            </a:r>
            <a:endParaRPr lang="en-US" sz="6000" b="1" dirty="0">
              <a:latin typeface="Tw Cen MT" panose="020B0602020104020603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95300" y="1473200"/>
            <a:ext cx="11696700" cy="51181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>
              <a:buFont typeface="Arial" panose="020B0604020202020204" pitchFamily="34" charset="0"/>
              <a:buNone/>
            </a:pPr>
            <a:endParaRPr lang="en-US" sz="3200" b="1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516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Tw Cen MT" panose="020B0602020104020603" pitchFamily="34" charset="0"/>
              </a:rPr>
              <a:t>Introduction</a:t>
            </a:r>
            <a:endParaRPr lang="en-US" sz="6000" dirty="0">
              <a:latin typeface="Tw Cen MT" panose="020B0602020104020603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w Cen MT" panose="020B0602020104020603" pitchFamily="34" charset="0"/>
              </a:rPr>
              <a:t>Summary of the 2018 Budget</a:t>
            </a:r>
          </a:p>
          <a:p>
            <a:endParaRPr lang="en-US" sz="4000" b="1" dirty="0" smtClean="0">
              <a:latin typeface="Tw Cen MT" panose="020B0602020104020603" pitchFamily="34" charset="0"/>
            </a:endParaRPr>
          </a:p>
          <a:p>
            <a:r>
              <a:rPr lang="en-US" sz="4000" b="1" dirty="0" smtClean="0">
                <a:latin typeface="Tw Cen MT" panose="020B0602020104020603" pitchFamily="34" charset="0"/>
              </a:rPr>
              <a:t>2018 Funding Methodology</a:t>
            </a:r>
          </a:p>
          <a:p>
            <a:endParaRPr lang="en-US" sz="4000" b="1" dirty="0" smtClean="0">
              <a:latin typeface="Tw Cen MT" panose="020B0602020104020603" pitchFamily="34" charset="0"/>
            </a:endParaRPr>
          </a:p>
          <a:p>
            <a:r>
              <a:rPr lang="en-US" sz="4000" b="1" dirty="0" smtClean="0">
                <a:latin typeface="Tw Cen MT" panose="020B0602020104020603" pitchFamily="34" charset="0"/>
              </a:rPr>
              <a:t>Q&amp;A</a:t>
            </a:r>
            <a:endParaRPr lang="en-US" sz="4000" b="1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136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38200" y="157163"/>
            <a:ext cx="10515600" cy="922338"/>
          </a:xfrm>
        </p:spPr>
        <p:txBody>
          <a:bodyPr>
            <a:normAutofit fontScale="90000"/>
          </a:bodyPr>
          <a:lstStyle/>
          <a:p>
            <a:r>
              <a:rPr lang="en-US" sz="6000" b="1" dirty="0" smtClean="0">
                <a:latin typeface="Tw Cen MT" panose="020B0602020104020603" pitchFamily="34" charset="0"/>
              </a:rPr>
              <a:t>FY 2018 Operating Budget Recap</a:t>
            </a:r>
            <a:endParaRPr lang="en-US" sz="6000" b="1" dirty="0">
              <a:latin typeface="Tw Cen MT" panose="020B0602020104020603" pitchFamily="34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838200" y="1079501"/>
            <a:ext cx="4673600" cy="5685690"/>
          </a:xfrm>
          <a:prstGeom prst="rect">
            <a:avLst/>
          </a:prstGeom>
        </p:spPr>
      </p:pic>
      <p:sp>
        <p:nvSpPr>
          <p:cNvPr id="11" name="Content Placeholder 2"/>
          <p:cNvSpPr>
            <a:spLocks noGrp="1"/>
          </p:cNvSpPr>
          <p:nvPr>
            <p:ph sz="half" idx="2"/>
          </p:nvPr>
        </p:nvSpPr>
        <p:spPr>
          <a:xfrm>
            <a:off x="5778500" y="1079501"/>
            <a:ext cx="6299200" cy="56384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smtClean="0">
                <a:latin typeface="Tw Cen MT" panose="020B0602020104020603" pitchFamily="34" charset="0"/>
              </a:rPr>
              <a:t>Funded our Strategic Priorities:</a:t>
            </a:r>
          </a:p>
          <a:p>
            <a:r>
              <a:rPr lang="en-US" sz="2200" b="1" dirty="0" smtClean="0">
                <a:latin typeface="Tw Cen MT" panose="020B0602020104020603" pitchFamily="34" charset="0"/>
              </a:rPr>
              <a:t>Employee Compensation Adj. eff 1/1/18  (+$4.1m with </a:t>
            </a:r>
            <a:r>
              <a:rPr lang="en-US" sz="2200" b="1" dirty="0" err="1" smtClean="0">
                <a:latin typeface="Tw Cen MT" panose="020B0602020104020603" pitchFamily="34" charset="0"/>
              </a:rPr>
              <a:t>add’l</a:t>
            </a:r>
            <a:r>
              <a:rPr lang="en-US" sz="2200" b="1" dirty="0" smtClean="0">
                <a:latin typeface="Tw Cen MT" panose="020B0602020104020603" pitchFamily="34" charset="0"/>
              </a:rPr>
              <a:t> $2.1M in FY19)</a:t>
            </a:r>
          </a:p>
          <a:p>
            <a:r>
              <a:rPr lang="en-US" sz="2200" b="1" dirty="0" smtClean="0">
                <a:latin typeface="Tw Cen MT" panose="020B0602020104020603" pitchFamily="34" charset="0"/>
              </a:rPr>
              <a:t>Preventive Mtn.: Progress toward $21M target (+$2M to $16.5M total)</a:t>
            </a:r>
          </a:p>
          <a:p>
            <a:r>
              <a:rPr lang="en-US" sz="2200" b="1" dirty="0" smtClean="0">
                <a:latin typeface="Tw Cen MT" panose="020B0602020104020603" pitchFamily="34" charset="0"/>
              </a:rPr>
              <a:t>College Capital Budget: Progress toward $9M target (+$1M to $4.3M total)</a:t>
            </a:r>
          </a:p>
          <a:p>
            <a:r>
              <a:rPr lang="en-US" sz="2200" b="1" dirty="0" smtClean="0">
                <a:latin typeface="Tw Cen MT" panose="020B0602020104020603" pitchFamily="34" charset="0"/>
              </a:rPr>
              <a:t>Student Success Fund:  Increased $1.5M to $3.6M total</a:t>
            </a:r>
          </a:p>
          <a:p>
            <a:pPr lvl="1"/>
            <a:r>
              <a:rPr lang="en-US" sz="1800" b="1" dirty="0" err="1" smtClean="0">
                <a:latin typeface="Tw Cen MT" panose="020B0602020104020603" pitchFamily="34" charset="0"/>
              </a:rPr>
              <a:t>AlamoINSTITUTES</a:t>
            </a:r>
            <a:endParaRPr lang="en-US" sz="1800" b="1" dirty="0" smtClean="0">
              <a:latin typeface="Tw Cen MT" panose="020B0602020104020603" pitchFamily="34" charset="0"/>
            </a:endParaRPr>
          </a:p>
          <a:p>
            <a:pPr lvl="1"/>
            <a:r>
              <a:rPr lang="en-US" sz="1800" b="1" dirty="0" smtClean="0">
                <a:latin typeface="Tw Cen MT" panose="020B0602020104020603" pitchFamily="34" charset="0"/>
              </a:rPr>
              <a:t>Faculty Development</a:t>
            </a:r>
          </a:p>
          <a:p>
            <a:pPr lvl="1"/>
            <a:r>
              <a:rPr lang="en-US" sz="1800" b="1" dirty="0" err="1" smtClean="0">
                <a:latin typeface="Tw Cen MT" panose="020B0602020104020603" pitchFamily="34" charset="0"/>
              </a:rPr>
              <a:t>AlamoONLINE</a:t>
            </a:r>
            <a:endParaRPr lang="en-US" sz="1800" b="1" dirty="0" smtClean="0">
              <a:latin typeface="Tw Cen MT" panose="020B0602020104020603" pitchFamily="34" charset="0"/>
            </a:endParaRPr>
          </a:p>
          <a:p>
            <a:pPr lvl="1"/>
            <a:r>
              <a:rPr lang="en-US" sz="1800" b="1" dirty="0" smtClean="0">
                <a:latin typeface="Tw Cen MT" panose="020B0602020104020603" pitchFamily="34" charset="0"/>
              </a:rPr>
              <a:t>EAB/Navigate &amp; Student e-Portfolio</a:t>
            </a:r>
          </a:p>
          <a:p>
            <a:pPr lvl="1"/>
            <a:r>
              <a:rPr lang="en-US" sz="1800" b="1" dirty="0" smtClean="0">
                <a:latin typeface="Tw Cen MT" panose="020B0602020104020603" pitchFamily="34" charset="0"/>
              </a:rPr>
              <a:t>I-Best/Adult Education – integrate into credit classes</a:t>
            </a:r>
          </a:p>
          <a:p>
            <a:pPr lvl="1"/>
            <a:r>
              <a:rPr lang="en-US" sz="1800" b="1" dirty="0" err="1" smtClean="0">
                <a:latin typeface="Tw Cen MT" panose="020B0602020104020603" pitchFamily="34" charset="0"/>
              </a:rPr>
              <a:t>AlamoADVISE</a:t>
            </a:r>
            <a:r>
              <a:rPr lang="en-US" sz="1800" b="1" dirty="0" smtClean="0">
                <a:latin typeface="Tw Cen MT" panose="020B0602020104020603" pitchFamily="34" charset="0"/>
              </a:rPr>
              <a:t> – 2 FTE per college for in-take advising</a:t>
            </a:r>
          </a:p>
          <a:p>
            <a:pPr lvl="1"/>
            <a:r>
              <a:rPr lang="en-US" sz="1800" b="1" dirty="0" smtClean="0">
                <a:latin typeface="Tw Cen MT" panose="020B0602020104020603" pitchFamily="34" charset="0"/>
              </a:rPr>
              <a:t>EFC Faculty Fellow</a:t>
            </a:r>
          </a:p>
          <a:p>
            <a:pPr marL="457200" lvl="1" indent="0">
              <a:buNone/>
            </a:pPr>
            <a:endParaRPr lang="en-US" sz="2000" b="1" dirty="0" smtClean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938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38199" y="119061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latin typeface="Tw Cen MT" panose="020B0602020104020603" pitchFamily="34" charset="0"/>
              </a:rPr>
              <a:t>Historical Revenue Trend</a:t>
            </a:r>
            <a:endParaRPr lang="en-US" sz="6000" b="1" dirty="0">
              <a:latin typeface="Tw Cen MT" panose="020B0602020104020603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48351" y="1165224"/>
            <a:ext cx="11295295" cy="5032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595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38199" y="11906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latin typeface="Tw Cen MT" panose="020B0602020104020603" pitchFamily="34" charset="0"/>
              </a:rPr>
              <a:t>State Funding</a:t>
            </a:r>
            <a:endParaRPr lang="en-US" sz="6000" b="1" dirty="0">
              <a:latin typeface="Tw Cen MT" panose="020B0602020104020603" pitchFamily="34" charset="0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69048" y="1165224"/>
            <a:ext cx="9853902" cy="546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469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38199" y="11906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latin typeface="Tw Cen MT" panose="020B0602020104020603" pitchFamily="34" charset="0"/>
              </a:rPr>
              <a:t>FY 2018 Expense Budget</a:t>
            </a:r>
            <a:endParaRPr lang="en-US" sz="6000" b="1" dirty="0">
              <a:latin typeface="Tw Cen MT" panose="020B0602020104020603" pitchFamily="34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92899" y="1167914"/>
            <a:ext cx="11931236" cy="5588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674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38199" y="119061"/>
            <a:ext cx="10515600" cy="77708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dirty="0" smtClean="0">
                <a:latin typeface="Tw Cen MT" panose="020B0602020104020603" pitchFamily="34" charset="0"/>
              </a:rPr>
              <a:t>“Big Picture” FY18 Funding Model</a:t>
            </a:r>
            <a:endParaRPr lang="en-US" sz="6000" b="1" dirty="0">
              <a:latin typeface="Tw Cen MT" panose="020B0602020104020603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95300" y="896146"/>
            <a:ext cx="11696700" cy="56951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>
              <a:buFont typeface="Arial" panose="020B0604020202020204" pitchFamily="34" charset="0"/>
              <a:buNone/>
            </a:pPr>
            <a:endParaRPr lang="en-US" sz="3400" b="1" dirty="0" smtClean="0">
              <a:latin typeface="Tw Cen MT" panose="020B0602020104020603" pitchFamily="34" charset="0"/>
            </a:endParaRPr>
          </a:p>
          <a:p>
            <a:pPr marL="57150" indent="0">
              <a:buFont typeface="Arial" panose="020B0604020202020204" pitchFamily="34" charset="0"/>
              <a:buNone/>
            </a:pPr>
            <a:r>
              <a:rPr lang="en-US" sz="3400" b="1" dirty="0" smtClean="0">
                <a:latin typeface="Tw Cen MT" panose="020B0602020104020603" pitchFamily="34" charset="0"/>
              </a:rPr>
              <a:t>Step 1 – Determine Formula Revenue Projection</a:t>
            </a:r>
          </a:p>
          <a:p>
            <a:pPr marL="400050" indent="-342900"/>
            <a:r>
              <a:rPr lang="en-US" sz="3400" b="1" dirty="0" smtClean="0">
                <a:latin typeface="Tw Cen MT" panose="020B0602020104020603" pitchFamily="34" charset="0"/>
              </a:rPr>
              <a:t>State funding – 2-yr biennium cycle</a:t>
            </a:r>
          </a:p>
          <a:p>
            <a:pPr marL="400050" indent="-342900"/>
            <a:endParaRPr lang="en-US" sz="3400" b="1" dirty="0" smtClean="0">
              <a:latin typeface="Tw Cen MT" panose="020B0602020104020603" pitchFamily="34" charset="0"/>
            </a:endParaRPr>
          </a:p>
          <a:p>
            <a:pPr marL="400050" indent="-342900"/>
            <a:r>
              <a:rPr lang="en-US" sz="3400" b="1" dirty="0" smtClean="0">
                <a:latin typeface="Tw Cen MT" panose="020B0602020104020603" pitchFamily="34" charset="0"/>
              </a:rPr>
              <a:t>Tuition &amp; Fees (based on Enrollment)</a:t>
            </a:r>
          </a:p>
          <a:p>
            <a:pPr marL="400050" indent="-342900"/>
            <a:endParaRPr lang="en-US" sz="3400" b="1" dirty="0" smtClean="0">
              <a:latin typeface="Tw Cen MT" panose="020B0602020104020603" pitchFamily="34" charset="0"/>
            </a:endParaRPr>
          </a:p>
          <a:p>
            <a:pPr marL="400050" indent="-342900"/>
            <a:r>
              <a:rPr lang="en-US" sz="3400" b="1" dirty="0" smtClean="0">
                <a:latin typeface="Tw Cen MT" panose="020B0602020104020603" pitchFamily="34" charset="0"/>
              </a:rPr>
              <a:t>Ad Valorem Tax Revenue (based on Taxable Assessed Valuations &amp; tax rate)</a:t>
            </a:r>
            <a:endParaRPr lang="en-US" sz="3400" b="1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32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38199" y="119061"/>
            <a:ext cx="10515600" cy="77708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dirty="0" smtClean="0">
                <a:latin typeface="Tw Cen MT" panose="020B0602020104020603" pitchFamily="34" charset="0"/>
              </a:rPr>
              <a:t>“Big Picture” FY18 Funding Model</a:t>
            </a:r>
            <a:endParaRPr lang="en-US" sz="6000" b="1" dirty="0">
              <a:latin typeface="Tw Cen MT" panose="020B0602020104020603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95300" y="896146"/>
            <a:ext cx="11696700" cy="56951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>
              <a:buFont typeface="Arial" panose="020B0604020202020204" pitchFamily="34" charset="0"/>
              <a:buNone/>
            </a:pPr>
            <a:r>
              <a:rPr lang="en-US" sz="2400" b="1" dirty="0" smtClean="0">
                <a:latin typeface="Tw Cen MT" panose="020B0602020104020603" pitchFamily="34" charset="0"/>
              </a:rPr>
              <a:t>“Formula” Mirror State Appropriation Methodology:           </a:t>
            </a:r>
            <a:r>
              <a:rPr lang="en-US" sz="2100" b="1" dirty="0" smtClean="0">
                <a:solidFill>
                  <a:srgbClr val="FF0000"/>
                </a:solidFill>
                <a:latin typeface="Tw Cen MT" panose="020B0602020104020603" pitchFamily="34" charset="0"/>
              </a:rPr>
              <a:t>APPROVED AT PVC 3/2/17</a:t>
            </a:r>
            <a:r>
              <a:rPr lang="en-US" sz="2100" b="1" dirty="0" smtClean="0">
                <a:latin typeface="Tw Cen MT" panose="020B0602020104020603" pitchFamily="34" charset="0"/>
              </a:rPr>
              <a:t>		</a:t>
            </a:r>
            <a:r>
              <a:rPr lang="en-US" sz="2100" b="1" dirty="0" smtClean="0">
                <a:solidFill>
                  <a:srgbClr val="0070C0"/>
                </a:solidFill>
                <a:latin typeface="Tw Cen MT" panose="020B0602020104020603" pitchFamily="34" charset="0"/>
              </a:rPr>
              <a:t>Core					</a:t>
            </a:r>
          </a:p>
          <a:p>
            <a:pPr marL="857250" lvl="2" indent="0">
              <a:buFont typeface="Arial" panose="020B0604020202020204" pitchFamily="34" charset="0"/>
              <a:buNone/>
            </a:pPr>
            <a:r>
              <a:rPr lang="en-US" sz="2100" b="1" dirty="0" smtClean="0">
                <a:solidFill>
                  <a:srgbClr val="0070C0"/>
                </a:solidFill>
                <a:latin typeface="Tw Cen MT" panose="020B0602020104020603" pitchFamily="34" charset="0"/>
              </a:rPr>
              <a:t>SS Point Incentive (Beg. FY19, based on Prior Year (PY) improvement) if State  incr.</a:t>
            </a:r>
            <a:endParaRPr lang="en-US" sz="2100" b="1" dirty="0" smtClean="0">
              <a:latin typeface="Tw Cen MT" panose="020B0602020104020603" pitchFamily="34" charset="0"/>
            </a:endParaRPr>
          </a:p>
          <a:p>
            <a:pPr marL="857250" lvl="2" indent="0">
              <a:buFont typeface="Arial" panose="020B0604020202020204" pitchFamily="34" charset="0"/>
              <a:buNone/>
            </a:pPr>
            <a:r>
              <a:rPr lang="en-US" sz="2100" b="1" dirty="0" smtClean="0">
                <a:latin typeface="Tw Cen MT" panose="020B0602020104020603" pitchFamily="34" charset="0"/>
              </a:rPr>
              <a:t>Formula Funding Model ($ per calc. w/o core components)		</a:t>
            </a:r>
          </a:p>
          <a:p>
            <a:pPr marL="57150" indent="0">
              <a:buFont typeface="Arial" panose="020B0604020202020204" pitchFamily="34" charset="0"/>
              <a:buNone/>
            </a:pPr>
            <a:r>
              <a:rPr lang="en-US" sz="2100" b="1" dirty="0" smtClean="0">
                <a:latin typeface="Tw Cen MT" panose="020B0602020104020603" pitchFamily="34" charset="0"/>
              </a:rPr>
              <a:t>+ </a:t>
            </a:r>
            <a:r>
              <a:rPr lang="en-US" sz="2400" b="1" dirty="0" smtClean="0">
                <a:latin typeface="Tw Cen MT" panose="020B0602020104020603" pitchFamily="34" charset="0"/>
              </a:rPr>
              <a:t>College/DSO specific "Non-Formula" Expense (excluding CE) (equal to related revenue)</a:t>
            </a:r>
          </a:p>
          <a:p>
            <a:pPr marL="57150" indent="0">
              <a:buFont typeface="Arial" panose="020B0604020202020204" pitchFamily="34" charset="0"/>
              <a:buNone/>
            </a:pPr>
            <a:r>
              <a:rPr lang="en-US" sz="2400" b="1" dirty="0" smtClean="0">
                <a:latin typeface="Tw Cen MT" panose="020B0602020104020603" pitchFamily="34" charset="0"/>
              </a:rPr>
              <a:t>+ CE “Non-Formula” expense loaded to produce profit (target is $2M+)</a:t>
            </a:r>
          </a:p>
          <a:p>
            <a:pPr marL="57150" indent="0">
              <a:buFont typeface="Arial" panose="020B0604020202020204" pitchFamily="34" charset="0"/>
              <a:buNone/>
            </a:pPr>
            <a:r>
              <a:rPr lang="en-US" sz="2100" b="1" dirty="0" smtClean="0">
                <a:latin typeface="Tw Cen MT" panose="020B0602020104020603" pitchFamily="34" charset="0"/>
              </a:rPr>
              <a:t>	</a:t>
            </a:r>
            <a:r>
              <a:rPr lang="en-US" sz="2100" b="1" dirty="0" smtClean="0">
                <a:solidFill>
                  <a:srgbClr val="0070C0"/>
                </a:solidFill>
                <a:latin typeface="Tw Cen MT" panose="020B0602020104020603" pitchFamily="34" charset="0"/>
              </a:rPr>
              <a:t>PLUS: new CE FY18 Profit share IF FY17 CE profit &gt; $2M</a:t>
            </a:r>
            <a:r>
              <a:rPr lang="en-US" sz="2100" b="1" dirty="0" smtClean="0">
                <a:latin typeface="Tw Cen MT" panose="020B0602020104020603" pitchFamily="34" charset="0"/>
              </a:rPr>
              <a:t>									</a:t>
            </a:r>
          </a:p>
          <a:p>
            <a:pPr marL="57150" indent="0">
              <a:buFont typeface="Arial" panose="020B0604020202020204" pitchFamily="34" charset="0"/>
              <a:buNone/>
            </a:pPr>
            <a:r>
              <a:rPr lang="en-US" sz="2100" b="1" dirty="0" smtClean="0">
                <a:latin typeface="Tw Cen MT" panose="020B0602020104020603" pitchFamily="34" charset="0"/>
              </a:rPr>
              <a:t>+ </a:t>
            </a:r>
            <a:r>
              <a:rPr lang="en-US" sz="2400" b="1" dirty="0" smtClean="0">
                <a:latin typeface="Tw Cen MT" panose="020B0602020104020603" pitchFamily="34" charset="0"/>
              </a:rPr>
              <a:t>Overlays (Benefits, IT/Comm., Strategy SS Funds, Capital Budget, Full Yr. impact PY Board approved actions, General Institutional). 		</a:t>
            </a:r>
            <a:r>
              <a:rPr lang="en-US" sz="2100" b="1" dirty="0" smtClean="0">
                <a:latin typeface="Tw Cen MT" panose="020B0602020104020603" pitchFamily="34" charset="0"/>
              </a:rPr>
              <a:t>			</a:t>
            </a:r>
          </a:p>
          <a:p>
            <a:pPr marL="57150" indent="0">
              <a:buFont typeface="Arial" panose="020B0604020202020204" pitchFamily="34" charset="0"/>
              <a:buNone/>
            </a:pPr>
            <a:r>
              <a:rPr lang="en-US" sz="2100" b="1" dirty="0" smtClean="0">
                <a:solidFill>
                  <a:srgbClr val="FF0000"/>
                </a:solidFill>
                <a:latin typeface="Tw Cen MT" panose="020B0602020104020603" pitchFamily="34" charset="0"/>
              </a:rPr>
              <a:t>- Budget Gap Closure (Overlay if Revenues &lt; than above Expense elements)</a:t>
            </a:r>
            <a:r>
              <a:rPr lang="en-US" sz="2100" b="1" dirty="0" smtClean="0">
                <a:latin typeface="Tw Cen MT" panose="020B0602020104020603" pitchFamily="34" charset="0"/>
              </a:rPr>
              <a:t>										</a:t>
            </a:r>
          </a:p>
          <a:p>
            <a:pPr marL="57150" indent="0">
              <a:buFont typeface="Arial" panose="020B0604020202020204" pitchFamily="34" charset="0"/>
              <a:buNone/>
            </a:pPr>
            <a:r>
              <a:rPr lang="en-US" sz="2100" b="1" dirty="0" smtClean="0">
                <a:latin typeface="Tw Cen MT" panose="020B0602020104020603" pitchFamily="34" charset="0"/>
              </a:rPr>
              <a:t>=  </a:t>
            </a:r>
            <a:r>
              <a:rPr lang="en-US" sz="2400" b="1" dirty="0" smtClean="0">
                <a:latin typeface="Tw Cen MT" panose="020B0602020104020603" pitchFamily="34" charset="0"/>
              </a:rPr>
              <a:t>Expense Budget Allocation that matches Revenues</a:t>
            </a:r>
            <a:r>
              <a:rPr lang="en-US" sz="2000" b="1" dirty="0" smtClean="0">
                <a:latin typeface="Tw Cen MT" panose="020B0602020104020603" pitchFamily="34" charset="0"/>
              </a:rPr>
              <a:t>	</a:t>
            </a:r>
            <a:endParaRPr lang="en-US" sz="2000" b="1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067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38199" y="119061"/>
            <a:ext cx="10515600" cy="77708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dirty="0" smtClean="0">
                <a:latin typeface="Tw Cen MT" panose="020B0602020104020603" pitchFamily="34" charset="0"/>
              </a:rPr>
              <a:t>Core Funding</a:t>
            </a:r>
            <a:endParaRPr lang="en-US" sz="6000" b="1" dirty="0">
              <a:latin typeface="Tw Cen MT" panose="020B0602020104020603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95300" y="896146"/>
            <a:ext cx="11696700" cy="56951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3400" b="1" dirty="0" smtClean="0">
                <a:latin typeface="Tw Cen MT" panose="020B0602020104020603" pitchFamily="34" charset="0"/>
              </a:rPr>
              <a:t>Similar to approach taken by the State of Texas for appropriating funds to Community Colleges for core funding, regardless of institutional size</a:t>
            </a:r>
          </a:p>
          <a:p>
            <a:pPr lvl="1"/>
            <a:r>
              <a:rPr lang="en-US" sz="3400" b="1" dirty="0" smtClean="0">
                <a:latin typeface="Tw Cen MT" panose="020B0602020104020603" pitchFamily="34" charset="0"/>
              </a:rPr>
              <a:t>Colleges</a:t>
            </a:r>
          </a:p>
          <a:p>
            <a:pPr lvl="2"/>
            <a:r>
              <a:rPr lang="en-US" sz="3400" b="1" dirty="0" smtClean="0">
                <a:latin typeface="Tw Cen MT" panose="020B0602020104020603" pitchFamily="34" charset="0"/>
              </a:rPr>
              <a:t>Administrators (Labor only)</a:t>
            </a:r>
          </a:p>
          <a:p>
            <a:pPr lvl="1"/>
            <a:r>
              <a:rPr lang="en-US" sz="3400" b="1" dirty="0" smtClean="0">
                <a:latin typeface="Tw Cen MT" panose="020B0602020104020603" pitchFamily="34" charset="0"/>
              </a:rPr>
              <a:t>DSO</a:t>
            </a:r>
          </a:p>
          <a:p>
            <a:pPr lvl="2"/>
            <a:r>
              <a:rPr lang="en-US" sz="3400" b="1" dirty="0" smtClean="0">
                <a:latin typeface="Tw Cen MT" panose="020B0602020104020603" pitchFamily="34" charset="0"/>
              </a:rPr>
              <a:t>Administrators (Labor only)</a:t>
            </a:r>
          </a:p>
          <a:p>
            <a:pPr lvl="2"/>
            <a:r>
              <a:rPr lang="en-US" sz="3400" b="1" dirty="0" smtClean="0">
                <a:latin typeface="Tw Cen MT" panose="020B0602020104020603" pitchFamily="34" charset="0"/>
              </a:rPr>
              <a:t>Board of Trustees &amp; Internal Audit – entire cost structure (labor &amp; non-labor) as approved by the Board</a:t>
            </a:r>
          </a:p>
          <a:p>
            <a:pPr lvl="2"/>
            <a:r>
              <a:rPr lang="en-US" sz="3400" b="1" dirty="0" smtClean="0">
                <a:latin typeface="Tw Cen MT" panose="020B0602020104020603" pitchFamily="34" charset="0"/>
              </a:rPr>
              <a:t>General Counsel &amp; Ethics – entire cost structure (labor &amp; non-labor); these are district-wide enterprise costs</a:t>
            </a:r>
          </a:p>
          <a:p>
            <a:pPr lvl="1"/>
            <a:endParaRPr lang="en-US" sz="3200" b="1" dirty="0" smtClean="0"/>
          </a:p>
          <a:p>
            <a:pPr marL="57150" indent="0">
              <a:buFont typeface="Arial" panose="020B0604020202020204" pitchFamily="34" charset="0"/>
              <a:buNone/>
            </a:pPr>
            <a:endParaRPr lang="en-US" sz="3200" b="1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647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509</Words>
  <Application>Microsoft Office PowerPoint</Application>
  <PresentationFormat>Widescreen</PresentationFormat>
  <Paragraphs>85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Tw Cen MT</vt:lpstr>
      <vt:lpstr>Office Theme</vt:lpstr>
      <vt:lpstr>2018 Budget Summary</vt:lpstr>
      <vt:lpstr>Introduction</vt:lpstr>
      <vt:lpstr>FY 2018 Operating Budget Recap</vt:lpstr>
      <vt:lpstr>Historical Revenue Trend</vt:lpstr>
      <vt:lpstr>State Funding</vt:lpstr>
      <vt:lpstr>FY 2018 Expense Budget</vt:lpstr>
      <vt:lpstr>“Big Picture” FY18 Funding Model</vt:lpstr>
      <vt:lpstr>“Big Picture” FY18 Funding Model</vt:lpstr>
      <vt:lpstr>Core Funding</vt:lpstr>
      <vt:lpstr>Formula Funding</vt:lpstr>
      <vt:lpstr>PowerPoint Presentation</vt:lpstr>
      <vt:lpstr>Overlays, Normalizations &amp; Initiatives</vt:lpstr>
      <vt:lpstr>DSO General Institutional Funding</vt:lpstr>
      <vt:lpstr>Gap Closure Strategies</vt:lpstr>
      <vt:lpstr>Questions?</vt:lpstr>
    </vt:vector>
  </TitlesOfParts>
  <Company>Alamo Colleges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Budget Summary</dc:title>
  <dc:creator>West, Shayne</dc:creator>
  <cp:lastModifiedBy>McGilloway. Robyn L.</cp:lastModifiedBy>
  <cp:revision>20</cp:revision>
  <dcterms:created xsi:type="dcterms:W3CDTF">2017-11-09T15:48:49Z</dcterms:created>
  <dcterms:modified xsi:type="dcterms:W3CDTF">2018-02-23T15:04:30Z</dcterms:modified>
</cp:coreProperties>
</file>