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73" r:id="rId3"/>
    <p:sldId id="258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72" r:id="rId1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9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50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47DD0-E730-48E5-B6A8-C79E923F3DC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25948-6572-41E0-9279-35EA9DB35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57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URW DIN" pitchFamily="2" charset="77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URW DIN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URW DIN" pitchFamily="2" charset="77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URW DIN" pitchFamily="2" charset="77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URW DIN" pitchFamily="2" charset="77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URW DIN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URW DIN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URW DIN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URW DIN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freepngimg.com/png/17606-resume-png-hd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awpixel.com/search/want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www.picpedia.org/post-it-note/e/employment-application.html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www.picpedia.org/post-it-note/e/employment-application.html" TargetMode="Externa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hoto/person-using-laptop-3201071/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hoto/person-using-laptop-3201071/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hoto/person-using-laptop-3201071/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hoto/person-using-laptop-3201071/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ediscoverytoday.com/2020/08/03/seven-donts-of-writing-for-legal-professionals-ediscovery-best-practices/" TargetMode="Externa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952984" y="4629325"/>
            <a:ext cx="3881239" cy="5657675"/>
          </a:xfrm>
          <a:custGeom>
            <a:avLst/>
            <a:gdLst/>
            <a:ahLst/>
            <a:cxnLst/>
            <a:rect l="l" t="t" r="r" b="b"/>
            <a:pathLst>
              <a:path w="3881239" h="5657675">
                <a:moveTo>
                  <a:pt x="0" y="0"/>
                </a:moveTo>
                <a:lnTo>
                  <a:pt x="3881238" y="0"/>
                </a:lnTo>
                <a:lnTo>
                  <a:pt x="3881238" y="5657674"/>
                </a:lnTo>
                <a:lnTo>
                  <a:pt x="0" y="565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4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401431" y="7470798"/>
            <a:ext cx="4142672" cy="1548936"/>
          </a:xfrm>
          <a:custGeom>
            <a:avLst/>
            <a:gdLst/>
            <a:ahLst/>
            <a:cxnLst/>
            <a:rect l="l" t="t" r="r" b="b"/>
            <a:pathLst>
              <a:path w="4142672" h="1548936">
                <a:moveTo>
                  <a:pt x="0" y="0"/>
                </a:moveTo>
                <a:lnTo>
                  <a:pt x="4142672" y="0"/>
                </a:lnTo>
                <a:lnTo>
                  <a:pt x="4142672" y="1548936"/>
                </a:lnTo>
                <a:lnTo>
                  <a:pt x="0" y="15489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645170" y="9313870"/>
            <a:ext cx="5655194" cy="49483"/>
          </a:xfrm>
          <a:custGeom>
            <a:avLst/>
            <a:gdLst/>
            <a:ahLst/>
            <a:cxnLst/>
            <a:rect l="l" t="t" r="r" b="b"/>
            <a:pathLst>
              <a:path w="5655194" h="49483">
                <a:moveTo>
                  <a:pt x="0" y="0"/>
                </a:moveTo>
                <a:lnTo>
                  <a:pt x="5655194" y="0"/>
                </a:lnTo>
                <a:lnTo>
                  <a:pt x="5655194" y="49483"/>
                </a:lnTo>
                <a:lnTo>
                  <a:pt x="0" y="49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843586" y="9565321"/>
            <a:ext cx="7258362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79"/>
              </a:lnSpc>
            </a:pPr>
            <a:r>
              <a:rPr lang="en-US" sz="2850" b="1">
                <a:solidFill>
                  <a:srgbClr val="00634D"/>
                </a:solidFill>
                <a:latin typeface="URW DIN" pitchFamily="2" charset="77"/>
                <a:ea typeface="DIN Next Bold"/>
                <a:cs typeface="DIN Next Bold"/>
                <a:sym typeface="DIN Next Bold"/>
              </a:rPr>
              <a:t>Skills Today. Success Tomorrow.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84096" y="2447197"/>
            <a:ext cx="13060825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0000" b="1" dirty="0">
                <a:solidFill>
                  <a:srgbClr val="00634D"/>
                </a:solidFill>
                <a:latin typeface="URW DIN" pitchFamily="2" charset="77"/>
                <a:ea typeface="DIN Next Bold"/>
                <a:cs typeface="DIN Next Bold"/>
                <a:sym typeface="DIN Next Bold"/>
              </a:rPr>
              <a:t>How to build a </a:t>
            </a:r>
          </a:p>
          <a:p>
            <a:pPr algn="ctr"/>
            <a:r>
              <a:rPr lang="en-US" sz="10000" b="1" dirty="0">
                <a:solidFill>
                  <a:srgbClr val="00634D"/>
                </a:solidFill>
                <a:latin typeface="URW DIN" pitchFamily="2" charset="77"/>
                <a:ea typeface="DIN Next Bold"/>
                <a:cs typeface="DIN Next Bold"/>
                <a:sym typeface="DIN Next Bold"/>
              </a:rPr>
              <a:t>Chronological Resume</a:t>
            </a: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64FE1AB5-A2CF-47A8-CAA2-5F2AF5883A2E}"/>
              </a:ext>
            </a:extLst>
          </p:cNvPr>
          <p:cNvSpPr/>
          <p:nvPr/>
        </p:nvSpPr>
        <p:spPr>
          <a:xfrm>
            <a:off x="15010979" y="0"/>
            <a:ext cx="3826670" cy="5322995"/>
          </a:xfrm>
          <a:custGeom>
            <a:avLst/>
            <a:gdLst/>
            <a:ahLst/>
            <a:cxnLst/>
            <a:rect l="l" t="t" r="r" b="b"/>
            <a:pathLst>
              <a:path w="3826670" h="5322995">
                <a:moveTo>
                  <a:pt x="0" y="0"/>
                </a:moveTo>
                <a:lnTo>
                  <a:pt x="3826670" y="0"/>
                </a:lnTo>
                <a:lnTo>
                  <a:pt x="3826670" y="5322996"/>
                </a:lnTo>
                <a:lnTo>
                  <a:pt x="0" y="53229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F4B823C-5756-6276-6371-3A716A85A898}"/>
              </a:ext>
            </a:extLst>
          </p:cNvPr>
          <p:cNvGrpSpPr/>
          <p:nvPr/>
        </p:nvGrpSpPr>
        <p:grpSpPr>
          <a:xfrm>
            <a:off x="0" y="9455592"/>
            <a:ext cx="18288000" cy="999736"/>
            <a:chOff x="0" y="0"/>
            <a:chExt cx="5487446" cy="293677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A6E5F968-42F7-72D4-B3E5-B7ABC81F7CCA}"/>
                </a:ext>
              </a:extLst>
            </p:cNvPr>
            <p:cNvSpPr/>
            <p:nvPr/>
          </p:nvSpPr>
          <p:spPr>
            <a:xfrm>
              <a:off x="0" y="0"/>
              <a:ext cx="5487446" cy="293677"/>
            </a:xfrm>
            <a:custGeom>
              <a:avLst/>
              <a:gdLst/>
              <a:ahLst/>
              <a:cxnLst/>
              <a:rect l="l" t="t" r="r" b="b"/>
              <a:pathLst>
                <a:path w="5487446" h="293677">
                  <a:moveTo>
                    <a:pt x="0" y="293677"/>
                  </a:moveTo>
                  <a:lnTo>
                    <a:pt x="5487446" y="293677"/>
                  </a:lnTo>
                  <a:lnTo>
                    <a:pt x="54874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4F"/>
            </a:solid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id="{0B46630C-8A33-2B3D-240C-BF82D35CD5A3}"/>
              </a:ext>
            </a:extLst>
          </p:cNvPr>
          <p:cNvSpPr/>
          <p:nvPr/>
        </p:nvSpPr>
        <p:spPr>
          <a:xfrm>
            <a:off x="1104900" y="9599114"/>
            <a:ext cx="1726592" cy="645569"/>
          </a:xfrm>
          <a:custGeom>
            <a:avLst/>
            <a:gdLst/>
            <a:ahLst/>
            <a:cxnLst/>
            <a:rect l="l" t="t" r="r" b="b"/>
            <a:pathLst>
              <a:path w="1726592" h="645569">
                <a:moveTo>
                  <a:pt x="0" y="0"/>
                </a:moveTo>
                <a:lnTo>
                  <a:pt x="1726592" y="0"/>
                </a:lnTo>
                <a:lnTo>
                  <a:pt x="1726592" y="645569"/>
                </a:lnTo>
                <a:lnTo>
                  <a:pt x="0" y="64556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ECEC4A1-A55C-458D-E26C-9EBAD3E38106}"/>
              </a:ext>
            </a:extLst>
          </p:cNvPr>
          <p:cNvSpPr/>
          <p:nvPr/>
        </p:nvSpPr>
        <p:spPr>
          <a:xfrm>
            <a:off x="15359180" y="9455592"/>
            <a:ext cx="605275" cy="831408"/>
          </a:xfrm>
          <a:custGeom>
            <a:avLst/>
            <a:gdLst/>
            <a:ahLst/>
            <a:cxnLst/>
            <a:rect l="l" t="t" r="r" b="b"/>
            <a:pathLst>
              <a:path w="605275" h="831408">
                <a:moveTo>
                  <a:pt x="0" y="0"/>
                </a:moveTo>
                <a:lnTo>
                  <a:pt x="605275" y="0"/>
                </a:lnTo>
                <a:lnTo>
                  <a:pt x="605275" y="831408"/>
                </a:lnTo>
                <a:lnTo>
                  <a:pt x="0" y="83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id="{5B867861-890A-F6F8-24CA-9035CDCE6778}"/>
              </a:ext>
            </a:extLst>
          </p:cNvPr>
          <p:cNvSpPr/>
          <p:nvPr/>
        </p:nvSpPr>
        <p:spPr>
          <a:xfrm>
            <a:off x="15719887" y="9455592"/>
            <a:ext cx="605275" cy="831408"/>
          </a:xfrm>
          <a:custGeom>
            <a:avLst/>
            <a:gdLst/>
            <a:ahLst/>
            <a:cxnLst/>
            <a:rect l="l" t="t" r="r" b="b"/>
            <a:pathLst>
              <a:path w="605275" h="831408">
                <a:moveTo>
                  <a:pt x="0" y="0"/>
                </a:moveTo>
                <a:lnTo>
                  <a:pt x="605275" y="0"/>
                </a:lnTo>
                <a:lnTo>
                  <a:pt x="605275" y="831408"/>
                </a:lnTo>
                <a:lnTo>
                  <a:pt x="0" y="83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A6EE65D4-94D1-BA45-20F1-E990E45A4B38}"/>
              </a:ext>
            </a:extLst>
          </p:cNvPr>
          <p:cNvSpPr/>
          <p:nvPr/>
        </p:nvSpPr>
        <p:spPr>
          <a:xfrm>
            <a:off x="16469629" y="9455592"/>
            <a:ext cx="605275" cy="831408"/>
          </a:xfrm>
          <a:custGeom>
            <a:avLst/>
            <a:gdLst/>
            <a:ahLst/>
            <a:cxnLst/>
            <a:rect l="l" t="t" r="r" b="b"/>
            <a:pathLst>
              <a:path w="605275" h="831408">
                <a:moveTo>
                  <a:pt x="0" y="0"/>
                </a:moveTo>
                <a:lnTo>
                  <a:pt x="605275" y="0"/>
                </a:lnTo>
                <a:lnTo>
                  <a:pt x="605275" y="831408"/>
                </a:lnTo>
                <a:lnTo>
                  <a:pt x="0" y="83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18" name="Freeform 21">
            <a:extLst>
              <a:ext uri="{FF2B5EF4-FFF2-40B4-BE49-F238E27FC236}">
                <a16:creationId xmlns:a16="http://schemas.microsoft.com/office/drawing/2014/main" id="{6698AB33-EC3F-3121-1718-112D0AF309C6}"/>
              </a:ext>
            </a:extLst>
          </p:cNvPr>
          <p:cNvSpPr/>
          <p:nvPr/>
        </p:nvSpPr>
        <p:spPr>
          <a:xfrm>
            <a:off x="16830336" y="9455592"/>
            <a:ext cx="605275" cy="831408"/>
          </a:xfrm>
          <a:custGeom>
            <a:avLst/>
            <a:gdLst/>
            <a:ahLst/>
            <a:cxnLst/>
            <a:rect l="l" t="t" r="r" b="b"/>
            <a:pathLst>
              <a:path w="605275" h="831408">
                <a:moveTo>
                  <a:pt x="0" y="0"/>
                </a:moveTo>
                <a:lnTo>
                  <a:pt x="605275" y="0"/>
                </a:lnTo>
                <a:lnTo>
                  <a:pt x="605275" y="831408"/>
                </a:lnTo>
                <a:lnTo>
                  <a:pt x="0" y="83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CAB84A23-6DC6-AFA1-7EEC-B3AE4364E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982" y="2486890"/>
            <a:ext cx="10586962" cy="611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 resume is a marketing document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b="1" dirty="0">
                <a:latin typeface="DIN Offc" panose="020B0504020101020102" pitchFamily="34" charset="77"/>
              </a:rPr>
              <a:t>It is designed to: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Pass ATS Screening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Be scanned quickly by recruiters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Earn an interview</a:t>
            </a:r>
          </a:p>
          <a:p>
            <a:pPr marL="400050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b="1" dirty="0">
                <a:latin typeface="DIN Offc" panose="020B0504020101020102" pitchFamily="34" charset="77"/>
              </a:rPr>
              <a:t>It is not:</a:t>
            </a:r>
          </a:p>
          <a:p>
            <a:pPr marL="800100"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 complete job history</a:t>
            </a:r>
          </a:p>
          <a:p>
            <a:pPr marL="800100"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 biography</a:t>
            </a:r>
          </a:p>
          <a:p>
            <a:pPr marL="800100"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 list of responsibilities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3A905D-4E35-885D-0266-76FA2195FD0F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What a Resume Actually Is..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499014-29FF-0CD6-56DE-CBEB874A2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686556" y="1702162"/>
            <a:ext cx="7361462" cy="73614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25AF3E-EF69-3B90-C1CA-1BA01074FBB7}"/>
              </a:ext>
            </a:extLst>
          </p:cNvPr>
          <p:cNvSpPr txBox="1"/>
          <p:nvPr/>
        </p:nvSpPr>
        <p:spPr>
          <a:xfrm>
            <a:off x="8963699" y="7858001"/>
            <a:ext cx="3031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freepngimg.com/png/17606-resume-png-hd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3842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B85CA-0B61-64A6-A323-C3B46C167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34353B61-3658-2188-0E6C-577590D2FBF8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06C6CAD0-EA02-5AC7-F36F-4F24F98EDBB9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72B847BE-4141-C8BA-91BA-7B96577CEA67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CB9113DE-C9C5-5233-F508-3B8C7E8A6983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5756BD6B-0DD8-4153-B1ED-F67FE81975AF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2F6E99B-632E-2B35-6E73-B5BA074EF1CE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71CB7DFD-6D6B-2675-C9A4-2B0215C8E594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140ECAFE-014F-9486-5D63-61BB2FFA5FC4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66873DF2-A575-921F-20CD-FCF83BDD95DF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BE8FB021-4335-2ACA-C4E6-9199D05D2B28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00C02822-7A10-45C0-FBF9-27561611D3CD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How Resumes are used in Hiring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B743BE9D-80F0-D64D-2945-B3A5B0E9A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738110"/>
            <a:ext cx="105869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ATS Software scans and ranks resumes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Recruiters scan top ranked resumes (6-30 seconds)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A small group is selected for interviews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3400" dirty="0">
              <a:latin typeface="DIN Offc" panose="020B0504020101020102" pitchFamily="34" charset="77"/>
            </a:endParaRPr>
          </a:p>
          <a:p>
            <a:pPr marL="0" indent="0" algn="l" eaLnBrk="1" hangingPunct="1">
              <a:defRPr/>
            </a:pPr>
            <a:r>
              <a:rPr lang="en-US" altLang="en-US" sz="3400" b="1" dirty="0">
                <a:latin typeface="DIN Offc" panose="020B0504020101020102" pitchFamily="34" charset="77"/>
              </a:rPr>
              <a:t>Key Point: </a:t>
            </a:r>
            <a:r>
              <a:rPr lang="en-US" altLang="en-US" sz="3400" dirty="0">
                <a:latin typeface="DIN Offc" panose="020B0504020101020102" pitchFamily="34" charset="77"/>
              </a:rPr>
              <a:t>Your resumes job is to pass steps 1 and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59DA7B-A334-ECF4-EB52-8EFB7684E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802217" y="4212612"/>
            <a:ext cx="5459104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17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022E0-6923-77FA-6F61-F5447DC45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B9562709-D529-B80E-B794-4DD963CC04A7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C5DBFBF9-3905-9979-CBAD-9944B26F95E3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BA97C316-9330-A5EA-A846-5C3FDE8FB294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1FF593F0-295A-8A41-D255-0E0E3B939056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35457DEC-D5ED-0C8D-55B5-825E5E28C084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F323B86-BABF-5899-A469-DFF01BBF6B3C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970DA84A-6D4D-0842-4695-8F781349C1B7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233ED6EA-88EB-7EF0-FB7D-156B71AA8BBD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09909E24-9FA3-EDFE-3DF0-DCB808367FBB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136F2558-6EE5-0CED-C372-5B387CFE0FBA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8B7EBF01-623A-4AE3-8142-2AEDBAED4DBD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Applicant Tracking System (ATS)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A87BE6C-0532-AD80-B81E-FE1B7698F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255" y="2367211"/>
            <a:ext cx="10586962" cy="184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400" dirty="0">
                <a:latin typeface="DIN Offc" panose="020B0504020101020102" pitchFamily="34" charset="77"/>
              </a:rPr>
              <a:t>Software used by employers to manage applications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Scans resumes before humans see them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400" dirty="0">
                <a:latin typeface="DIN Offc" panose="020B0504020101020102" pitchFamily="34" charset="77"/>
              </a:rPr>
              <a:t>Ranks resumes based on relevance</a:t>
            </a:r>
          </a:p>
          <a:p>
            <a:pPr marL="0" indent="0" algn="l" eaLnBrk="1" hangingPunct="1">
              <a:defRPr/>
            </a:pPr>
            <a:endParaRPr lang="en-US" altLang="en-US" sz="1600" b="1" dirty="0">
              <a:latin typeface="DIN Offc" panose="020B0504020101020102" pitchFamily="34" charset="77"/>
            </a:endParaRPr>
          </a:p>
          <a:p>
            <a:pPr marL="0" indent="0" algn="l" eaLnBrk="1" hangingPunct="1">
              <a:defRPr/>
            </a:pPr>
            <a:r>
              <a:rPr lang="en-US" altLang="en-US" sz="3400" b="1" dirty="0">
                <a:latin typeface="DIN Offc" panose="020B0504020101020102" pitchFamily="34" charset="77"/>
              </a:rPr>
              <a:t>ATS LOOKS FOR: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DIN Offc" panose="020B0504020101020102" pitchFamily="34" charset="77"/>
              </a:rPr>
              <a:t>Job title match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Keywords from the job posting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Relevant experience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Clean formatting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Matches requirements and qualifications</a:t>
            </a:r>
          </a:p>
          <a:p>
            <a:pPr marL="0" indent="0" algn="l" eaLnBrk="1" hangingPunct="1">
              <a:defRPr/>
            </a:pPr>
            <a:endParaRPr lang="en-US" altLang="en-US" sz="3400" dirty="0">
              <a:latin typeface="DIN Offc" panose="020B0504020101020102" pitchFamily="34" charset="77"/>
            </a:endParaRP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3400" dirty="0">
              <a:latin typeface="DIN Offc" panose="020B0504020101020102" pitchFamily="34" charset="77"/>
            </a:endParaRP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3400" dirty="0">
              <a:latin typeface="DIN Offc" panose="020B0504020101020102" pitchFamily="34" charset="77"/>
            </a:endParaRP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3400" dirty="0">
              <a:latin typeface="DIN Offc" panose="020B0504020101020102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2008F-A3BD-F81E-AA89-C593A9C37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745587" y="3820162"/>
            <a:ext cx="5678975" cy="378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3259B4-EF53-601E-3E32-665D92E3EE45}"/>
              </a:ext>
            </a:extLst>
          </p:cNvPr>
          <p:cNvSpPr txBox="1"/>
          <p:nvPr/>
        </p:nvSpPr>
        <p:spPr>
          <a:xfrm>
            <a:off x="13953321" y="7278718"/>
            <a:ext cx="247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www.picpedia.org/post-it-note/e/employment-application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82928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1EF4-099C-16BB-799E-B7D586ACE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D7B567E-12D9-DD5E-BCC9-435B9CE25FDD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462E9363-68F5-BCBC-001B-1AAF5C047A17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9C3837C8-177B-1544-AA63-5EDDA96555D2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26F84402-7C5C-4A3A-8FC9-F3A53F290928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26EBC26B-C4A8-DABD-551D-0B7479A6B3D5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87707379-E142-912B-65C2-4B72FE960B57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71B863D7-3350-A324-3937-A3C18BAA0CAB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310B3AA0-ECFC-8661-8DC5-694E35F93A24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6FAA6C40-1DDF-AE21-89E5-AFE875F19272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2AAF29BA-D804-A75C-54AB-8E6C707F277F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1B54F736-7FD6-CC49-8782-303A73B996DF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Applicant Tracking System (ATS)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CD566-C675-F9A1-709B-9F1CD348A1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745587" y="3820162"/>
            <a:ext cx="5678975" cy="378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1A389C-E27C-D4EC-339F-A1C4B4BA73E4}"/>
              </a:ext>
            </a:extLst>
          </p:cNvPr>
          <p:cNvSpPr txBox="1"/>
          <p:nvPr/>
        </p:nvSpPr>
        <p:spPr>
          <a:xfrm>
            <a:off x="13953321" y="7278718"/>
            <a:ext cx="247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www.picpedia.org/post-it-note/e/employment-application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B76DB626-A15E-E380-1602-244543007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183439"/>
            <a:ext cx="10586962" cy="611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algn="l" eaLnBrk="1" hangingPunct="1">
              <a:defRPr/>
            </a:pPr>
            <a:r>
              <a:rPr lang="en-US" sz="3600" b="1" dirty="0">
                <a:latin typeface="DIN Offc" panose="020B0504020101020102" pitchFamily="34" charset="77"/>
              </a:rPr>
              <a:t>Do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DIN Offc" panose="020B0504020101020102" pitchFamily="34" charset="77"/>
              </a:rPr>
              <a:t>Match your skills to requirements and qualifications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Match job language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Use simple formatting</a:t>
            </a:r>
          </a:p>
          <a:p>
            <a:pPr marL="0" indent="0" algn="l" eaLnBrk="1" hangingPunct="1">
              <a:defRPr/>
            </a:pPr>
            <a:r>
              <a:rPr lang="en-US" altLang="en-US" sz="3600" b="1" dirty="0">
                <a:latin typeface="DIN Offc" panose="020B0504020101020102" pitchFamily="34" charset="77"/>
              </a:rPr>
              <a:t>Don’t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Use graphics or text boxes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Hide keywords</a:t>
            </a:r>
          </a:p>
          <a:p>
            <a:pPr lvl="1"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Upload image-heavy PDF’s</a:t>
            </a:r>
          </a:p>
        </p:txBody>
      </p:sp>
    </p:spTree>
    <p:extLst>
      <p:ext uri="{BB962C8B-B14F-4D97-AF65-F5344CB8AC3E}">
        <p14:creationId xmlns:p14="http://schemas.microsoft.com/office/powerpoint/2010/main" val="424871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70C99-7308-A2E2-73F0-773DD324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5F18993-C6EC-EDB0-D5A4-0A891B34EE75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0934AB63-E971-8863-DD01-F4A1AA768FC5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06E69314-7E4D-1111-1BB3-4EB1FF18DFF6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89F79DA4-90CC-93F3-4705-9EDBEB5403D0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9215B982-29A7-588F-A584-9D38B251CFE7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A8731B59-FF44-75A5-B197-611535FF3E22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E5F30FE7-C1BF-F0A6-0AEA-FA31818B96F6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982E8133-2481-D749-3A07-46E79D2B1448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51530E90-620A-1DD3-5051-563328EE4FF2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92A9C6C7-3FF2-97EF-3A29-779BEBFCD336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6CE07EAD-DAA9-A989-3B06-921B1F61E58C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Resume Writing Best Practices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009A206-895C-00B9-53AA-0188A4567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882" y="2628631"/>
            <a:ext cx="105869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800" dirty="0">
                <a:latin typeface="DIN Offc" panose="020B0504020101020102" pitchFamily="34" charset="77"/>
              </a:rPr>
              <a:t>2 pages maximum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800" dirty="0">
                <a:latin typeface="DIN Offc" panose="020B0504020101020102" pitchFamily="34" charset="77"/>
              </a:rPr>
              <a:t>10-12 point font 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800" dirty="0">
                <a:latin typeface="DIN Offc" panose="020B0504020101020102" pitchFamily="34" charset="77"/>
              </a:rPr>
              <a:t>Black text only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800" dirty="0">
                <a:latin typeface="DIN Offc" panose="020B0504020101020102" pitchFamily="34" charset="77"/>
              </a:rPr>
              <a:t>One font throughout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800" dirty="0">
                <a:latin typeface="DIN Offc" panose="020B0504020101020102" pitchFamily="34" charset="77"/>
              </a:rPr>
              <a:t>Use bold text sparingly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A2BED1-1B77-A714-D985-095BFBFD07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964386" y="3195957"/>
            <a:ext cx="7868468" cy="524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796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43BBE-A7AD-70F7-EAD8-99FF0AD44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9E9A994-D019-A50E-DC4D-9CC2C57406FA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63CC252E-4C16-02B7-8023-FDC149C195F3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ABB2FEBB-6206-B049-FEF5-22278EE97A34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E8037967-FBF0-3BB3-F9FA-2856E7475F89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7A640C1D-3234-01FE-6BE3-6F9B3C0E5AEC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7CEAC8D2-87DB-B87C-DB26-36E500E5F56F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3F32189B-931F-E697-BBBA-EDBDA3DEA301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57971D74-2A19-A5B9-7492-7B67EA0DDF02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BAAE776-1BEF-9CB7-8DF6-E58199D437A4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486CEF7B-7051-7598-4079-8D5207A8769E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58D0EE5F-9B81-6819-BF88-553BD8EE9742}"/>
              </a:ext>
            </a:extLst>
          </p:cNvPr>
          <p:cNvSpPr txBox="1"/>
          <p:nvPr/>
        </p:nvSpPr>
        <p:spPr>
          <a:xfrm>
            <a:off x="1104900" y="1223376"/>
            <a:ext cx="12288950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Chronological Resume Format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D27940-FA6D-C5E0-938B-8AD41870C1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964386" y="3195957"/>
            <a:ext cx="7868468" cy="524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A462EEC2-9DF5-FFC9-2D06-828BFA620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783221"/>
            <a:ext cx="105869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DIN Offc" panose="020B0504020101020102" pitchFamily="34" charset="77"/>
              </a:rPr>
              <a:t>Contact information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Summary of Qualifications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Work Experience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Volunteer Experience (optional)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Education / Training / Certifications</a:t>
            </a:r>
          </a:p>
        </p:txBody>
      </p:sp>
    </p:spTree>
    <p:extLst>
      <p:ext uri="{BB962C8B-B14F-4D97-AF65-F5344CB8AC3E}">
        <p14:creationId xmlns:p14="http://schemas.microsoft.com/office/powerpoint/2010/main" val="77903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088B0-C583-87D3-79E0-C3C9AB2AE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ADAC976-9B83-B4CF-0121-DF9DA597447F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31939CC4-0041-C83D-57EA-F5383E6BE069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6399C964-FEC1-B816-523A-19A187A8ED59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FED8CE9F-3F08-24D8-C718-24B3643DA3F8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8A68D465-6668-6206-4429-5C436714A4D6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EC5D2A31-644A-E155-AFBB-7A422BDF5451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7734E2EF-5262-8505-B314-CA9B30293E03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0B7C509-ED70-A9FA-D0D9-332332DC0888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F7D0D79-878A-A093-C3A4-5ACD87218BCD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E86672B9-64EC-5B41-E752-3D4A467DE6B5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88808153-0992-B893-8192-DF6836335FE7}"/>
              </a:ext>
            </a:extLst>
          </p:cNvPr>
          <p:cNvSpPr txBox="1"/>
          <p:nvPr/>
        </p:nvSpPr>
        <p:spPr>
          <a:xfrm>
            <a:off x="850322" y="912691"/>
            <a:ext cx="16587356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Work Experience – Achievement Statements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49F909-957F-7063-3D97-CC533D2CD3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964386" y="3195957"/>
            <a:ext cx="7868468" cy="524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DF23223B-6B6D-C994-6408-7D8B0E347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28" y="1872754"/>
            <a:ext cx="105869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latin typeface="DIN Offc" panose="020B0504020101020102" pitchFamily="34" charset="77"/>
              </a:rPr>
              <a:t>Start with action verbs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Describe how you did the work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End with outcome or impact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Avoid task lists</a:t>
            </a:r>
          </a:p>
          <a:p>
            <a:pPr marL="0" indent="0" algn="l">
              <a:defRPr/>
            </a:pPr>
            <a:endParaRPr lang="en-US" altLang="en-US" sz="1000" b="1" dirty="0">
              <a:latin typeface="DIN Offc" panose="020B0504020101020102" pitchFamily="34" charset="77"/>
            </a:endParaRPr>
          </a:p>
          <a:p>
            <a:pPr marL="0" indent="0" algn="l">
              <a:defRPr/>
            </a:pPr>
            <a:r>
              <a:rPr lang="en-US" altLang="en-US" sz="3600" b="1" dirty="0">
                <a:latin typeface="DIN Offc" panose="020B0504020101020102" pitchFamily="34" charset="77"/>
              </a:rPr>
              <a:t>Metrics add credibility - Use: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Numbers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Volume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Frequency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Scope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Estimates are acceptable if honest</a:t>
            </a:r>
          </a:p>
        </p:txBody>
      </p:sp>
    </p:spTree>
    <p:extLst>
      <p:ext uri="{BB962C8B-B14F-4D97-AF65-F5344CB8AC3E}">
        <p14:creationId xmlns:p14="http://schemas.microsoft.com/office/powerpoint/2010/main" val="2655529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FA4E1-D6D0-AE29-655F-8DB7BA71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88D9484A-3EE2-6908-0ECF-4E4B998F0AD2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1A7BDDAD-236B-744E-006B-A81AF743B098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4FA17D18-5A19-08CE-A8A3-B33C8F311C9D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A90B9633-51F3-F974-499E-708DC15A181A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0C5CBDA3-44DF-EA06-7701-E8BC6A21683E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9B13475C-3171-42D1-4E85-B37914C72713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4B8E0271-230C-8DE6-DA36-294A1504D582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697A1B19-2B49-D851-AC28-BB3CCDFC0BA3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1C35CD8A-2A34-66C8-84FA-51241F5A9C1E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718BF8E-C8B4-6717-1F27-A269E1D73B28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FA2D83BB-E167-AEB3-9626-D288AB1D683A}"/>
              </a:ext>
            </a:extLst>
          </p:cNvPr>
          <p:cNvSpPr txBox="1"/>
          <p:nvPr/>
        </p:nvSpPr>
        <p:spPr>
          <a:xfrm>
            <a:off x="739906" y="784266"/>
            <a:ext cx="14123637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Education / Training / Certifications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3698A9-B3BF-156E-93E6-6D01988417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953981" y="4461163"/>
            <a:ext cx="6594113" cy="439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6C56B705-C408-D502-9866-65A022AC2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906" y="1744329"/>
            <a:ext cx="10586962" cy="608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Degree or program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Institution (university, college, training provider)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You do not need to include graduation dates 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Only include dates if you are currently in the training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1000" dirty="0">
              <a:latin typeface="DIN Offc" panose="020B0504020101020102" pitchFamily="34" charset="77"/>
            </a:endParaRP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Licenses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Workforce programs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Industry credentials</a:t>
            </a:r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Relevant coursework if needed</a:t>
            </a:r>
          </a:p>
          <a:p>
            <a:pPr marL="0" indent="0" algn="l">
              <a:defRPr/>
            </a:pPr>
            <a:endParaRPr lang="en-US" altLang="en-US" sz="1000" dirty="0">
              <a:latin typeface="DIN Offc" panose="020B0504020101020102" pitchFamily="34" charset="77"/>
            </a:endParaRPr>
          </a:p>
          <a:p>
            <a:pPr marL="0" indent="0" algn="l"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Ensure these are </a:t>
            </a:r>
            <a:r>
              <a:rPr lang="en-US" altLang="en-US" sz="3600" b="1" dirty="0">
                <a:latin typeface="DIN Offc" panose="020B0504020101020102" pitchFamily="34" charset="77"/>
              </a:rPr>
              <a:t>relevant</a:t>
            </a:r>
            <a:r>
              <a:rPr lang="en-US" altLang="en-US" sz="3600" dirty="0">
                <a:latin typeface="DIN Offc" panose="020B0504020101020102" pitchFamily="34" charset="77"/>
              </a:rPr>
              <a:t> to the role</a:t>
            </a:r>
          </a:p>
          <a:p>
            <a:pPr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500" dirty="0">
              <a:latin typeface="DIN Offc" panose="020B0504020101020102" pitchFamily="34" charset="77"/>
            </a:endParaRPr>
          </a:p>
          <a:p>
            <a:pPr marL="0" indent="0" algn="l" eaLnBrk="1" hangingPunct="1">
              <a:defRPr/>
            </a:pPr>
            <a:endParaRPr lang="en-US" altLang="en-US" sz="2400" dirty="0">
              <a:latin typeface="DIN Offc" panose="020B05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0847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AC943-1F29-D842-0B08-C80286694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020B4CD0-5758-6A7A-C0AA-CC522AD8E380}"/>
              </a:ext>
            </a:extLst>
          </p:cNvPr>
          <p:cNvGrpSpPr/>
          <p:nvPr/>
        </p:nvGrpSpPr>
        <p:grpSpPr>
          <a:xfrm>
            <a:off x="0" y="9469240"/>
            <a:ext cx="18288000" cy="999736"/>
            <a:chOff x="-196334" y="9455592"/>
            <a:chExt cx="18680668" cy="999736"/>
          </a:xfrm>
        </p:grpSpPr>
        <p:grpSp>
          <p:nvGrpSpPr>
            <p:cNvPr id="23" name="Group 2">
              <a:extLst>
                <a:ext uri="{FF2B5EF4-FFF2-40B4-BE49-F238E27FC236}">
                  <a16:creationId xmlns:a16="http://schemas.microsoft.com/office/drawing/2014/main" id="{05C01EB8-EA32-9A54-049E-00A07DFB0247}"/>
                </a:ext>
              </a:extLst>
            </p:cNvPr>
            <p:cNvGrpSpPr/>
            <p:nvPr/>
          </p:nvGrpSpPr>
          <p:grpSpPr>
            <a:xfrm>
              <a:off x="-196334" y="9455592"/>
              <a:ext cx="18680668" cy="999736"/>
              <a:chOff x="0" y="0"/>
              <a:chExt cx="5487446" cy="293677"/>
            </a:xfrm>
          </p:grpSpPr>
          <p:sp>
            <p:nvSpPr>
              <p:cNvPr id="31" name="Freeform 3">
                <a:extLst>
                  <a:ext uri="{FF2B5EF4-FFF2-40B4-BE49-F238E27FC236}">
                    <a16:creationId xmlns:a16="http://schemas.microsoft.com/office/drawing/2014/main" id="{5AF7DB0D-743F-EC37-37D0-6CCBE0CEB467}"/>
                  </a:ext>
                </a:extLst>
              </p:cNvPr>
              <p:cNvSpPr/>
              <p:nvPr/>
            </p:nvSpPr>
            <p:spPr>
              <a:xfrm>
                <a:off x="0" y="0"/>
                <a:ext cx="5487446" cy="293677"/>
              </a:xfrm>
              <a:custGeom>
                <a:avLst/>
                <a:gdLst/>
                <a:ahLst/>
                <a:cxnLst/>
                <a:rect l="l" t="t" r="r" b="b"/>
                <a:pathLst>
                  <a:path w="5487446" h="293677">
                    <a:moveTo>
                      <a:pt x="0" y="293677"/>
                    </a:moveTo>
                    <a:lnTo>
                      <a:pt x="5487446" y="293677"/>
                    </a:lnTo>
                    <a:lnTo>
                      <a:pt x="54874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34F"/>
              </a:solidFill>
            </p:spPr>
            <p:txBody>
              <a:bodyPr/>
              <a:lstStyle/>
              <a:p>
                <a:endParaRPr lang="en-US">
                  <a:latin typeface="URW DIN" pitchFamily="2" charset="77"/>
                </a:endParaRPr>
              </a:p>
            </p:txBody>
          </p:sp>
        </p:grp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8389F7CF-3CEB-CDA7-C547-8F753D91D071}"/>
                </a:ext>
              </a:extLst>
            </p:cNvPr>
            <p:cNvSpPr/>
            <p:nvPr/>
          </p:nvSpPr>
          <p:spPr>
            <a:xfrm>
              <a:off x="1104900" y="9640058"/>
              <a:ext cx="1726592" cy="645569"/>
            </a:xfrm>
            <a:custGeom>
              <a:avLst/>
              <a:gdLst/>
              <a:ahLst/>
              <a:cxnLst/>
              <a:rect l="l" t="t" r="r" b="b"/>
              <a:pathLst>
                <a:path w="1726592" h="645569">
                  <a:moveTo>
                    <a:pt x="0" y="0"/>
                  </a:moveTo>
                  <a:lnTo>
                    <a:pt x="1726592" y="0"/>
                  </a:lnTo>
                  <a:lnTo>
                    <a:pt x="1726592" y="645569"/>
                  </a:lnTo>
                  <a:lnTo>
                    <a:pt x="0" y="645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URW DIN" pitchFamily="2" charset="77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A864DC25-8423-5BCB-7E4C-36130A086585}"/>
                </a:ext>
              </a:extLst>
            </p:cNvPr>
            <p:cNvSpPr/>
            <p:nvPr/>
          </p:nvSpPr>
          <p:spPr>
            <a:xfrm>
              <a:off x="1498634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D7BE20A5-98D2-CF59-2483-C4241DE2E4B3}"/>
                </a:ext>
              </a:extLst>
            </p:cNvPr>
            <p:cNvSpPr/>
            <p:nvPr/>
          </p:nvSpPr>
          <p:spPr>
            <a:xfrm>
              <a:off x="15359180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D2B4C703-ABFA-ED21-99A6-424D6DD216C2}"/>
                </a:ext>
              </a:extLst>
            </p:cNvPr>
            <p:cNvSpPr/>
            <p:nvPr/>
          </p:nvSpPr>
          <p:spPr>
            <a:xfrm>
              <a:off x="15719887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3BE1B39-5E97-6E93-D0E8-CE2362D9FBEC}"/>
                </a:ext>
              </a:extLst>
            </p:cNvPr>
            <p:cNvSpPr/>
            <p:nvPr/>
          </p:nvSpPr>
          <p:spPr>
            <a:xfrm>
              <a:off x="16096798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E3A888D4-0F61-5345-6947-A5342631C88A}"/>
                </a:ext>
              </a:extLst>
            </p:cNvPr>
            <p:cNvSpPr/>
            <p:nvPr/>
          </p:nvSpPr>
          <p:spPr>
            <a:xfrm>
              <a:off x="16469629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1CD86210-00D9-6438-10CE-802222A620A7}"/>
                </a:ext>
              </a:extLst>
            </p:cNvPr>
            <p:cNvSpPr/>
            <p:nvPr/>
          </p:nvSpPr>
          <p:spPr>
            <a:xfrm>
              <a:off x="16830336" y="9455592"/>
              <a:ext cx="605275" cy="831408"/>
            </a:xfrm>
            <a:custGeom>
              <a:avLst/>
              <a:gdLst/>
              <a:ahLst/>
              <a:cxnLst/>
              <a:rect l="l" t="t" r="r" b="b"/>
              <a:pathLst>
                <a:path w="605275" h="831408">
                  <a:moveTo>
                    <a:pt x="0" y="0"/>
                  </a:moveTo>
                  <a:lnTo>
                    <a:pt x="605275" y="0"/>
                  </a:lnTo>
                  <a:lnTo>
                    <a:pt x="605275" y="831408"/>
                  </a:lnTo>
                  <a:lnTo>
                    <a:pt x="0" y="83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URW DIN" pitchFamily="2" charset="77"/>
              </a:endParaRPr>
            </a:p>
          </p:txBody>
        </p:sp>
      </p:grpSp>
      <p:sp>
        <p:nvSpPr>
          <p:cNvPr id="4" name="TextBox 6">
            <a:extLst>
              <a:ext uri="{FF2B5EF4-FFF2-40B4-BE49-F238E27FC236}">
                <a16:creationId xmlns:a16="http://schemas.microsoft.com/office/drawing/2014/main" id="{9F7D9FB0-A63E-E083-8B25-C3AB5D3133CE}"/>
              </a:ext>
            </a:extLst>
          </p:cNvPr>
          <p:cNvSpPr txBox="1"/>
          <p:nvPr/>
        </p:nvSpPr>
        <p:spPr>
          <a:xfrm>
            <a:off x="882809" y="851841"/>
            <a:ext cx="15950045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7000" b="1" dirty="0">
                <a:solidFill>
                  <a:srgbClr val="00634F"/>
                </a:solidFill>
                <a:latin typeface="URW DIN Black" pitchFamily="2" charset="77"/>
                <a:ea typeface="DIN Black"/>
                <a:cs typeface="DIN Black"/>
                <a:sym typeface="DIN Black"/>
              </a:rPr>
              <a:t>Always Proof Your Resume Carefully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DD04CC1-5798-E91C-B9FF-6AFE4404D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809" y="2035076"/>
            <a:ext cx="10586962" cy="659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 algn="l" eaLnBrk="1" hangingPunct="1">
              <a:defRPr/>
            </a:pPr>
            <a:r>
              <a:rPr lang="en-US" altLang="en-US" sz="3600" b="1" dirty="0">
                <a:latin typeface="DIN Offc" panose="020B0504020101020102" pitchFamily="34" charset="77"/>
              </a:rPr>
              <a:t>Review your resume in this order</a:t>
            </a:r>
          </a:p>
          <a:p>
            <a:pPr marL="0" indent="0" algn="l" eaLnBrk="1" hangingPunct="1">
              <a:defRPr/>
            </a:pPr>
            <a:endParaRPr lang="en-US" altLang="en-US" sz="1200" b="1" dirty="0">
              <a:latin typeface="DIN Offc" panose="020B0504020101020102" pitchFamily="34" charset="77"/>
            </a:endParaRP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Take a break, you worked hard</a:t>
            </a: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Organization of content</a:t>
            </a: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Mechanics and consistency</a:t>
            </a: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Spelling and grammar</a:t>
            </a: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Read bottom to top</a:t>
            </a:r>
          </a:p>
          <a:p>
            <a:pPr marL="857250" lvl="1" indent="-457200" algn="l" eaLnBrk="1" hangingPunct="1">
              <a:buFont typeface="+mj-lt"/>
              <a:buAutoNum type="arabicPeriod"/>
              <a:defRPr/>
            </a:pPr>
            <a:r>
              <a:rPr lang="en-US" altLang="en-US" sz="3600" dirty="0">
                <a:latin typeface="DIN Offc" panose="020B0504020101020102" pitchFamily="34" charset="77"/>
              </a:rPr>
              <a:t>Have someone else review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3ECADC-331D-DE17-C37C-EFF3D3208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160875" y="2464464"/>
            <a:ext cx="5295220" cy="53580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1FAA73-767E-5B4B-C757-6A9DDA74BF62}"/>
              </a:ext>
            </a:extLst>
          </p:cNvPr>
          <p:cNvSpPr txBox="1"/>
          <p:nvPr/>
        </p:nvSpPr>
        <p:spPr>
          <a:xfrm>
            <a:off x="10160875" y="7798723"/>
            <a:ext cx="52952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ediscoverytoday.com/2020/08/03/seven-donts-of-writing-for-legal-professionals-ediscovery-best-practice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26009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3987661" y="88850"/>
            <a:ext cx="3881239" cy="5657675"/>
          </a:xfrm>
          <a:custGeom>
            <a:avLst/>
            <a:gdLst/>
            <a:ahLst/>
            <a:cxnLst/>
            <a:rect l="l" t="t" r="r" b="b"/>
            <a:pathLst>
              <a:path w="3881239" h="5657675">
                <a:moveTo>
                  <a:pt x="0" y="0"/>
                </a:moveTo>
                <a:lnTo>
                  <a:pt x="3881239" y="0"/>
                </a:lnTo>
                <a:lnTo>
                  <a:pt x="3881239" y="5657675"/>
                </a:lnTo>
                <a:lnTo>
                  <a:pt x="0" y="565767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4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209550" y="4811605"/>
            <a:ext cx="3826670" cy="5322995"/>
          </a:xfrm>
          <a:custGeom>
            <a:avLst/>
            <a:gdLst/>
            <a:ahLst/>
            <a:cxnLst/>
            <a:rect l="l" t="t" r="r" b="b"/>
            <a:pathLst>
              <a:path w="3826670" h="5322995">
                <a:moveTo>
                  <a:pt x="0" y="0"/>
                </a:moveTo>
                <a:lnTo>
                  <a:pt x="3826670" y="0"/>
                </a:lnTo>
                <a:lnTo>
                  <a:pt x="3826670" y="5322995"/>
                </a:lnTo>
                <a:lnTo>
                  <a:pt x="0" y="53229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984498" y="6620237"/>
            <a:ext cx="4319004" cy="1614866"/>
          </a:xfrm>
          <a:custGeom>
            <a:avLst/>
            <a:gdLst/>
            <a:ahLst/>
            <a:cxnLst/>
            <a:rect l="l" t="t" r="r" b="b"/>
            <a:pathLst>
              <a:path w="4319004" h="1614866">
                <a:moveTo>
                  <a:pt x="0" y="0"/>
                </a:moveTo>
                <a:lnTo>
                  <a:pt x="4319004" y="0"/>
                </a:lnTo>
                <a:lnTo>
                  <a:pt x="4319004" y="1614865"/>
                </a:lnTo>
                <a:lnTo>
                  <a:pt x="0" y="16148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RW DIN" pitchFamily="2" charset="7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9100" y="1609327"/>
            <a:ext cx="17691174" cy="4226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6000" b="1" dirty="0">
                <a:solidFill>
                  <a:srgbClr val="00634F"/>
                </a:solidFill>
                <a:latin typeface="URW DIN Black"/>
                <a:ea typeface="DIN Medium"/>
                <a:cs typeface="DIN Medium"/>
                <a:sym typeface="DIN Medium"/>
              </a:rPr>
              <a:t>ATI Career Services </a:t>
            </a:r>
          </a:p>
          <a:p>
            <a:pPr algn="ctr"/>
            <a:r>
              <a:rPr lang="en-US" sz="6000" dirty="0">
                <a:solidFill>
                  <a:srgbClr val="00634F"/>
                </a:solidFill>
                <a:latin typeface="URW DIN Black"/>
                <a:ea typeface="DIN Medium"/>
                <a:cs typeface="DIN Medium"/>
                <a:sym typeface="DIN Medium"/>
              </a:rPr>
              <a:t>can assist you with your Resume</a:t>
            </a:r>
          </a:p>
          <a:p>
            <a:pPr algn="ctr">
              <a:lnSpc>
                <a:spcPts val="5628"/>
              </a:lnSpc>
            </a:pPr>
            <a:endParaRPr lang="en-US" sz="6000" dirty="0">
              <a:solidFill>
                <a:srgbClr val="00634F"/>
              </a:solidFill>
              <a:latin typeface="URW DIN Black"/>
              <a:ea typeface="DIN Medium"/>
              <a:cs typeface="DIN Medium"/>
              <a:sym typeface="DIN Medium"/>
            </a:endParaRPr>
          </a:p>
          <a:p>
            <a:pPr algn="ctr">
              <a:lnSpc>
                <a:spcPts val="5628"/>
              </a:lnSpc>
            </a:pPr>
            <a:r>
              <a:rPr lang="en-US" sz="6000" dirty="0">
                <a:solidFill>
                  <a:srgbClr val="00634F"/>
                </a:solidFill>
                <a:latin typeface="URW DIN Black"/>
                <a:ea typeface="DIN Medium"/>
                <a:cs typeface="DIN Medium"/>
                <a:sym typeface="DIN Medium"/>
              </a:rPr>
              <a:t>Contact Career Services</a:t>
            </a:r>
            <a:endParaRPr lang="en-US" sz="6000" dirty="0">
              <a:solidFill>
                <a:srgbClr val="00634F"/>
              </a:solidFill>
              <a:latin typeface="URW DIN Black"/>
              <a:ea typeface="DIN Medium"/>
              <a:cs typeface="DIN Medium"/>
            </a:endParaRPr>
          </a:p>
          <a:p>
            <a:pPr algn="ctr">
              <a:lnSpc>
                <a:spcPts val="7661"/>
              </a:lnSpc>
            </a:pPr>
            <a:r>
              <a:rPr lang="en-US" sz="6000" b="1" dirty="0">
                <a:solidFill>
                  <a:srgbClr val="00634F"/>
                </a:solidFill>
                <a:latin typeface="URW DIN Black"/>
                <a:ea typeface="DIN Black"/>
                <a:cs typeface="DIN Black"/>
                <a:sym typeface="DIN Black"/>
              </a:rPr>
              <a:t>alamo.edu/</a:t>
            </a:r>
            <a:r>
              <a:rPr lang="en-US" sz="6000" b="1" dirty="0" err="1">
                <a:solidFill>
                  <a:srgbClr val="00634F"/>
                </a:solidFill>
                <a:latin typeface="URW DIN Black"/>
                <a:ea typeface="DIN Black"/>
                <a:cs typeface="DIN Black"/>
                <a:sym typeface="DIN Black"/>
              </a:rPr>
              <a:t>ati</a:t>
            </a:r>
            <a:endParaRPr lang="en-US" sz="6000" b="1" dirty="0">
              <a:solidFill>
                <a:srgbClr val="00634F"/>
              </a:solidFill>
              <a:latin typeface="URW DIN Black"/>
              <a:ea typeface="DIN Black"/>
              <a:cs typeface="DIN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391</Words>
  <Application>Microsoft Office PowerPoint</Application>
  <PresentationFormat>Custom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URW DIN</vt:lpstr>
      <vt:lpstr>URW DIN Black</vt:lpstr>
      <vt:lpstr>DIN Offc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ATI Instructor Slides Template</dc:title>
  <dc:creator>Cristal Garcia</dc:creator>
  <cp:lastModifiedBy>Riedel-Stoeltje, Natasha</cp:lastModifiedBy>
  <cp:revision>70</cp:revision>
  <dcterms:created xsi:type="dcterms:W3CDTF">2006-08-16T00:00:00Z</dcterms:created>
  <dcterms:modified xsi:type="dcterms:W3CDTF">2026-09-21T19:44:20Z</dcterms:modified>
  <dc:identifier>DAHR5GTYH1Q</dc:identifier>
</cp:coreProperties>
</file>