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4"/>
  </p:sldMasterIdLst>
  <p:notesMasterIdLst>
    <p:notesMasterId r:id="rId20"/>
  </p:notesMasterIdLst>
  <p:handoutMasterIdLst>
    <p:handoutMasterId r:id="rId21"/>
  </p:handoutMasterIdLst>
  <p:sldIdLst>
    <p:sldId id="262" r:id="rId5"/>
    <p:sldId id="372" r:id="rId6"/>
    <p:sldId id="814" r:id="rId7"/>
    <p:sldId id="816" r:id="rId8"/>
    <p:sldId id="297" r:id="rId9"/>
    <p:sldId id="385" r:id="rId10"/>
    <p:sldId id="817" r:id="rId11"/>
    <p:sldId id="820" r:id="rId12"/>
    <p:sldId id="819" r:id="rId13"/>
    <p:sldId id="823" r:id="rId14"/>
    <p:sldId id="818" r:id="rId15"/>
    <p:sldId id="828" r:id="rId16"/>
    <p:sldId id="825" r:id="rId17"/>
    <p:sldId id="830" r:id="rId18"/>
    <p:sldId id="285" r:id="rId1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B9"/>
    <a:srgbClr val="002596"/>
    <a:srgbClr val="81B855"/>
    <a:srgbClr val="854D94"/>
    <a:srgbClr val="44968D"/>
    <a:srgbClr val="D53730"/>
    <a:srgbClr val="006350"/>
    <a:srgbClr val="1F5945"/>
    <a:srgbClr val="2A7051"/>
    <a:srgbClr val="BAD3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6653B-BC20-D0F2-675B-C024AB9C0CD3}" v="571" dt="2025-11-18T16:30:46.375"/>
    <p1510:client id="{579F64D4-DB2C-1089-3E98-2A73A88A9F3A}" v="191" dt="2025-11-18T16:29:44.118"/>
    <p1510:client id="{BB6EC203-8C52-5577-F5B7-9B2647BAD733}" v="1" dt="2025-11-18T15:19:27.404"/>
    <p1510:client id="{C48FD3DE-1864-32D2-E7A8-3D4CD6CDB972}" v="21" dt="2025-11-17T15:41:25.787"/>
    <p1510:client id="{DEEEA6EF-9968-5997-347A-63ABF6BA11BC}" v="1" dt="2025-11-18T15:30:43.722"/>
    <p1510:client id="{EB26C260-5FD5-4348-259C-C3BA93B58AF8}" v="334" dt="2025-11-18T15:10:57.718"/>
    <p1510:client id="{FEB25297-C960-9E03-B9D2-866AE1EB1004}" v="18" dt="2025-11-18T15:46:16.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66" y="4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0E818A-3054-FE4A-8230-FF078DD82D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MS PGothic" charset="-128"/>
              </a:defRPr>
            </a:lvl1pPr>
          </a:lstStyle>
          <a:p>
            <a:pPr>
              <a:defRPr/>
            </a:pPr>
            <a:endParaRPr lang="en-US"/>
          </a:p>
        </p:txBody>
      </p:sp>
      <p:sp>
        <p:nvSpPr>
          <p:cNvPr id="3" name="Date Placeholder 2">
            <a:extLst>
              <a:ext uri="{FF2B5EF4-FFF2-40B4-BE49-F238E27FC236}">
                <a16:creationId xmlns:a16="http://schemas.microsoft.com/office/drawing/2014/main" id="{E88D7115-A7F7-7D4A-841B-B3CEE1FE94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MS PGothic" charset="-128"/>
              </a:defRPr>
            </a:lvl1pPr>
          </a:lstStyle>
          <a:p>
            <a:pPr>
              <a:defRPr/>
            </a:pPr>
            <a:fld id="{6934AF1C-26AE-4207-A119-7B35C909D261}" type="datetimeFigureOut">
              <a:rPr lang="en-US"/>
              <a:pPr>
                <a:defRPr/>
              </a:pPr>
              <a:t>11/25/2025</a:t>
            </a:fld>
            <a:endParaRPr lang="en-US"/>
          </a:p>
        </p:txBody>
      </p:sp>
      <p:sp>
        <p:nvSpPr>
          <p:cNvPr id="4" name="Footer Placeholder 3">
            <a:extLst>
              <a:ext uri="{FF2B5EF4-FFF2-40B4-BE49-F238E27FC236}">
                <a16:creationId xmlns:a16="http://schemas.microsoft.com/office/drawing/2014/main" id="{9D86DFFC-E574-DB4A-B02B-C447697014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MS PGothic" charset="-128"/>
              </a:defRPr>
            </a:lvl1pPr>
          </a:lstStyle>
          <a:p>
            <a:pPr>
              <a:defRPr/>
            </a:pPr>
            <a:endParaRPr lang="en-US"/>
          </a:p>
        </p:txBody>
      </p:sp>
      <p:sp>
        <p:nvSpPr>
          <p:cNvPr id="5" name="Slide Number Placeholder 4">
            <a:extLst>
              <a:ext uri="{FF2B5EF4-FFF2-40B4-BE49-F238E27FC236}">
                <a16:creationId xmlns:a16="http://schemas.microsoft.com/office/drawing/2014/main" id="{7619487F-DDAE-2544-9787-DEB8B85AF5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charset="0"/>
                <a:ea typeface="MS PGothic" charset="-128"/>
              </a:defRPr>
            </a:lvl1pPr>
          </a:lstStyle>
          <a:p>
            <a:pPr>
              <a:defRPr/>
            </a:pPr>
            <a:fld id="{BF079433-D751-49FE-934C-2BA1E93F2D39}"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E7F9FC-5D05-5046-9006-C640C49A9565}"/>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3" name="Date Placeholder 2">
            <a:extLst>
              <a:ext uri="{FF2B5EF4-FFF2-40B4-BE49-F238E27FC236}">
                <a16:creationId xmlns:a16="http://schemas.microsoft.com/office/drawing/2014/main" id="{10171D9A-D20B-074E-9030-FF943FBC901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ea typeface="MS PGothic" panose="020B0600070205080204" pitchFamily="34" charset="-128"/>
              </a:defRPr>
            </a:lvl1pPr>
          </a:lstStyle>
          <a:p>
            <a:pPr>
              <a:defRPr/>
            </a:pPr>
            <a:fld id="{0CB993D2-10B5-4F1E-8124-0D3321B7E790}" type="datetimeFigureOut">
              <a:rPr lang="en-US" altLang="en-US"/>
              <a:pPr>
                <a:defRPr/>
              </a:pPr>
              <a:t>11/25/2025</a:t>
            </a:fld>
            <a:endParaRPr lang="en-US" altLang="en-US"/>
          </a:p>
        </p:txBody>
      </p:sp>
      <p:sp>
        <p:nvSpPr>
          <p:cNvPr id="4" name="Slide Image Placeholder 3">
            <a:extLst>
              <a:ext uri="{FF2B5EF4-FFF2-40B4-BE49-F238E27FC236}">
                <a16:creationId xmlns:a16="http://schemas.microsoft.com/office/drawing/2014/main" id="{9BAD72FB-4128-FF4A-85B8-B5BFF2A9F59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06DD453-78A0-CD49-866E-8A59E3F6042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9BE0D24-9372-4744-87F4-B18297806E9F}"/>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7" name="Slide Number Placeholder 6">
            <a:extLst>
              <a:ext uri="{FF2B5EF4-FFF2-40B4-BE49-F238E27FC236}">
                <a16:creationId xmlns:a16="http://schemas.microsoft.com/office/drawing/2014/main" id="{0DD37CBC-483B-F040-AB48-337BC88FC03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MS PGothic" panose="020B0600070205080204" pitchFamily="34" charset="-128"/>
              </a:defRPr>
            </a:lvl1pPr>
          </a:lstStyle>
          <a:p>
            <a:pPr>
              <a:defRPr/>
            </a:pPr>
            <a:fld id="{C670165F-EE3B-48B2-83BD-E5409F23865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6B65DD17-A17D-45B6-86EC-8D3583A1A0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F1C4CA67-EB25-4B75-8E9D-22809EC723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A5B69ADC-C87F-4CC0-B9E7-57CC137B9D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BC7179-5B1D-4B2B-9E41-D4DE24923537}"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2B3FB-EC81-B12E-C549-17306EB30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E95D5-ABF6-5054-0EB3-3AF858F93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12757-3E8E-CF88-6C13-A35BEF49DF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DDA924-56E6-BD0B-9B3C-490FA3E7FC1C}"/>
              </a:ext>
            </a:extLst>
          </p:cNvPr>
          <p:cNvSpPr>
            <a:spLocks noGrp="1"/>
          </p:cNvSpPr>
          <p:nvPr>
            <p:ph type="sldNum" sz="quarter" idx="5"/>
          </p:nvPr>
        </p:nvSpPr>
        <p:spPr/>
        <p:txBody>
          <a:bodyPr/>
          <a:lstStyle/>
          <a:p>
            <a:pPr>
              <a:defRPr/>
            </a:pPr>
            <a:fld id="{C670165F-EE3B-48B2-83BD-E5409F23865E}" type="slidenum">
              <a:rPr lang="en-US" altLang="en-US" smtClean="0"/>
              <a:pPr>
                <a:defRPr/>
              </a:pPr>
              <a:t>10</a:t>
            </a:fld>
            <a:endParaRPr lang="en-US" altLang="en-US"/>
          </a:p>
        </p:txBody>
      </p:sp>
    </p:spTree>
    <p:extLst>
      <p:ext uri="{BB962C8B-B14F-4D97-AF65-F5344CB8AC3E}">
        <p14:creationId xmlns:p14="http://schemas.microsoft.com/office/powerpoint/2010/main" val="385210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AB54-A71E-D20E-8A27-1AE4ECDC8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0B8A0-C27F-DED6-82AA-A9B4EFF4E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65238-662A-E2CA-A8A0-8350B60B43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6EDA69-BD09-CD91-CEAD-00C7C4A5EA9F}"/>
              </a:ext>
            </a:extLst>
          </p:cNvPr>
          <p:cNvSpPr>
            <a:spLocks noGrp="1"/>
          </p:cNvSpPr>
          <p:nvPr>
            <p:ph type="sldNum" sz="quarter" idx="5"/>
          </p:nvPr>
        </p:nvSpPr>
        <p:spPr/>
        <p:txBody>
          <a:bodyPr/>
          <a:lstStyle/>
          <a:p>
            <a:pPr>
              <a:defRPr/>
            </a:pPr>
            <a:fld id="{C670165F-EE3B-48B2-83BD-E5409F23865E}" type="slidenum">
              <a:rPr lang="en-US" altLang="en-US" smtClean="0"/>
              <a:pPr>
                <a:defRPr/>
              </a:pPr>
              <a:t>11</a:t>
            </a:fld>
            <a:endParaRPr lang="en-US" altLang="en-US"/>
          </a:p>
        </p:txBody>
      </p:sp>
    </p:spTree>
    <p:extLst>
      <p:ext uri="{BB962C8B-B14F-4D97-AF65-F5344CB8AC3E}">
        <p14:creationId xmlns:p14="http://schemas.microsoft.com/office/powerpoint/2010/main" val="64207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C78AF-850D-A5EA-E346-E9DF6B663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2D4C1-1D83-1258-9A71-83E546FF0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8033A-8206-71F6-C452-6D8F72F52A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C5996E-00B3-4C6A-E5A6-0532EB641B3E}"/>
              </a:ext>
            </a:extLst>
          </p:cNvPr>
          <p:cNvSpPr>
            <a:spLocks noGrp="1"/>
          </p:cNvSpPr>
          <p:nvPr>
            <p:ph type="sldNum" sz="quarter" idx="5"/>
          </p:nvPr>
        </p:nvSpPr>
        <p:spPr/>
        <p:txBody>
          <a:bodyPr/>
          <a:lstStyle/>
          <a:p>
            <a:pPr>
              <a:defRPr/>
            </a:pPr>
            <a:fld id="{C670165F-EE3B-48B2-83BD-E5409F23865E}" type="slidenum">
              <a:rPr lang="en-US" altLang="en-US" smtClean="0"/>
              <a:pPr>
                <a:defRPr/>
              </a:pPr>
              <a:t>12</a:t>
            </a:fld>
            <a:endParaRPr lang="en-US" altLang="en-US"/>
          </a:p>
        </p:txBody>
      </p:sp>
    </p:spTree>
    <p:extLst>
      <p:ext uri="{BB962C8B-B14F-4D97-AF65-F5344CB8AC3E}">
        <p14:creationId xmlns:p14="http://schemas.microsoft.com/office/powerpoint/2010/main" val="35081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24477-5599-14C8-3E0F-AE4EBC89D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2E644-CA1C-3C97-17CC-D5381E8A0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1CEA7-4FB8-3052-0EDA-C831363021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A5DFCF-77F4-0FB4-6911-8966473B9B20}"/>
              </a:ext>
            </a:extLst>
          </p:cNvPr>
          <p:cNvSpPr>
            <a:spLocks noGrp="1"/>
          </p:cNvSpPr>
          <p:nvPr>
            <p:ph type="sldNum" sz="quarter" idx="5"/>
          </p:nvPr>
        </p:nvSpPr>
        <p:spPr/>
        <p:txBody>
          <a:bodyPr/>
          <a:lstStyle/>
          <a:p>
            <a:pPr>
              <a:defRPr/>
            </a:pPr>
            <a:fld id="{C670165F-EE3B-48B2-83BD-E5409F23865E}" type="slidenum">
              <a:rPr lang="en-US" altLang="en-US" smtClean="0"/>
              <a:pPr>
                <a:defRPr/>
              </a:pPr>
              <a:t>13</a:t>
            </a:fld>
            <a:endParaRPr lang="en-US" altLang="en-US"/>
          </a:p>
        </p:txBody>
      </p:sp>
    </p:spTree>
    <p:extLst>
      <p:ext uri="{BB962C8B-B14F-4D97-AF65-F5344CB8AC3E}">
        <p14:creationId xmlns:p14="http://schemas.microsoft.com/office/powerpoint/2010/main" val="203885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9808-EB8B-7519-1743-83EB6D224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2142E-D2E7-BE93-952A-7ABD6BB2C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28B12-C971-A855-98BE-EBE4D9171F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BF58AA-26B6-B576-3724-38E076B551D4}"/>
              </a:ext>
            </a:extLst>
          </p:cNvPr>
          <p:cNvSpPr>
            <a:spLocks noGrp="1"/>
          </p:cNvSpPr>
          <p:nvPr>
            <p:ph type="sldNum" sz="quarter" idx="5"/>
          </p:nvPr>
        </p:nvSpPr>
        <p:spPr/>
        <p:txBody>
          <a:bodyPr/>
          <a:lstStyle/>
          <a:p>
            <a:fld id="{485A86C9-82A1-48AF-9330-F3F1C9B730C0}" type="slidenum">
              <a:rPr lang="en-US" smtClean="0"/>
              <a:t>14</a:t>
            </a:fld>
            <a:endParaRPr lang="en-US"/>
          </a:p>
        </p:txBody>
      </p:sp>
    </p:spTree>
    <p:extLst>
      <p:ext uri="{BB962C8B-B14F-4D97-AF65-F5344CB8AC3E}">
        <p14:creationId xmlns:p14="http://schemas.microsoft.com/office/powerpoint/2010/main" val="160892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15</a:t>
            </a:fld>
            <a:endParaRPr lang="en-US" altLang="en-US"/>
          </a:p>
        </p:txBody>
      </p:sp>
    </p:spTree>
    <p:extLst>
      <p:ext uri="{BB962C8B-B14F-4D97-AF65-F5344CB8AC3E}">
        <p14:creationId xmlns:p14="http://schemas.microsoft.com/office/powerpoint/2010/main" val="78951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A7CF418-43B2-EB4A-BC80-99CC6F599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CF0A41C-F24C-7148-A78A-8A128F051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5" name="Slide Number Placeholder 3">
            <a:extLst>
              <a:ext uri="{FF2B5EF4-FFF2-40B4-BE49-F238E27FC236}">
                <a16:creationId xmlns:a16="http://schemas.microsoft.com/office/drawing/2014/main" id="{EB9A63F4-2E90-7943-BC78-3D9D51F53B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161EA-0439-3845-97F1-94CFE731BC60}" type="slidenum">
              <a:rPr lang="en-US" altLang="en-US" sz="1200" smtClean="0"/>
              <a:pPr/>
              <a:t>2</a:t>
            </a:fld>
            <a:endParaRPr lang="en-US" altLang="en-US" sz="1200"/>
          </a:p>
        </p:txBody>
      </p:sp>
    </p:spTree>
    <p:extLst>
      <p:ext uri="{BB962C8B-B14F-4D97-AF65-F5344CB8AC3E}">
        <p14:creationId xmlns:p14="http://schemas.microsoft.com/office/powerpoint/2010/main" val="256954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3</a:t>
            </a:fld>
            <a:endParaRPr lang="en-US" altLang="en-US"/>
          </a:p>
        </p:txBody>
      </p:sp>
    </p:spTree>
    <p:extLst>
      <p:ext uri="{BB962C8B-B14F-4D97-AF65-F5344CB8AC3E}">
        <p14:creationId xmlns:p14="http://schemas.microsoft.com/office/powerpoint/2010/main" val="184585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A7CF418-43B2-EB4A-BC80-99CC6F599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CF0A41C-F24C-7148-A78A-8A128F051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5" name="Slide Number Placeholder 3">
            <a:extLst>
              <a:ext uri="{FF2B5EF4-FFF2-40B4-BE49-F238E27FC236}">
                <a16:creationId xmlns:a16="http://schemas.microsoft.com/office/drawing/2014/main" id="{EB9A63F4-2E90-7943-BC78-3D9D51F53B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1940" indent="-289208">
              <a:defRPr sz="2400">
                <a:solidFill>
                  <a:schemeClr val="tx1"/>
                </a:solidFill>
                <a:latin typeface="Arial" panose="020B0604020202020204" pitchFamily="34" charset="0"/>
                <a:ea typeface="MS PGothic" panose="020B0600070205080204" pitchFamily="34" charset="-128"/>
              </a:defRPr>
            </a:lvl2pPr>
            <a:lvl3pPr marL="1156830" indent="-231366">
              <a:defRPr sz="2400">
                <a:solidFill>
                  <a:schemeClr val="tx1"/>
                </a:solidFill>
                <a:latin typeface="Arial" panose="020B0604020202020204" pitchFamily="34" charset="0"/>
                <a:ea typeface="MS PGothic" panose="020B0600070205080204" pitchFamily="34" charset="-128"/>
              </a:defRPr>
            </a:lvl3pPr>
            <a:lvl4pPr marL="1619562" indent="-231366">
              <a:defRPr sz="2400">
                <a:solidFill>
                  <a:schemeClr val="tx1"/>
                </a:solidFill>
                <a:latin typeface="Arial" panose="020B0604020202020204" pitchFamily="34" charset="0"/>
                <a:ea typeface="MS PGothic" panose="020B0600070205080204" pitchFamily="34" charset="-128"/>
              </a:defRPr>
            </a:lvl4pPr>
            <a:lvl5pPr marL="2082295" indent="-231366">
              <a:defRPr sz="2400">
                <a:solidFill>
                  <a:schemeClr val="tx1"/>
                </a:solidFill>
                <a:latin typeface="Arial" panose="020B0604020202020204" pitchFamily="34" charset="0"/>
                <a:ea typeface="MS PGothic" panose="020B0600070205080204" pitchFamily="34" charset="-128"/>
              </a:defRPr>
            </a:lvl5pPr>
            <a:lvl6pPr marL="2545027"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7759"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70491"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33223"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161EA-0439-3845-97F1-94CFE731BC60}" type="slidenum">
              <a:rPr lang="en-US" altLang="en-US" sz="1200"/>
              <a:pPr/>
              <a:t>4</a:t>
            </a:fld>
            <a:endParaRPr lang="en-US" altLang="en-US" sz="1200"/>
          </a:p>
        </p:txBody>
      </p:sp>
    </p:spTree>
    <p:extLst>
      <p:ext uri="{BB962C8B-B14F-4D97-AF65-F5344CB8AC3E}">
        <p14:creationId xmlns:p14="http://schemas.microsoft.com/office/powerpoint/2010/main" val="138373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A7CF418-43B2-EB4A-BC80-99CC6F599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CF0A41C-F24C-7148-A78A-8A128F051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5" name="Slide Number Placeholder 3">
            <a:extLst>
              <a:ext uri="{FF2B5EF4-FFF2-40B4-BE49-F238E27FC236}">
                <a16:creationId xmlns:a16="http://schemas.microsoft.com/office/drawing/2014/main" id="{EB9A63F4-2E90-7943-BC78-3D9D51F53B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161EA-0439-3845-97F1-94CFE731BC60}" type="slidenum">
              <a:rPr lang="en-US" altLang="en-US" sz="1200" smtClean="0"/>
              <a:pPr/>
              <a:t>5</a:t>
            </a:fld>
            <a:endParaRPr lang="en-US" altLang="en-US" sz="1200"/>
          </a:p>
        </p:txBody>
      </p:sp>
    </p:spTree>
    <p:extLst>
      <p:ext uri="{BB962C8B-B14F-4D97-AF65-F5344CB8AC3E}">
        <p14:creationId xmlns:p14="http://schemas.microsoft.com/office/powerpoint/2010/main" val="118623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6</a:t>
            </a:fld>
            <a:endParaRPr lang="en-US" altLang="en-US"/>
          </a:p>
        </p:txBody>
      </p:sp>
    </p:spTree>
    <p:extLst>
      <p:ext uri="{BB962C8B-B14F-4D97-AF65-F5344CB8AC3E}">
        <p14:creationId xmlns:p14="http://schemas.microsoft.com/office/powerpoint/2010/main" val="378221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670165F-EE3B-48B2-83BD-E5409F23865E}" type="slidenum">
              <a:rPr lang="en-US" altLang="en-US" smtClean="0"/>
              <a:pPr>
                <a:defRPr/>
              </a:pPr>
              <a:t>7</a:t>
            </a:fld>
            <a:endParaRPr lang="en-US" altLang="en-US"/>
          </a:p>
        </p:txBody>
      </p:sp>
    </p:spTree>
    <p:extLst>
      <p:ext uri="{BB962C8B-B14F-4D97-AF65-F5344CB8AC3E}">
        <p14:creationId xmlns:p14="http://schemas.microsoft.com/office/powerpoint/2010/main" val="323989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480D4-82EB-612F-93E9-BEE45C94D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67EF3-4C84-65FB-0A4E-3FE87FCC7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A9C57-735E-B2F7-A4A2-65CF39528F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5A1E78-B96F-FA41-86AE-7C9B108CB066}"/>
              </a:ext>
            </a:extLst>
          </p:cNvPr>
          <p:cNvSpPr>
            <a:spLocks noGrp="1"/>
          </p:cNvSpPr>
          <p:nvPr>
            <p:ph type="sldNum" sz="quarter" idx="5"/>
          </p:nvPr>
        </p:nvSpPr>
        <p:spPr/>
        <p:txBody>
          <a:bodyPr/>
          <a:lstStyle/>
          <a:p>
            <a:pPr>
              <a:defRPr/>
            </a:pPr>
            <a:fld id="{C670165F-EE3B-48B2-83BD-E5409F23865E}" type="slidenum">
              <a:rPr lang="en-US" altLang="en-US" smtClean="0"/>
              <a:pPr>
                <a:defRPr/>
              </a:pPr>
              <a:t>8</a:t>
            </a:fld>
            <a:endParaRPr lang="en-US" altLang="en-US"/>
          </a:p>
        </p:txBody>
      </p:sp>
    </p:spTree>
    <p:extLst>
      <p:ext uri="{BB962C8B-B14F-4D97-AF65-F5344CB8AC3E}">
        <p14:creationId xmlns:p14="http://schemas.microsoft.com/office/powerpoint/2010/main" val="303702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3DE02-B9C4-56AF-C655-612F84A7D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AA0E1-AED4-D960-CD26-0B30E5F3A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F306D-FC59-130B-F993-5A52832DF8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76B162-18CD-1AA5-D61E-02471A4E63E3}"/>
              </a:ext>
            </a:extLst>
          </p:cNvPr>
          <p:cNvSpPr>
            <a:spLocks noGrp="1"/>
          </p:cNvSpPr>
          <p:nvPr>
            <p:ph type="sldNum" sz="quarter" idx="5"/>
          </p:nvPr>
        </p:nvSpPr>
        <p:spPr/>
        <p:txBody>
          <a:bodyPr/>
          <a:lstStyle/>
          <a:p>
            <a:pPr>
              <a:defRPr/>
            </a:pPr>
            <a:fld id="{C670165F-EE3B-48B2-83BD-E5409F23865E}" type="slidenum">
              <a:rPr lang="en-US" altLang="en-US" smtClean="0"/>
              <a:pPr>
                <a:defRPr/>
              </a:pPr>
              <a:t>9</a:t>
            </a:fld>
            <a:endParaRPr lang="en-US" altLang="en-US"/>
          </a:p>
        </p:txBody>
      </p:sp>
    </p:spTree>
    <p:extLst>
      <p:ext uri="{BB962C8B-B14F-4D97-AF65-F5344CB8AC3E}">
        <p14:creationId xmlns:p14="http://schemas.microsoft.com/office/powerpoint/2010/main" val="392261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1B2F03-BD2A-4DBF-A1B6-E06D94C3517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11B4FB9-B8D5-4B1D-B3F3-5B7417BFD2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7B7BFA-5080-4FC0-A93E-961BB2DC8350}"/>
              </a:ext>
            </a:extLst>
          </p:cNvPr>
          <p:cNvSpPr>
            <a:spLocks noGrp="1"/>
          </p:cNvSpPr>
          <p:nvPr>
            <p:ph type="sldNum" sz="quarter" idx="12"/>
          </p:nvPr>
        </p:nvSpPr>
        <p:spPr/>
        <p:txBody>
          <a:bodyPr/>
          <a:lstStyle>
            <a:lvl1pPr>
              <a:defRPr/>
            </a:lvl1pPr>
          </a:lstStyle>
          <a:p>
            <a:pPr>
              <a:defRPr/>
            </a:pPr>
            <a:fld id="{42C045B5-8E4F-4ED3-BC0A-CD008C4014D4}" type="slidenum">
              <a:rPr lang="en-US" altLang="en-US"/>
              <a:pPr>
                <a:defRPr/>
              </a:pPr>
              <a:t>‹#›</a:t>
            </a:fld>
            <a:endParaRPr lang="en-US" altLang="en-US"/>
          </a:p>
        </p:txBody>
      </p:sp>
    </p:spTree>
    <p:extLst>
      <p:ext uri="{BB962C8B-B14F-4D97-AF65-F5344CB8AC3E}">
        <p14:creationId xmlns:p14="http://schemas.microsoft.com/office/powerpoint/2010/main" val="49133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E791F-FDF5-4FFD-9AB3-774CB9A305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681D168-9042-4563-A000-E3EB1D7C22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9205CF-6C77-4563-B8C5-630DBF2D4CE9}"/>
              </a:ext>
            </a:extLst>
          </p:cNvPr>
          <p:cNvSpPr>
            <a:spLocks noGrp="1"/>
          </p:cNvSpPr>
          <p:nvPr>
            <p:ph type="sldNum" sz="quarter" idx="12"/>
          </p:nvPr>
        </p:nvSpPr>
        <p:spPr/>
        <p:txBody>
          <a:bodyPr/>
          <a:lstStyle>
            <a:lvl1pPr>
              <a:defRPr/>
            </a:lvl1pPr>
          </a:lstStyle>
          <a:p>
            <a:pPr>
              <a:defRPr/>
            </a:pPr>
            <a:fld id="{05CE224C-F933-4CB9-B0C3-A9CE12F1065F}" type="slidenum">
              <a:rPr lang="en-US" altLang="en-US"/>
              <a:pPr>
                <a:defRPr/>
              </a:pPr>
              <a:t>‹#›</a:t>
            </a:fld>
            <a:endParaRPr lang="en-US" altLang="en-US"/>
          </a:p>
        </p:txBody>
      </p:sp>
    </p:spTree>
    <p:extLst>
      <p:ext uri="{BB962C8B-B14F-4D97-AF65-F5344CB8AC3E}">
        <p14:creationId xmlns:p14="http://schemas.microsoft.com/office/powerpoint/2010/main" val="51277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7FFE1-F964-4E85-B9E4-FF16D643505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1A72CC3-AA65-4468-988B-9E36144010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632514-E15D-4731-BFF3-ACEB3AF87D72}"/>
              </a:ext>
            </a:extLst>
          </p:cNvPr>
          <p:cNvSpPr>
            <a:spLocks noGrp="1"/>
          </p:cNvSpPr>
          <p:nvPr>
            <p:ph type="sldNum" sz="quarter" idx="12"/>
          </p:nvPr>
        </p:nvSpPr>
        <p:spPr/>
        <p:txBody>
          <a:bodyPr/>
          <a:lstStyle>
            <a:lvl1pPr>
              <a:defRPr/>
            </a:lvl1pPr>
          </a:lstStyle>
          <a:p>
            <a:pPr>
              <a:defRPr/>
            </a:pPr>
            <a:fld id="{0AF89A46-1CCE-49B6-ADAC-52D50EA11CBA}" type="slidenum">
              <a:rPr lang="en-US" altLang="en-US"/>
              <a:pPr>
                <a:defRPr/>
              </a:pPr>
              <a:t>‹#›</a:t>
            </a:fld>
            <a:endParaRPr lang="en-US" altLang="en-US"/>
          </a:p>
        </p:txBody>
      </p:sp>
    </p:spTree>
    <p:extLst>
      <p:ext uri="{BB962C8B-B14F-4D97-AF65-F5344CB8AC3E}">
        <p14:creationId xmlns:p14="http://schemas.microsoft.com/office/powerpoint/2010/main" val="347979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E19B3-94C0-4CFB-BD00-3AC7071EAA5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96817AD-A6C9-41C1-B4A2-076D3FD8A8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243028-68D3-4D2A-BB61-CFDD2AE6E2AD}"/>
              </a:ext>
            </a:extLst>
          </p:cNvPr>
          <p:cNvSpPr>
            <a:spLocks noGrp="1"/>
          </p:cNvSpPr>
          <p:nvPr>
            <p:ph type="sldNum" sz="quarter" idx="12"/>
          </p:nvPr>
        </p:nvSpPr>
        <p:spPr/>
        <p:txBody>
          <a:bodyPr/>
          <a:lstStyle>
            <a:lvl1pPr>
              <a:defRPr/>
            </a:lvl1pPr>
          </a:lstStyle>
          <a:p>
            <a:pPr>
              <a:defRPr/>
            </a:pPr>
            <a:fld id="{189ABBA1-D96F-4F2C-978B-890397D34815}" type="slidenum">
              <a:rPr lang="en-US" altLang="en-US"/>
              <a:pPr>
                <a:defRPr/>
              </a:pPr>
              <a:t>‹#›</a:t>
            </a:fld>
            <a:endParaRPr lang="en-US" altLang="en-US"/>
          </a:p>
        </p:txBody>
      </p:sp>
    </p:spTree>
    <p:extLst>
      <p:ext uri="{BB962C8B-B14F-4D97-AF65-F5344CB8AC3E}">
        <p14:creationId xmlns:p14="http://schemas.microsoft.com/office/powerpoint/2010/main" val="39323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52034-1514-48AE-8A92-94B82BF1DAF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F0EDE3B-EC14-4484-9B5B-89923DAABE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673F30-844F-4FE8-A3C6-FFA3E6E8D251}"/>
              </a:ext>
            </a:extLst>
          </p:cNvPr>
          <p:cNvSpPr>
            <a:spLocks noGrp="1"/>
          </p:cNvSpPr>
          <p:nvPr>
            <p:ph type="sldNum" sz="quarter" idx="12"/>
          </p:nvPr>
        </p:nvSpPr>
        <p:spPr/>
        <p:txBody>
          <a:bodyPr/>
          <a:lstStyle>
            <a:lvl1pPr>
              <a:defRPr/>
            </a:lvl1pPr>
          </a:lstStyle>
          <a:p>
            <a:pPr>
              <a:defRPr/>
            </a:pPr>
            <a:fld id="{35192639-D907-4662-B960-B32E50C0BF34}" type="slidenum">
              <a:rPr lang="en-US" altLang="en-US"/>
              <a:pPr>
                <a:defRPr/>
              </a:pPr>
              <a:t>‹#›</a:t>
            </a:fld>
            <a:endParaRPr lang="en-US" altLang="en-US"/>
          </a:p>
        </p:txBody>
      </p:sp>
    </p:spTree>
    <p:extLst>
      <p:ext uri="{BB962C8B-B14F-4D97-AF65-F5344CB8AC3E}">
        <p14:creationId xmlns:p14="http://schemas.microsoft.com/office/powerpoint/2010/main" val="372038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C22E685-FCBF-42DA-B312-3B91B477FD0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09C50B9-92D7-41DA-B1A0-BF81DFD36F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A9A25C-CB04-420B-8CF7-2F6C0F43C912}"/>
              </a:ext>
            </a:extLst>
          </p:cNvPr>
          <p:cNvSpPr>
            <a:spLocks noGrp="1"/>
          </p:cNvSpPr>
          <p:nvPr>
            <p:ph type="sldNum" sz="quarter" idx="12"/>
          </p:nvPr>
        </p:nvSpPr>
        <p:spPr/>
        <p:txBody>
          <a:bodyPr/>
          <a:lstStyle>
            <a:lvl1pPr>
              <a:defRPr/>
            </a:lvl1pPr>
          </a:lstStyle>
          <a:p>
            <a:pPr>
              <a:defRPr/>
            </a:pPr>
            <a:fld id="{9AE8B7FD-405A-47BB-A55D-B2DEF7C73EAC}" type="slidenum">
              <a:rPr lang="en-US" altLang="en-US"/>
              <a:pPr>
                <a:defRPr/>
              </a:pPr>
              <a:t>‹#›</a:t>
            </a:fld>
            <a:endParaRPr lang="en-US" altLang="en-US"/>
          </a:p>
        </p:txBody>
      </p:sp>
    </p:spTree>
    <p:extLst>
      <p:ext uri="{BB962C8B-B14F-4D97-AF65-F5344CB8AC3E}">
        <p14:creationId xmlns:p14="http://schemas.microsoft.com/office/powerpoint/2010/main" val="348901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9EF05ED-DF0F-41AF-A0B7-81536DE2A77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DD38BBB-B224-4786-A750-F74DE2CC2CE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85D9CB-5A78-4A28-B3D5-CAF5D3A6463B}"/>
              </a:ext>
            </a:extLst>
          </p:cNvPr>
          <p:cNvSpPr>
            <a:spLocks noGrp="1"/>
          </p:cNvSpPr>
          <p:nvPr>
            <p:ph type="sldNum" sz="quarter" idx="12"/>
          </p:nvPr>
        </p:nvSpPr>
        <p:spPr/>
        <p:txBody>
          <a:bodyPr/>
          <a:lstStyle>
            <a:lvl1pPr>
              <a:defRPr/>
            </a:lvl1pPr>
          </a:lstStyle>
          <a:p>
            <a:pPr>
              <a:defRPr/>
            </a:pPr>
            <a:fld id="{65AEBFA8-6425-44C6-879A-7BE0A889B336}" type="slidenum">
              <a:rPr lang="en-US" altLang="en-US"/>
              <a:pPr>
                <a:defRPr/>
              </a:pPr>
              <a:t>‹#›</a:t>
            </a:fld>
            <a:endParaRPr lang="en-US" altLang="en-US"/>
          </a:p>
        </p:txBody>
      </p:sp>
    </p:spTree>
    <p:extLst>
      <p:ext uri="{BB962C8B-B14F-4D97-AF65-F5344CB8AC3E}">
        <p14:creationId xmlns:p14="http://schemas.microsoft.com/office/powerpoint/2010/main" val="121711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CBCBCB5-CD97-4F12-815F-4F9D0F5FE47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07B6ED9-D4D2-49C7-A5A8-5D97F965F94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1DB59B-AF4E-4D18-9F06-9F2389ACC5F6}"/>
              </a:ext>
            </a:extLst>
          </p:cNvPr>
          <p:cNvSpPr>
            <a:spLocks noGrp="1"/>
          </p:cNvSpPr>
          <p:nvPr>
            <p:ph type="sldNum" sz="quarter" idx="12"/>
          </p:nvPr>
        </p:nvSpPr>
        <p:spPr/>
        <p:txBody>
          <a:bodyPr/>
          <a:lstStyle>
            <a:lvl1pPr>
              <a:defRPr/>
            </a:lvl1pPr>
          </a:lstStyle>
          <a:p>
            <a:pPr>
              <a:defRPr/>
            </a:pPr>
            <a:fld id="{EC4A5F7A-D5D7-4D61-B2E7-29D7BF896AE1}" type="slidenum">
              <a:rPr lang="en-US" altLang="en-US"/>
              <a:pPr>
                <a:defRPr/>
              </a:pPr>
              <a:t>‹#›</a:t>
            </a:fld>
            <a:endParaRPr lang="en-US" altLang="en-US"/>
          </a:p>
        </p:txBody>
      </p:sp>
    </p:spTree>
    <p:extLst>
      <p:ext uri="{BB962C8B-B14F-4D97-AF65-F5344CB8AC3E}">
        <p14:creationId xmlns:p14="http://schemas.microsoft.com/office/powerpoint/2010/main" val="237281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7F67B08-9C3C-41BE-8708-DD66BF4047B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990D78A-FDC4-495A-B44E-ED212047FB9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BEBF69F-041F-4046-824B-8A158C2DB441}"/>
              </a:ext>
            </a:extLst>
          </p:cNvPr>
          <p:cNvSpPr>
            <a:spLocks noGrp="1"/>
          </p:cNvSpPr>
          <p:nvPr>
            <p:ph type="sldNum" sz="quarter" idx="12"/>
          </p:nvPr>
        </p:nvSpPr>
        <p:spPr/>
        <p:txBody>
          <a:bodyPr/>
          <a:lstStyle>
            <a:lvl1pPr>
              <a:defRPr/>
            </a:lvl1pPr>
          </a:lstStyle>
          <a:p>
            <a:pPr>
              <a:defRPr/>
            </a:pPr>
            <a:fld id="{5E513F13-D3C9-43EC-A496-822E4973C627}" type="slidenum">
              <a:rPr lang="en-US" altLang="en-US"/>
              <a:pPr>
                <a:defRPr/>
              </a:pPr>
              <a:t>‹#›</a:t>
            </a:fld>
            <a:endParaRPr lang="en-US" altLang="en-US"/>
          </a:p>
        </p:txBody>
      </p:sp>
    </p:spTree>
    <p:extLst>
      <p:ext uri="{BB962C8B-B14F-4D97-AF65-F5344CB8AC3E}">
        <p14:creationId xmlns:p14="http://schemas.microsoft.com/office/powerpoint/2010/main" val="1953228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8F3DABF-5157-4B94-B87D-4ADB6123350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427718-0FD4-4647-9147-BC8D2CC17B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9BC1AE-DB48-4C3B-8394-D8F0FCCC7D40}"/>
              </a:ext>
            </a:extLst>
          </p:cNvPr>
          <p:cNvSpPr>
            <a:spLocks noGrp="1"/>
          </p:cNvSpPr>
          <p:nvPr>
            <p:ph type="sldNum" sz="quarter" idx="12"/>
          </p:nvPr>
        </p:nvSpPr>
        <p:spPr/>
        <p:txBody>
          <a:bodyPr/>
          <a:lstStyle>
            <a:lvl1pPr>
              <a:defRPr/>
            </a:lvl1pPr>
          </a:lstStyle>
          <a:p>
            <a:pPr>
              <a:defRPr/>
            </a:pPr>
            <a:fld id="{F291BACD-8A70-4E97-82C0-C601284F6FF8}" type="slidenum">
              <a:rPr lang="en-US" altLang="en-US"/>
              <a:pPr>
                <a:defRPr/>
              </a:pPr>
              <a:t>‹#›</a:t>
            </a:fld>
            <a:endParaRPr lang="en-US" altLang="en-US"/>
          </a:p>
        </p:txBody>
      </p:sp>
    </p:spTree>
    <p:extLst>
      <p:ext uri="{BB962C8B-B14F-4D97-AF65-F5344CB8AC3E}">
        <p14:creationId xmlns:p14="http://schemas.microsoft.com/office/powerpoint/2010/main" val="328764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5800908-0DBF-416C-955D-408EC0466F2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06AFBA6-C054-40C0-9876-518B24FE57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49AA97-6DB8-43FE-9015-F36CC6B1CCCF}"/>
              </a:ext>
            </a:extLst>
          </p:cNvPr>
          <p:cNvSpPr>
            <a:spLocks noGrp="1"/>
          </p:cNvSpPr>
          <p:nvPr>
            <p:ph type="sldNum" sz="quarter" idx="12"/>
          </p:nvPr>
        </p:nvSpPr>
        <p:spPr/>
        <p:txBody>
          <a:bodyPr/>
          <a:lstStyle>
            <a:lvl1pPr>
              <a:defRPr/>
            </a:lvl1pPr>
          </a:lstStyle>
          <a:p>
            <a:pPr>
              <a:defRPr/>
            </a:pPr>
            <a:fld id="{7478F927-44C7-411D-BEDB-8E198B7555DD}" type="slidenum">
              <a:rPr lang="en-US" altLang="en-US"/>
              <a:pPr>
                <a:defRPr/>
              </a:pPr>
              <a:t>‹#›</a:t>
            </a:fld>
            <a:endParaRPr lang="en-US" altLang="en-US"/>
          </a:p>
        </p:txBody>
      </p:sp>
    </p:spTree>
    <p:extLst>
      <p:ext uri="{BB962C8B-B14F-4D97-AF65-F5344CB8AC3E}">
        <p14:creationId xmlns:p14="http://schemas.microsoft.com/office/powerpoint/2010/main" val="3888892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CF49772-F7EE-4FC4-BC8A-0D2BB8E9A72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2FE8E93-1167-476A-9749-6EE50F5B99B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0D754DE-B5F5-D34F-9ED4-FD1C8C83E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MS PGothic" charset="-128"/>
              </a:defRPr>
            </a:lvl1pPr>
          </a:lstStyle>
          <a:p>
            <a:pPr>
              <a:defRPr/>
            </a:pPr>
            <a:endParaRPr lang="en-US"/>
          </a:p>
        </p:txBody>
      </p:sp>
      <p:sp>
        <p:nvSpPr>
          <p:cNvPr id="5" name="Footer Placeholder 4">
            <a:extLst>
              <a:ext uri="{FF2B5EF4-FFF2-40B4-BE49-F238E27FC236}">
                <a16:creationId xmlns:a16="http://schemas.microsoft.com/office/drawing/2014/main" id="{1BDF2EA9-03B6-4C4C-8E0E-935D77C72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S PGothic" charset="-128"/>
              </a:defRPr>
            </a:lvl1pPr>
          </a:lstStyle>
          <a:p>
            <a:pPr>
              <a:defRPr/>
            </a:pPr>
            <a:endParaRPr lang="en-US"/>
          </a:p>
        </p:txBody>
      </p:sp>
      <p:sp>
        <p:nvSpPr>
          <p:cNvPr id="6" name="Slide Number Placeholder 5">
            <a:extLst>
              <a:ext uri="{FF2B5EF4-FFF2-40B4-BE49-F238E27FC236}">
                <a16:creationId xmlns:a16="http://schemas.microsoft.com/office/drawing/2014/main" id="{05A04BCD-65D4-EF47-91C3-A0116AF8E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MS PGothic" charset="-128"/>
              </a:defRPr>
            </a:lvl1pPr>
          </a:lstStyle>
          <a:p>
            <a:pPr>
              <a:defRPr/>
            </a:pPr>
            <a:fld id="{1FEF731B-1C22-4BA5-BDA5-64F77C7CA6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dst-scholarship@alamo.edu" TargetMode="Externa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1.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dst-scholarship@alamo.edu" TargetMode="External"/><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1.jpe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hyperlink" Target="https://www.instagram.com/alamocollegesfd/" TargetMode="External"/><Relationship Id="rId13"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6.emf"/><Relationship Id="rId12" Type="http://schemas.openxmlformats.org/officeDocument/2006/relationships/hyperlink" Target="mailto:dst-scholarship@alamo.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jpeg"/><Relationship Id="rId11" Type="http://schemas.openxmlformats.org/officeDocument/2006/relationships/hyperlink" Target="https://www.alamo.edu/foundation/scholarships/" TargetMode="External"/><Relationship Id="rId5" Type="http://schemas.openxmlformats.org/officeDocument/2006/relationships/image" Target="../media/image38.png"/><Relationship Id="rId10" Type="http://schemas.openxmlformats.org/officeDocument/2006/relationships/hyperlink" Target="https://www.facebook.com/AlamoCollegesFoundation/" TargetMode="External"/><Relationship Id="rId4" Type="http://schemas.openxmlformats.org/officeDocument/2006/relationships/image" Target="../media/image37.png"/><Relationship Id="rId9" Type="http://schemas.openxmlformats.org/officeDocument/2006/relationships/hyperlink" Target="https://twitter.com/AlamoCollegesF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7.svg"/><Relationship Id="rId5" Type="http://schemas.openxmlformats.org/officeDocument/2006/relationships/image" Target="../media/image3.pn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6.emf"/><Relationship Id="rId9" Type="http://schemas.openxmlformats.org/officeDocument/2006/relationships/image" Target="../media/image15.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alamo.academicworks.com/users/sign_in" TargetMode="External"/><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emf"/><Relationship Id="rId10" Type="http://schemas.openxmlformats.org/officeDocument/2006/relationships/image" Target="../media/image27.png"/><Relationship Id="rId4" Type="http://schemas.openxmlformats.org/officeDocument/2006/relationships/image" Target="../media/image1.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dst-scholarship@alamo.edu" TargetMode="External"/><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1.jpeg"/><Relationship Id="rId9"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tle">
            <a:extLst>
              <a:ext uri="{FF2B5EF4-FFF2-40B4-BE49-F238E27FC236}">
                <a16:creationId xmlns:a16="http://schemas.microsoft.com/office/drawing/2014/main" id="{9D1BEEDF-1607-4429-9C9B-EC87A2E16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29369"/>
            <a:ext cx="125222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2A54DCE0-E547-B640-8ACF-61ADDAF7FB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948113"/>
            <a:ext cx="34639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C01F1FB5-EFCD-4D4D-AD9E-1864C59A5444}"/>
              </a:ext>
            </a:extLst>
          </p:cNvPr>
          <p:cNvCxnSpPr/>
          <p:nvPr/>
        </p:nvCxnSpPr>
        <p:spPr>
          <a:xfrm>
            <a:off x="7086600" y="5257800"/>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7A5B90C-B91A-8646-B0F1-A24830ABF02B}"/>
              </a:ext>
            </a:extLst>
          </p:cNvPr>
          <p:cNvCxnSpPr/>
          <p:nvPr/>
        </p:nvCxnSpPr>
        <p:spPr>
          <a:xfrm>
            <a:off x="7086600" y="6248400"/>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1">
            <a:extLst>
              <a:ext uri="{FF2B5EF4-FFF2-40B4-BE49-F238E27FC236}">
                <a16:creationId xmlns:a16="http://schemas.microsoft.com/office/drawing/2014/main" id="{AA242F71-8A68-AA44-BAF5-E4A42B2AE434}"/>
              </a:ext>
            </a:extLst>
          </p:cNvPr>
          <p:cNvPicPr>
            <a:picLocks noChangeAspect="1"/>
          </p:cNvPicPr>
          <p:nvPr/>
        </p:nvPicPr>
        <p:blipFill>
          <a:blip r:embed="rId5"/>
          <a:srcRect/>
          <a:stretch/>
        </p:blipFill>
        <p:spPr bwMode="auto">
          <a:xfrm>
            <a:off x="8925938" y="5364480"/>
            <a:ext cx="809784"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red and blue sign with white text&#10;&#10;Description automatically generated">
            <a:extLst>
              <a:ext uri="{FF2B5EF4-FFF2-40B4-BE49-F238E27FC236}">
                <a16:creationId xmlns:a16="http://schemas.microsoft.com/office/drawing/2014/main" id="{AA6C56B3-B593-58EC-888E-9A720B6819B3}"/>
              </a:ext>
            </a:extLst>
          </p:cNvPr>
          <p:cNvPicPr>
            <a:picLocks noChangeAspect="1"/>
          </p:cNvPicPr>
          <p:nvPr/>
        </p:nvPicPr>
        <p:blipFill>
          <a:blip r:embed="rId6"/>
          <a:stretch>
            <a:fillRect/>
          </a:stretch>
        </p:blipFill>
        <p:spPr>
          <a:xfrm>
            <a:off x="10134600" y="5349240"/>
            <a:ext cx="509699" cy="866487"/>
          </a:xfrm>
          <a:prstGeom prst="rect">
            <a:avLst/>
          </a:prstGeom>
        </p:spPr>
      </p:pic>
      <p:pic>
        <p:nvPicPr>
          <p:cNvPr id="9" name="Picture 8" descr="A black and white logo with white text&#10;&#10;Description automatically generated">
            <a:extLst>
              <a:ext uri="{FF2B5EF4-FFF2-40B4-BE49-F238E27FC236}">
                <a16:creationId xmlns:a16="http://schemas.microsoft.com/office/drawing/2014/main" id="{31371E90-11E6-267F-26F2-FC0904508566}"/>
              </a:ext>
            </a:extLst>
          </p:cNvPr>
          <p:cNvPicPr>
            <a:picLocks noChangeAspect="1"/>
          </p:cNvPicPr>
          <p:nvPr/>
        </p:nvPicPr>
        <p:blipFill>
          <a:blip r:embed="rId7"/>
          <a:stretch>
            <a:fillRect/>
          </a:stretch>
        </p:blipFill>
        <p:spPr>
          <a:xfrm>
            <a:off x="7162800" y="5334000"/>
            <a:ext cx="1478825" cy="887295"/>
          </a:xfrm>
          <a:prstGeom prst="rect">
            <a:avLst/>
          </a:prstGeom>
        </p:spPr>
      </p:pic>
      <p:sp>
        <p:nvSpPr>
          <p:cNvPr id="2" name="Text Box 3">
            <a:extLst>
              <a:ext uri="{FF2B5EF4-FFF2-40B4-BE49-F238E27FC236}">
                <a16:creationId xmlns:a16="http://schemas.microsoft.com/office/drawing/2014/main" id="{8C0299A0-6C34-81D7-CCF5-A3810D1525BC}"/>
              </a:ext>
            </a:extLst>
          </p:cNvPr>
          <p:cNvSpPr txBox="1">
            <a:spLocks noChangeArrowheads="1"/>
          </p:cNvSpPr>
          <p:nvPr/>
        </p:nvSpPr>
        <p:spPr bwMode="auto">
          <a:xfrm>
            <a:off x="304800" y="1066800"/>
            <a:ext cx="6934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0000"/>
              </a:lnSpc>
              <a:spcBef>
                <a:spcPct val="50000"/>
              </a:spcBef>
              <a:buNone/>
            </a:pPr>
            <a:r>
              <a:rPr lang="en-US" altLang="en-US" sz="3200" b="1">
                <a:solidFill>
                  <a:schemeClr val="bg1"/>
                </a:solidFill>
                <a:latin typeface="Sitka Heading"/>
                <a:ea typeface="MS PGothic"/>
              </a:rPr>
              <a:t>Alamo Colleges Foundation </a:t>
            </a:r>
            <a:endParaRPr lang="en-US">
              <a:solidFill>
                <a:schemeClr val="bg1"/>
              </a:solidFill>
              <a:latin typeface="Sitka Heading"/>
              <a:ea typeface="MS PGothic"/>
            </a:endParaRPr>
          </a:p>
          <a:p>
            <a:pPr>
              <a:lnSpc>
                <a:spcPct val="100000"/>
              </a:lnSpc>
              <a:spcBef>
                <a:spcPct val="50000"/>
              </a:spcBef>
              <a:buNone/>
            </a:pPr>
            <a:r>
              <a:rPr lang="en-US" altLang="en-US" sz="3200" b="1">
                <a:solidFill>
                  <a:schemeClr val="bg1"/>
                </a:solidFill>
                <a:latin typeface="Sitka Heading"/>
                <a:ea typeface="MS PGothic"/>
              </a:rPr>
              <a:t>Scholarship Application Overview</a:t>
            </a:r>
            <a:endParaRPr lang="en-US">
              <a:solidFill>
                <a:schemeClr val="bg1"/>
              </a:solidFill>
              <a:latin typeface="Sitka Heading"/>
              <a:ea typeface="MS P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CB547-4F3F-9073-1740-616303D6842C}"/>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FB89EB42-18C7-38A2-02AF-C1A8F0062B4C}"/>
              </a:ext>
            </a:extLst>
          </p:cNvPr>
          <p:cNvSpPr>
            <a:spLocks noChangeArrowheads="1"/>
          </p:cNvSpPr>
          <p:nvPr/>
        </p:nvSpPr>
        <p:spPr bwMode="auto">
          <a:xfrm>
            <a:off x="340638" y="-4697"/>
            <a:ext cx="1133994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Grammar Matters</a:t>
            </a:r>
          </a:p>
        </p:txBody>
      </p:sp>
      <p:sp>
        <p:nvSpPr>
          <p:cNvPr id="5" name="Rectangle 11">
            <a:extLst>
              <a:ext uri="{FF2B5EF4-FFF2-40B4-BE49-F238E27FC236}">
                <a16:creationId xmlns:a16="http://schemas.microsoft.com/office/drawing/2014/main" id="{F0435CA2-A0D1-BFD7-520C-C287C4FEF446}"/>
              </a:ext>
            </a:extLst>
          </p:cNvPr>
          <p:cNvSpPr>
            <a:spLocks noChangeArrowheads="1"/>
          </p:cNvSpPr>
          <p:nvPr/>
        </p:nvSpPr>
        <p:spPr bwMode="auto">
          <a:xfrm>
            <a:off x="331398" y="1034256"/>
            <a:ext cx="7833135" cy="157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eaLnBrk="1" hangingPunct="1">
              <a:defRPr/>
            </a:pPr>
            <a:r>
              <a:rPr lang="en-US" sz="2600">
                <a:latin typeface="Sitka Heading"/>
                <a:ea typeface="ＭＳ Ｐゴシック"/>
                <a:cs typeface="Calibri"/>
              </a:rPr>
              <a:t>Start with an outline and then begin to write paragraphs about each point. </a:t>
            </a:r>
            <a:r>
              <a:rPr lang="en-US" sz="2600">
                <a:latin typeface="Sitka Heading"/>
                <a:ea typeface="ＭＳ Ｐゴシック"/>
                <a:cs typeface="Arial"/>
              </a:rPr>
              <a:t>You will be scored on your clear organization, correct grammar, attention to detail, and overall effort. </a:t>
            </a:r>
            <a:r>
              <a:rPr lang="en-US" sz="2600">
                <a:latin typeface="Sitka Heading"/>
                <a:ea typeface="ＭＳ Ｐゴシック"/>
                <a:cs typeface="Calibri"/>
              </a:rPr>
              <a:t>Consider these three pointers:</a:t>
            </a:r>
            <a:endParaRPr lang="en-US" sz="2600">
              <a:latin typeface="Sitka Heading"/>
              <a:cs typeface="Calibri"/>
            </a:endParaRPr>
          </a:p>
          <a:p>
            <a:pPr algn="l" eaLnBrk="1" hangingPunct="1">
              <a:buFont typeface="Arial" panose="020B0604020202020204" pitchFamily="34" charset="0"/>
              <a:buChar char="•"/>
              <a:defRPr/>
            </a:pPr>
            <a:r>
              <a:rPr lang="en-US" sz="2600">
                <a:latin typeface="Sitka Heading"/>
                <a:ea typeface="ＭＳ Ｐゴシック"/>
                <a:cs typeface="Calibri"/>
              </a:rPr>
              <a:t>Edit essays prior to submitting; use spell-check and grammar tools, but do not rely on them completely.</a:t>
            </a:r>
            <a:endParaRPr lang="en-US">
              <a:cs typeface="Arial" charset="0"/>
            </a:endParaRPr>
          </a:p>
          <a:p>
            <a:pPr algn="l" eaLnBrk="1" hangingPunct="1">
              <a:buFont typeface="Arial" panose="020B0604020202020204" pitchFamily="34" charset="0"/>
              <a:buChar char="•"/>
              <a:defRPr/>
            </a:pPr>
            <a:r>
              <a:rPr lang="en-US" sz="2600">
                <a:latin typeface="Sitka Heading"/>
                <a:ea typeface="ＭＳ Ｐゴシック"/>
                <a:cs typeface="Calibri"/>
              </a:rPr>
              <a:t>You may want to utilize a writing lab for additional review and feedback. At a minimum have a friend/family member read over it.</a:t>
            </a:r>
          </a:p>
          <a:p>
            <a:pPr algn="l" eaLnBrk="1" hangingPunct="1">
              <a:buFont typeface="Arial" panose="020B0604020202020204" pitchFamily="34" charset="0"/>
              <a:buChar char="•"/>
              <a:defRPr/>
            </a:pPr>
            <a:r>
              <a:rPr lang="en-US" sz="2600">
                <a:latin typeface="Sitka Heading"/>
                <a:ea typeface="ＭＳ Ｐゴシック"/>
                <a:cs typeface="Calibri"/>
              </a:rPr>
              <a:t>Check the word count to ensure your response fits within the required range.</a:t>
            </a:r>
          </a:p>
        </p:txBody>
      </p:sp>
      <p:grpSp>
        <p:nvGrpSpPr>
          <p:cNvPr id="6" name="Group 1">
            <a:extLst>
              <a:ext uri="{FF2B5EF4-FFF2-40B4-BE49-F238E27FC236}">
                <a16:creationId xmlns:a16="http://schemas.microsoft.com/office/drawing/2014/main" id="{1C2E7C60-1A3A-6EFE-65BB-469F5D79C379}"/>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60FEE9D8-1F58-B13B-C459-6FDD6C0FE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77F43B65-AC3D-162C-8D9C-D1E3604700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02BC4476-18FA-45D1-6D65-E6CE000AD540}"/>
              </a:ext>
            </a:extLst>
          </p:cNvPr>
          <p:cNvGrpSpPr/>
          <p:nvPr/>
        </p:nvGrpSpPr>
        <p:grpSpPr>
          <a:xfrm>
            <a:off x="10150758" y="6189789"/>
            <a:ext cx="1523462" cy="651005"/>
            <a:chOff x="10150758" y="6189789"/>
            <a:chExt cx="1523462" cy="651005"/>
          </a:xfrm>
        </p:grpSpPr>
        <p:pic>
          <p:nvPicPr>
            <p:cNvPr id="14" name="Picture 7">
              <a:extLst>
                <a:ext uri="{FF2B5EF4-FFF2-40B4-BE49-F238E27FC236}">
                  <a16:creationId xmlns:a16="http://schemas.microsoft.com/office/drawing/2014/main" id="{3623B4CC-6696-2E25-509A-644D155738C6}"/>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red and blue sign with white text&#10;&#10;Description automatically generated">
              <a:extLst>
                <a:ext uri="{FF2B5EF4-FFF2-40B4-BE49-F238E27FC236}">
                  <a16:creationId xmlns:a16="http://schemas.microsoft.com/office/drawing/2014/main" id="{AA45D9B4-2F51-DF75-30DE-8AAB416159B3}"/>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6F662B4D-62A2-EBD6-7C79-82BDAF81B611}"/>
              </a:ext>
            </a:extLst>
          </p:cNvPr>
          <p:cNvPicPr>
            <a:picLocks noChangeAspect="1"/>
          </p:cNvPicPr>
          <p:nvPr/>
        </p:nvPicPr>
        <p:blipFill>
          <a:blip r:embed="rId7"/>
          <a:stretch>
            <a:fillRect/>
          </a:stretch>
        </p:blipFill>
        <p:spPr>
          <a:xfrm>
            <a:off x="8763000" y="6215856"/>
            <a:ext cx="990600" cy="594360"/>
          </a:xfrm>
          <a:prstGeom prst="rect">
            <a:avLst/>
          </a:prstGeom>
        </p:spPr>
      </p:pic>
      <p:pic>
        <p:nvPicPr>
          <p:cNvPr id="10" name="Picture 9" descr="A hand holding a red pen over a piece of paper&#10;&#10;AI-generated content may be incorrect.">
            <a:extLst>
              <a:ext uri="{FF2B5EF4-FFF2-40B4-BE49-F238E27FC236}">
                <a16:creationId xmlns:a16="http://schemas.microsoft.com/office/drawing/2014/main" id="{C6911620-7510-2338-53D8-F71A5D8C4A2F}"/>
              </a:ext>
            </a:extLst>
          </p:cNvPr>
          <p:cNvPicPr>
            <a:picLocks noChangeAspect="1"/>
          </p:cNvPicPr>
          <p:nvPr/>
        </p:nvPicPr>
        <p:blipFill>
          <a:blip r:embed="rId8"/>
          <a:srcRect l="6794" t="8889" r="6794" b="9213"/>
          <a:stretch>
            <a:fillRect/>
          </a:stretch>
        </p:blipFill>
        <p:spPr>
          <a:xfrm>
            <a:off x="8330789" y="2598018"/>
            <a:ext cx="3624614" cy="2434871"/>
          </a:xfrm>
          <a:prstGeom prst="rect">
            <a:avLst/>
          </a:prstGeom>
        </p:spPr>
      </p:pic>
    </p:spTree>
    <p:extLst>
      <p:ext uri="{BB962C8B-B14F-4D97-AF65-F5344CB8AC3E}">
        <p14:creationId xmlns:p14="http://schemas.microsoft.com/office/powerpoint/2010/main" val="1265986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5C12-202C-8D05-C2DF-92943330F96B}"/>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5CDADD39-FF6C-CD7F-B21D-992AEA5397ED}"/>
              </a:ext>
            </a:extLst>
          </p:cNvPr>
          <p:cNvSpPr>
            <a:spLocks noChangeArrowheads="1"/>
          </p:cNvSpPr>
          <p:nvPr/>
        </p:nvSpPr>
        <p:spPr bwMode="auto">
          <a:xfrm>
            <a:off x="376382" y="78810"/>
            <a:ext cx="1067261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AI Assistance Acknowledgment</a:t>
            </a:r>
          </a:p>
        </p:txBody>
      </p:sp>
      <p:sp>
        <p:nvSpPr>
          <p:cNvPr id="5" name="Rectangle 11">
            <a:extLst>
              <a:ext uri="{FF2B5EF4-FFF2-40B4-BE49-F238E27FC236}">
                <a16:creationId xmlns:a16="http://schemas.microsoft.com/office/drawing/2014/main" id="{D8023E8E-C7AF-5DB4-E93A-C6EF3EC7AAA1}"/>
              </a:ext>
            </a:extLst>
          </p:cNvPr>
          <p:cNvSpPr>
            <a:spLocks noChangeArrowheads="1"/>
          </p:cNvSpPr>
          <p:nvPr/>
        </p:nvSpPr>
        <p:spPr bwMode="auto">
          <a:xfrm>
            <a:off x="381000" y="1041748"/>
            <a:ext cx="11287625" cy="479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a:defRPr/>
            </a:pPr>
            <a:r>
              <a:rPr lang="en-US" sz="2500">
                <a:latin typeface="Sitka Heading"/>
                <a:ea typeface="ＭＳ Ｐゴシック"/>
              </a:rPr>
              <a:t>AI is transforming how students write, but it does not have to replace authenticity.   We are not looking for flawless writing or perfect grammar.  AI can help organize and outline, just remember we are looking for your authentic voice. </a:t>
            </a:r>
            <a:endParaRPr lang="en-US">
              <a:cs typeface="Arial" charset="0"/>
            </a:endParaRPr>
          </a:p>
          <a:p>
            <a:pPr marL="0" indent="0" algn="l">
              <a:defRPr/>
            </a:pPr>
            <a:r>
              <a:rPr lang="en-US" sz="2500">
                <a:latin typeface="Sitka Heading"/>
                <a:ea typeface="ＭＳ Ｐゴシック"/>
              </a:rPr>
              <a:t>Tell us your story in your own words.  We want to understand who you are, not just how well you can write.</a:t>
            </a:r>
            <a:endParaRPr lang="en-US">
              <a:cs typeface="Arial" charset="0"/>
            </a:endParaRPr>
          </a:p>
          <a:p>
            <a:pPr marL="0" indent="0" algn="l">
              <a:defRPr/>
            </a:pPr>
            <a:endParaRPr lang="en-US" sz="2500">
              <a:latin typeface="Sitka Heading"/>
              <a:ea typeface="ＭＳ Ｐゴシック"/>
            </a:endParaRPr>
          </a:p>
          <a:p>
            <a:pPr algn="l" eaLnBrk="1" hangingPunct="1">
              <a:buFont typeface="Arial" panose="020B0604020202020204" pitchFamily="34" charset="0"/>
              <a:buChar char="•"/>
              <a:defRPr/>
            </a:pPr>
            <a:endParaRPr lang="en-US" sz="2500">
              <a:latin typeface="Sitka Heading"/>
              <a:ea typeface="ＭＳ Ｐゴシック"/>
            </a:endParaRPr>
          </a:p>
        </p:txBody>
      </p:sp>
      <p:grpSp>
        <p:nvGrpSpPr>
          <p:cNvPr id="6" name="Group 1">
            <a:extLst>
              <a:ext uri="{FF2B5EF4-FFF2-40B4-BE49-F238E27FC236}">
                <a16:creationId xmlns:a16="http://schemas.microsoft.com/office/drawing/2014/main" id="{20CDD160-61FF-9BF7-5650-74E9228FF397}"/>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631D030C-DBF8-120E-E311-381F4268B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5B4B1A45-DF69-EF80-A80B-0DBDF8B3B2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C7100C94-3CFF-8902-2710-0C29D53D2672}"/>
              </a:ext>
            </a:extLst>
          </p:cNvPr>
          <p:cNvGrpSpPr/>
          <p:nvPr/>
        </p:nvGrpSpPr>
        <p:grpSpPr>
          <a:xfrm>
            <a:off x="10150758" y="6189789"/>
            <a:ext cx="1523462" cy="651005"/>
            <a:chOff x="10150758" y="6189789"/>
            <a:chExt cx="1523462" cy="651005"/>
          </a:xfrm>
        </p:grpSpPr>
        <p:pic>
          <p:nvPicPr>
            <p:cNvPr id="22" name="Picture 7">
              <a:extLst>
                <a:ext uri="{FF2B5EF4-FFF2-40B4-BE49-F238E27FC236}">
                  <a16:creationId xmlns:a16="http://schemas.microsoft.com/office/drawing/2014/main" id="{F027DD4E-CFF1-3922-66FF-9A7F1DD00431}"/>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red and blue sign with white text&#10;&#10;Description automatically generated">
              <a:extLst>
                <a:ext uri="{FF2B5EF4-FFF2-40B4-BE49-F238E27FC236}">
                  <a16:creationId xmlns:a16="http://schemas.microsoft.com/office/drawing/2014/main" id="{A78D9964-BC3E-6099-569E-F7DBE350EC5F}"/>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A0BC0E09-5225-22D4-0BFE-AF6609C3333D}"/>
              </a:ext>
            </a:extLst>
          </p:cNvPr>
          <p:cNvPicPr>
            <a:picLocks noChangeAspect="1"/>
          </p:cNvPicPr>
          <p:nvPr/>
        </p:nvPicPr>
        <p:blipFill>
          <a:blip r:embed="rId7"/>
          <a:stretch>
            <a:fillRect/>
          </a:stretch>
        </p:blipFill>
        <p:spPr>
          <a:xfrm>
            <a:off x="8763000" y="6215856"/>
            <a:ext cx="990600" cy="594360"/>
          </a:xfrm>
          <a:prstGeom prst="rect">
            <a:avLst/>
          </a:prstGeom>
        </p:spPr>
      </p:pic>
      <p:sp>
        <p:nvSpPr>
          <p:cNvPr id="10" name="TextBox 9">
            <a:extLst>
              <a:ext uri="{FF2B5EF4-FFF2-40B4-BE49-F238E27FC236}">
                <a16:creationId xmlns:a16="http://schemas.microsoft.com/office/drawing/2014/main" id="{78AC972A-45BE-FC5E-16D0-2994D297697E}"/>
              </a:ext>
            </a:extLst>
          </p:cNvPr>
          <p:cNvSpPr txBox="1"/>
          <p:nvPr/>
        </p:nvSpPr>
        <p:spPr>
          <a:xfrm>
            <a:off x="518694" y="5678239"/>
            <a:ext cx="107281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latin typeface="Sitka Heading"/>
                <a:ea typeface="MS PGothic"/>
                <a:cs typeface="Arial"/>
              </a:rPr>
              <a:t>Scholarship committees value honesty, vulnerability and specific examples- things only you can provide.</a:t>
            </a:r>
            <a:endParaRPr lang="en-US" sz="1800" b="1">
              <a:latin typeface="Sitka Heading"/>
            </a:endParaRPr>
          </a:p>
        </p:txBody>
      </p:sp>
      <p:pic>
        <p:nvPicPr>
          <p:cNvPr id="3" name="Picture 2" descr="A blue and black rectangular sign&#10;&#10;AI-generated content may be incorrect.">
            <a:extLst>
              <a:ext uri="{FF2B5EF4-FFF2-40B4-BE49-F238E27FC236}">
                <a16:creationId xmlns:a16="http://schemas.microsoft.com/office/drawing/2014/main" id="{49FBC9E5-3C19-8148-716B-577DDBAC6411}"/>
              </a:ext>
            </a:extLst>
          </p:cNvPr>
          <p:cNvPicPr>
            <a:picLocks noChangeAspect="1"/>
          </p:cNvPicPr>
          <p:nvPr/>
        </p:nvPicPr>
        <p:blipFill>
          <a:blip r:embed="rId8"/>
          <a:srcRect l="10181" t="13023" r="10486" b="13042"/>
          <a:stretch>
            <a:fillRect/>
          </a:stretch>
        </p:blipFill>
        <p:spPr>
          <a:xfrm>
            <a:off x="1172087" y="3100029"/>
            <a:ext cx="4918384" cy="2503856"/>
          </a:xfrm>
          <a:prstGeom prst="rect">
            <a:avLst/>
          </a:prstGeom>
        </p:spPr>
      </p:pic>
      <p:pic>
        <p:nvPicPr>
          <p:cNvPr id="12" name="Picture 11" descr="A purple rectangular sign with black text&#10;&#10;AI-generated content may be incorrect.">
            <a:extLst>
              <a:ext uri="{FF2B5EF4-FFF2-40B4-BE49-F238E27FC236}">
                <a16:creationId xmlns:a16="http://schemas.microsoft.com/office/drawing/2014/main" id="{C77A85E1-C0C3-C331-5E05-8C4BE2517C16}"/>
              </a:ext>
            </a:extLst>
          </p:cNvPr>
          <p:cNvPicPr>
            <a:picLocks noChangeAspect="1"/>
          </p:cNvPicPr>
          <p:nvPr/>
        </p:nvPicPr>
        <p:blipFill>
          <a:blip r:embed="rId9"/>
          <a:srcRect l="10142" t="13002" r="10492" b="13002"/>
          <a:stretch>
            <a:fillRect/>
          </a:stretch>
        </p:blipFill>
        <p:spPr>
          <a:xfrm>
            <a:off x="6443518" y="3098836"/>
            <a:ext cx="4979412" cy="2499916"/>
          </a:xfrm>
          <a:prstGeom prst="rect">
            <a:avLst/>
          </a:prstGeom>
        </p:spPr>
      </p:pic>
    </p:spTree>
    <p:extLst>
      <p:ext uri="{BB962C8B-B14F-4D97-AF65-F5344CB8AC3E}">
        <p14:creationId xmlns:p14="http://schemas.microsoft.com/office/powerpoint/2010/main" val="2200730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9F8C3-724B-9413-4EB0-25C4B751855A}"/>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910C3A4F-7AB2-F672-7A78-B9D3A7F1F354}"/>
              </a:ext>
            </a:extLst>
          </p:cNvPr>
          <p:cNvSpPr>
            <a:spLocks noChangeArrowheads="1"/>
          </p:cNvSpPr>
          <p:nvPr/>
        </p:nvSpPr>
        <p:spPr bwMode="auto">
          <a:xfrm>
            <a:off x="376382" y="78810"/>
            <a:ext cx="1067261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Award Notification</a:t>
            </a:r>
          </a:p>
        </p:txBody>
      </p:sp>
      <p:sp>
        <p:nvSpPr>
          <p:cNvPr id="5" name="Rectangle 11">
            <a:extLst>
              <a:ext uri="{FF2B5EF4-FFF2-40B4-BE49-F238E27FC236}">
                <a16:creationId xmlns:a16="http://schemas.microsoft.com/office/drawing/2014/main" id="{8B1DF843-E875-6BA4-25CD-6A5DD834F794}"/>
              </a:ext>
            </a:extLst>
          </p:cNvPr>
          <p:cNvSpPr>
            <a:spLocks noChangeArrowheads="1"/>
          </p:cNvSpPr>
          <p:nvPr/>
        </p:nvSpPr>
        <p:spPr bwMode="auto">
          <a:xfrm>
            <a:off x="381000" y="1041748"/>
            <a:ext cx="7848600" cy="476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buFont typeface="Arial" panose="020B0604020202020204" pitchFamily="34" charset="0"/>
              <a:buChar char="•"/>
              <a:defRPr/>
            </a:pPr>
            <a:r>
              <a:rPr lang="en-US" sz="2500">
                <a:latin typeface="Sitka Heading"/>
                <a:ea typeface="ＭＳ Ｐゴシック"/>
              </a:rPr>
              <a:t>If you are selected to receive a scholarship, you will receive an email to your ACES student email account. </a:t>
            </a:r>
            <a:r>
              <a:rPr lang="en-US" sz="2500" i="1">
                <a:latin typeface="Sitka Heading"/>
                <a:ea typeface="ＭＳ Ｐゴシック"/>
              </a:rPr>
              <a:t>The email will be coming from the district scholarship team: </a:t>
            </a:r>
            <a:r>
              <a:rPr lang="en-US" sz="2800">
                <a:latin typeface="Sitka Heading"/>
                <a:ea typeface="ＭＳ Ｐゴシック"/>
                <a:hlinkClick r:id="rId3"/>
              </a:rPr>
              <a:t>dst-scholarship@alamo.edu</a:t>
            </a:r>
            <a:endParaRPr lang="en-US" sz="2500" i="1">
              <a:highlight>
                <a:srgbClr val="FFFF00"/>
              </a:highlight>
              <a:latin typeface="Sitka Heading"/>
              <a:ea typeface="ＭＳ Ｐゴシック"/>
            </a:endParaRPr>
          </a:p>
          <a:p>
            <a:pPr algn="l" eaLnBrk="1" hangingPunct="1">
              <a:buFont typeface="Arial" panose="020B0604020202020204" pitchFamily="34" charset="0"/>
              <a:buChar char="•"/>
              <a:defRPr/>
            </a:pPr>
            <a:r>
              <a:rPr lang="en-US" sz="2500">
                <a:latin typeface="Sitka Heading"/>
                <a:ea typeface="ＭＳ Ｐゴシック"/>
              </a:rPr>
              <a:t>The email will contain several required steps to accept your scholarship award offer in the scholarship portal:</a:t>
            </a:r>
          </a:p>
          <a:p>
            <a:pPr lvl="1" algn="l" eaLnBrk="1" hangingPunct="1">
              <a:buFont typeface="Arial" panose="020B0604020202020204" pitchFamily="34" charset="0"/>
              <a:buChar char="•"/>
              <a:defRPr/>
            </a:pPr>
            <a:r>
              <a:rPr lang="en-US" sz="2200">
                <a:latin typeface="Sitka Heading"/>
                <a:ea typeface="ＭＳ Ｐゴシック"/>
              </a:rPr>
              <a:t>Reviewing the scholarship criteria</a:t>
            </a:r>
          </a:p>
          <a:p>
            <a:pPr lvl="1" algn="l" eaLnBrk="1" hangingPunct="1">
              <a:buFont typeface="Arial" panose="020B0604020202020204" pitchFamily="34" charset="0"/>
              <a:buChar char="•"/>
              <a:defRPr/>
            </a:pPr>
            <a:r>
              <a:rPr lang="en-US" sz="2200">
                <a:latin typeface="Sitka Heading"/>
                <a:ea typeface="ＭＳ Ｐゴシック"/>
              </a:rPr>
              <a:t>Submitting a thank-you note</a:t>
            </a:r>
          </a:p>
          <a:p>
            <a:pPr lvl="1" algn="l" eaLnBrk="1" hangingPunct="1">
              <a:buFont typeface="Arial" panose="020B0604020202020204" pitchFamily="34" charset="0"/>
              <a:buChar char="•"/>
              <a:defRPr/>
            </a:pPr>
            <a:r>
              <a:rPr lang="en-US" sz="2200">
                <a:latin typeface="Sitka Heading"/>
                <a:ea typeface="ＭＳ Ｐゴシック"/>
              </a:rPr>
              <a:t>Uploading a photo for the donor associated with your scholarship</a:t>
            </a:r>
          </a:p>
          <a:p>
            <a:pPr algn="l" eaLnBrk="1" hangingPunct="1">
              <a:buFont typeface="Arial" panose="020B0604020202020204" pitchFamily="34" charset="0"/>
              <a:buChar char="•"/>
              <a:defRPr/>
            </a:pPr>
            <a:r>
              <a:rPr lang="en-US" sz="2500">
                <a:latin typeface="Sitka Heading"/>
                <a:ea typeface="ＭＳ Ｐゴシック"/>
              </a:rPr>
              <a:t>Once all steps are completed, your award will be forwarded to Financial Aid for processing.</a:t>
            </a:r>
          </a:p>
        </p:txBody>
      </p:sp>
      <p:grpSp>
        <p:nvGrpSpPr>
          <p:cNvPr id="6" name="Group 1">
            <a:extLst>
              <a:ext uri="{FF2B5EF4-FFF2-40B4-BE49-F238E27FC236}">
                <a16:creationId xmlns:a16="http://schemas.microsoft.com/office/drawing/2014/main" id="{680C13A6-84F1-C362-E26C-F3C63BD769D4}"/>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6725112C-2B41-77EE-6B73-C56CCC0BC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DA42C68B-7B1D-55E9-DA20-FAC84E335A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161FA9E1-D7B3-1590-AFC8-B07E4A4488DD}"/>
              </a:ext>
            </a:extLst>
          </p:cNvPr>
          <p:cNvGrpSpPr/>
          <p:nvPr/>
        </p:nvGrpSpPr>
        <p:grpSpPr>
          <a:xfrm>
            <a:off x="10150758" y="6189789"/>
            <a:ext cx="1523462" cy="651005"/>
            <a:chOff x="10150758" y="6189789"/>
            <a:chExt cx="1523462" cy="651005"/>
          </a:xfrm>
        </p:grpSpPr>
        <p:pic>
          <p:nvPicPr>
            <p:cNvPr id="22" name="Picture 7">
              <a:extLst>
                <a:ext uri="{FF2B5EF4-FFF2-40B4-BE49-F238E27FC236}">
                  <a16:creationId xmlns:a16="http://schemas.microsoft.com/office/drawing/2014/main" id="{C77BA9F2-CBCD-7D17-CB54-F0E646DB7C81}"/>
                </a:ext>
              </a:extLst>
            </p:cNvPr>
            <p:cNvPicPr>
              <a:picLocks noChangeAspect="1"/>
            </p:cNvPicPr>
            <p:nvPr/>
          </p:nvPicPr>
          <p:blipFill>
            <a:blip r:embed="rId6"/>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red and blue sign with white text&#10;&#10;Description automatically generated">
              <a:extLst>
                <a:ext uri="{FF2B5EF4-FFF2-40B4-BE49-F238E27FC236}">
                  <a16:creationId xmlns:a16="http://schemas.microsoft.com/office/drawing/2014/main" id="{74F8AEB9-8392-2ACF-6248-840BA4EA0677}"/>
                </a:ext>
              </a:extLst>
            </p:cNvPr>
            <p:cNvPicPr>
              <a:picLocks noChangeAspect="1"/>
            </p:cNvPicPr>
            <p:nvPr/>
          </p:nvPicPr>
          <p:blipFill>
            <a:blip r:embed="rId7"/>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630C85B3-9D1F-CBAD-447C-E9A133323AA0}"/>
              </a:ext>
            </a:extLst>
          </p:cNvPr>
          <p:cNvPicPr>
            <a:picLocks noChangeAspect="1"/>
          </p:cNvPicPr>
          <p:nvPr/>
        </p:nvPicPr>
        <p:blipFill>
          <a:blip r:embed="rId8"/>
          <a:stretch>
            <a:fillRect/>
          </a:stretch>
        </p:blipFill>
        <p:spPr>
          <a:xfrm>
            <a:off x="8763000" y="6215856"/>
            <a:ext cx="990600" cy="594360"/>
          </a:xfrm>
          <a:prstGeom prst="rect">
            <a:avLst/>
          </a:prstGeom>
        </p:spPr>
      </p:pic>
      <p:pic>
        <p:nvPicPr>
          <p:cNvPr id="12" name="Picture 11">
            <a:extLst>
              <a:ext uri="{FF2B5EF4-FFF2-40B4-BE49-F238E27FC236}">
                <a16:creationId xmlns:a16="http://schemas.microsoft.com/office/drawing/2014/main" id="{9ABF4963-051F-A13C-DBD4-AA6EE9049C87}"/>
              </a:ext>
            </a:extLst>
          </p:cNvPr>
          <p:cNvPicPr>
            <a:picLocks noChangeAspect="1"/>
          </p:cNvPicPr>
          <p:nvPr/>
        </p:nvPicPr>
        <p:blipFill>
          <a:blip r:embed="rId9"/>
          <a:stretch>
            <a:fillRect/>
          </a:stretch>
        </p:blipFill>
        <p:spPr>
          <a:xfrm>
            <a:off x="8232912" y="841513"/>
            <a:ext cx="3919420" cy="4752009"/>
          </a:xfrm>
          <a:prstGeom prst="rect">
            <a:avLst/>
          </a:prstGeom>
        </p:spPr>
      </p:pic>
    </p:spTree>
    <p:extLst>
      <p:ext uri="{BB962C8B-B14F-4D97-AF65-F5344CB8AC3E}">
        <p14:creationId xmlns:p14="http://schemas.microsoft.com/office/powerpoint/2010/main" val="361308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86E6C-B51C-9182-AF70-EBE4B5F5A19A}"/>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2AC87080-1F2B-6D35-976B-AE4C727006F2}"/>
              </a:ext>
            </a:extLst>
          </p:cNvPr>
          <p:cNvSpPr>
            <a:spLocks noChangeArrowheads="1"/>
          </p:cNvSpPr>
          <p:nvPr/>
        </p:nvSpPr>
        <p:spPr bwMode="auto">
          <a:xfrm>
            <a:off x="237837" y="266700"/>
            <a:ext cx="10811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dirty="0">
                <a:solidFill>
                  <a:srgbClr val="0072BB"/>
                </a:solidFill>
                <a:latin typeface="Sitka Heading"/>
                <a:ea typeface="MS PGothic"/>
              </a:rPr>
              <a:t>Understanding Scholarship Requirements</a:t>
            </a:r>
          </a:p>
        </p:txBody>
      </p:sp>
      <p:sp>
        <p:nvSpPr>
          <p:cNvPr id="5" name="Rectangle 11">
            <a:extLst>
              <a:ext uri="{FF2B5EF4-FFF2-40B4-BE49-F238E27FC236}">
                <a16:creationId xmlns:a16="http://schemas.microsoft.com/office/drawing/2014/main" id="{2788ED90-FEAF-6A2F-9F31-078320E425E0}"/>
              </a:ext>
            </a:extLst>
          </p:cNvPr>
          <p:cNvSpPr>
            <a:spLocks noChangeArrowheads="1"/>
          </p:cNvSpPr>
          <p:nvPr/>
        </p:nvSpPr>
        <p:spPr bwMode="auto">
          <a:xfrm>
            <a:off x="139457" y="1113249"/>
            <a:ext cx="8620600" cy="507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buFont typeface="Arial" panose="020B0604020202020204" pitchFamily="34" charset="0"/>
              <a:buChar char="•"/>
              <a:defRPr/>
            </a:pPr>
            <a:r>
              <a:rPr lang="en-US" sz="2500" dirty="0">
                <a:latin typeface="Sitka Heading"/>
                <a:ea typeface="ＭＳ Ｐゴシック"/>
              </a:rPr>
              <a:t>Each scholarship has its own unique set of requirements. </a:t>
            </a:r>
          </a:p>
          <a:p>
            <a:pPr algn="l" eaLnBrk="1" hangingPunct="1">
              <a:buFont typeface="Arial" panose="020B0604020202020204" pitchFamily="34" charset="0"/>
              <a:buChar char="•"/>
              <a:defRPr/>
            </a:pPr>
            <a:r>
              <a:rPr lang="en-US" sz="2500" dirty="0">
                <a:latin typeface="Sitka Heading"/>
                <a:ea typeface="ＭＳ Ｐゴシック"/>
              </a:rPr>
              <a:t>Students must review, accept, and adhere to all stated conditions upon receiving an award.</a:t>
            </a:r>
          </a:p>
          <a:p>
            <a:pPr algn="l" eaLnBrk="1" hangingPunct="1">
              <a:buFont typeface="Arial" panose="020B0604020202020204" pitchFamily="34" charset="0"/>
              <a:buChar char="•"/>
              <a:defRPr/>
            </a:pPr>
            <a:r>
              <a:rPr lang="en-US" sz="2500" dirty="0">
                <a:latin typeface="Sitka Heading"/>
                <a:ea typeface="ＭＳ Ｐゴシック"/>
              </a:rPr>
              <a:t>Please note that scholarships may be revoked or  canceled if a student’s eligibility status changes or if they no longer meet the outlined qualifications.</a:t>
            </a:r>
          </a:p>
          <a:p>
            <a:pPr algn="l" eaLnBrk="1" hangingPunct="1">
              <a:buFont typeface="Arial" panose="020B0604020202020204" pitchFamily="34" charset="0"/>
              <a:buChar char="•"/>
              <a:defRPr/>
            </a:pPr>
            <a:r>
              <a:rPr lang="en-US" sz="2500" dirty="0">
                <a:latin typeface="Sitka Heading"/>
                <a:ea typeface="ＭＳ Ｐゴシック"/>
              </a:rPr>
              <a:t>Such changes may also impact a student’s tuition balance and/or financial aid status.</a:t>
            </a:r>
          </a:p>
          <a:p>
            <a:pPr algn="l" eaLnBrk="1" hangingPunct="1">
              <a:buFont typeface="Arial" panose="020B0604020202020204" pitchFamily="34" charset="0"/>
              <a:buChar char="•"/>
              <a:defRPr/>
            </a:pPr>
            <a:r>
              <a:rPr lang="en-US" sz="2500" dirty="0">
                <a:latin typeface="Sitka Heading"/>
                <a:ea typeface="ＭＳ Ｐゴシック"/>
              </a:rPr>
              <a:t>If any changes occur that may affect your eligibility, contact </a:t>
            </a:r>
            <a:r>
              <a:rPr lang="en-US" sz="2800" dirty="0">
                <a:latin typeface="Sitka Heading"/>
                <a:ea typeface="ＭＳ Ｐゴシック"/>
                <a:cs typeface="Arial"/>
                <a:hlinkClick r:id="rId3"/>
              </a:rPr>
              <a:t>dst-scholarship@alamo.edu</a:t>
            </a:r>
            <a:r>
              <a:rPr lang="en-US" sz="2500" dirty="0">
                <a:latin typeface="Sitka Heading"/>
                <a:ea typeface="ＭＳ Ｐゴシック"/>
                <a:cs typeface="Arial"/>
              </a:rPr>
              <a:t> </a:t>
            </a:r>
            <a:r>
              <a:rPr lang="en-US" sz="2500" dirty="0">
                <a:latin typeface="Sitka Heading"/>
                <a:ea typeface="ＭＳ Ｐゴシック"/>
              </a:rPr>
              <a:t>to review and determine continued scholarship eligibility.</a:t>
            </a:r>
          </a:p>
        </p:txBody>
      </p:sp>
      <p:grpSp>
        <p:nvGrpSpPr>
          <p:cNvPr id="6" name="Group 1">
            <a:extLst>
              <a:ext uri="{FF2B5EF4-FFF2-40B4-BE49-F238E27FC236}">
                <a16:creationId xmlns:a16="http://schemas.microsoft.com/office/drawing/2014/main" id="{3D03208E-8029-515A-4994-B545C9196A4D}"/>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C5F4D08F-1BA3-118B-A4A2-29C70F2CF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8EB12ED1-B156-08F2-E419-4A1EEBD148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9E7DA420-BF17-577D-5B6D-C77FB390007E}"/>
              </a:ext>
            </a:extLst>
          </p:cNvPr>
          <p:cNvGrpSpPr/>
          <p:nvPr/>
        </p:nvGrpSpPr>
        <p:grpSpPr>
          <a:xfrm>
            <a:off x="10150758" y="6189789"/>
            <a:ext cx="1523462" cy="651005"/>
            <a:chOff x="10150758" y="6189789"/>
            <a:chExt cx="1523462" cy="651005"/>
          </a:xfrm>
        </p:grpSpPr>
        <p:pic>
          <p:nvPicPr>
            <p:cNvPr id="22" name="Picture 7">
              <a:extLst>
                <a:ext uri="{FF2B5EF4-FFF2-40B4-BE49-F238E27FC236}">
                  <a16:creationId xmlns:a16="http://schemas.microsoft.com/office/drawing/2014/main" id="{E5B1766F-6C15-C96A-8C8E-F342C3C15A31}"/>
                </a:ext>
              </a:extLst>
            </p:cNvPr>
            <p:cNvPicPr>
              <a:picLocks noChangeAspect="1"/>
            </p:cNvPicPr>
            <p:nvPr/>
          </p:nvPicPr>
          <p:blipFill>
            <a:blip r:embed="rId6"/>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red and blue sign with white text&#10;&#10;Description automatically generated">
              <a:extLst>
                <a:ext uri="{FF2B5EF4-FFF2-40B4-BE49-F238E27FC236}">
                  <a16:creationId xmlns:a16="http://schemas.microsoft.com/office/drawing/2014/main" id="{0DC77A76-C466-9BA9-9746-ADD10DD62E61}"/>
                </a:ext>
              </a:extLst>
            </p:cNvPr>
            <p:cNvPicPr>
              <a:picLocks noChangeAspect="1"/>
            </p:cNvPicPr>
            <p:nvPr/>
          </p:nvPicPr>
          <p:blipFill>
            <a:blip r:embed="rId7"/>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1EB6EB76-7FB5-E7C0-00D2-2F1176D8AFA1}"/>
              </a:ext>
            </a:extLst>
          </p:cNvPr>
          <p:cNvPicPr>
            <a:picLocks noChangeAspect="1"/>
          </p:cNvPicPr>
          <p:nvPr/>
        </p:nvPicPr>
        <p:blipFill>
          <a:blip r:embed="rId8"/>
          <a:stretch>
            <a:fillRect/>
          </a:stretch>
        </p:blipFill>
        <p:spPr>
          <a:xfrm>
            <a:off x="8763000" y="6215856"/>
            <a:ext cx="990600" cy="594360"/>
          </a:xfrm>
          <a:prstGeom prst="rect">
            <a:avLst/>
          </a:prstGeom>
        </p:spPr>
      </p:pic>
      <p:pic>
        <p:nvPicPr>
          <p:cNvPr id="11" name="Picture 10" descr="A person wearing glasses and a blue suit&#10;&#10;AI-generated content may be incorrect.">
            <a:extLst>
              <a:ext uri="{FF2B5EF4-FFF2-40B4-BE49-F238E27FC236}">
                <a16:creationId xmlns:a16="http://schemas.microsoft.com/office/drawing/2014/main" id="{45E7579D-8F69-D95E-6389-A08DA0852448}"/>
              </a:ext>
            </a:extLst>
          </p:cNvPr>
          <p:cNvPicPr>
            <a:picLocks noChangeAspect="1"/>
          </p:cNvPicPr>
          <p:nvPr/>
        </p:nvPicPr>
        <p:blipFill>
          <a:blip r:embed="rId9"/>
          <a:stretch>
            <a:fillRect/>
          </a:stretch>
        </p:blipFill>
        <p:spPr>
          <a:xfrm>
            <a:off x="8757353" y="1021915"/>
            <a:ext cx="3080085" cy="4620128"/>
          </a:xfrm>
          <a:prstGeom prst="rect">
            <a:avLst/>
          </a:prstGeom>
        </p:spPr>
      </p:pic>
      <p:sp>
        <p:nvSpPr>
          <p:cNvPr id="3" name="TextBox 2">
            <a:extLst>
              <a:ext uri="{FF2B5EF4-FFF2-40B4-BE49-F238E27FC236}">
                <a16:creationId xmlns:a16="http://schemas.microsoft.com/office/drawing/2014/main" id="{A9808E21-36E5-8DFB-3A00-E93CB5F19A6F}"/>
              </a:ext>
            </a:extLst>
          </p:cNvPr>
          <p:cNvSpPr txBox="1"/>
          <p:nvPr/>
        </p:nvSpPr>
        <p:spPr>
          <a:xfrm>
            <a:off x="10230987" y="5389036"/>
            <a:ext cx="1636026" cy="261610"/>
          </a:xfrm>
          <a:prstGeom prst="rect">
            <a:avLst/>
          </a:prstGeom>
          <a:noFill/>
        </p:spPr>
        <p:txBody>
          <a:bodyPr wrap="square" rtlCol="0">
            <a:spAutoFit/>
          </a:bodyPr>
          <a:lstStyle/>
          <a:p>
            <a:r>
              <a:rPr lang="en-US" sz="1100" dirty="0">
                <a:solidFill>
                  <a:schemeClr val="bg1"/>
                </a:solidFill>
              </a:rPr>
              <a:t>Donavan, NLC Student</a:t>
            </a:r>
          </a:p>
        </p:txBody>
      </p:sp>
    </p:spTree>
    <p:extLst>
      <p:ext uri="{BB962C8B-B14F-4D97-AF65-F5344CB8AC3E}">
        <p14:creationId xmlns:p14="http://schemas.microsoft.com/office/powerpoint/2010/main" val="1875074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479A-3198-E55A-0144-DA6DCE2CD2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9C182-C15C-1D95-0832-FCCAEB4CA8E1}"/>
              </a:ext>
            </a:extLst>
          </p:cNvPr>
          <p:cNvSpPr>
            <a:spLocks noGrp="1"/>
          </p:cNvSpPr>
          <p:nvPr>
            <p:ph type="title"/>
          </p:nvPr>
        </p:nvSpPr>
        <p:spPr>
          <a:xfrm>
            <a:off x="228600" y="311118"/>
            <a:ext cx="11046459" cy="523220"/>
          </a:xfrm>
        </p:spPr>
        <p:txBody>
          <a:bodyPr/>
          <a:lstStyle/>
          <a:p>
            <a:r>
              <a:rPr lang="en-US" sz="3400" b="1" spc="-10">
                <a:solidFill>
                  <a:srgbClr val="0070C0"/>
                </a:solidFill>
                <a:latin typeface="Sitka Heading"/>
                <a:cs typeface="Arial"/>
              </a:rPr>
              <a:t>Let’s Stay Connected!</a:t>
            </a:r>
            <a:endParaRPr lang="en-US" sz="3400">
              <a:solidFill>
                <a:srgbClr val="0070C0"/>
              </a:solidFill>
              <a:latin typeface="Sitka Heading"/>
              <a:cs typeface="Arial"/>
            </a:endParaRPr>
          </a:p>
        </p:txBody>
      </p:sp>
      <p:pic>
        <p:nvPicPr>
          <p:cNvPr id="4" name="Picture 3" descr="Inst">
            <a:extLst>
              <a:ext uri="{FF2B5EF4-FFF2-40B4-BE49-F238E27FC236}">
                <a16:creationId xmlns:a16="http://schemas.microsoft.com/office/drawing/2014/main" id="{B79055E4-84DA-BB8C-DD70-9846C290C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80" y="1973386"/>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w">
            <a:extLst>
              <a:ext uri="{FF2B5EF4-FFF2-40B4-BE49-F238E27FC236}">
                <a16:creationId xmlns:a16="http://schemas.microsoft.com/office/drawing/2014/main" id="{9A1D32BD-2CF1-068F-63A5-9C1FB8216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80" y="2793832"/>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Fb">
            <a:extLst>
              <a:ext uri="{FF2B5EF4-FFF2-40B4-BE49-F238E27FC236}">
                <a16:creationId xmlns:a16="http://schemas.microsoft.com/office/drawing/2014/main" id="{8E668AA0-4CEC-E99B-2E55-2687EF8BF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102" y="3658195"/>
            <a:ext cx="304800" cy="3048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
            <a:extLst>
              <a:ext uri="{FF2B5EF4-FFF2-40B4-BE49-F238E27FC236}">
                <a16:creationId xmlns:a16="http://schemas.microsoft.com/office/drawing/2014/main" id="{A8E3B485-4096-0B06-2566-638363177E56}"/>
              </a:ext>
            </a:extLst>
          </p:cNvPr>
          <p:cNvGrpSpPr>
            <a:grpSpLocks/>
          </p:cNvGrpSpPr>
          <p:nvPr/>
        </p:nvGrpSpPr>
        <p:grpSpPr bwMode="auto">
          <a:xfrm>
            <a:off x="0" y="6145213"/>
            <a:ext cx="12192000" cy="712787"/>
            <a:chOff x="0" y="6145212"/>
            <a:chExt cx="12192000" cy="712788"/>
          </a:xfrm>
        </p:grpSpPr>
        <p:pic>
          <p:nvPicPr>
            <p:cNvPr id="17" name="Picture 2" descr="title">
              <a:extLst>
                <a:ext uri="{FF2B5EF4-FFF2-40B4-BE49-F238E27FC236}">
                  <a16:creationId xmlns:a16="http://schemas.microsoft.com/office/drawing/2014/main" id="{E57C2162-7715-6206-032B-B66479550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0F19EA1B-C757-2752-4A21-234890C7EF4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AAC2DD79-3491-69E3-073D-094A22EF8163}"/>
              </a:ext>
            </a:extLst>
          </p:cNvPr>
          <p:cNvSpPr txBox="1"/>
          <p:nvPr/>
        </p:nvSpPr>
        <p:spPr>
          <a:xfrm>
            <a:off x="228600" y="965200"/>
            <a:ext cx="11684000"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rtl="0"/>
            <a:r>
              <a:rPr lang="en-US" sz="2800" kern="1200" dirty="0">
                <a:latin typeface="Sitka Heading"/>
                <a:ea typeface="+mn-ea"/>
                <a:cs typeface="Arial"/>
              </a:rPr>
              <a:t>Follow Us for the latest news and announcements!</a:t>
            </a:r>
          </a:p>
          <a:p>
            <a:pPr marL="0" indent="0" algn="l" rtl="0"/>
            <a:endParaRPr lang="en-US" sz="2800" dirty="0">
              <a:latin typeface="Sitka Heading"/>
            </a:endParaRPr>
          </a:p>
          <a:p>
            <a:pPr marL="8890" indent="0" algn="l" rtl="0"/>
            <a:r>
              <a:rPr lang="en-US" sz="2800" kern="1200" dirty="0">
                <a:latin typeface="Sitka Heading"/>
                <a:ea typeface="+mn-ea"/>
                <a:cs typeface="Arial"/>
              </a:rPr>
              <a:t>   </a:t>
            </a:r>
            <a:r>
              <a:rPr lang="en-US" sz="2800" kern="1200" dirty="0">
                <a:latin typeface="Sitka Heading"/>
                <a:ea typeface="+mn-ea"/>
                <a:cs typeface="Arial"/>
                <a:hlinkClick r:id="rId8"/>
              </a:rPr>
              <a:t>@alamocollegesfd</a:t>
            </a:r>
            <a:endParaRPr lang="en-US" sz="2800" kern="1200" dirty="0">
              <a:latin typeface="Sitka Heading"/>
              <a:ea typeface="+mn-ea"/>
              <a:cs typeface="Arial"/>
            </a:endParaRPr>
          </a:p>
          <a:p>
            <a:pPr marL="8890" indent="0" algn="l" rtl="0"/>
            <a:endParaRPr lang="en-US" sz="2800" dirty="0">
              <a:latin typeface="Sitka Heading"/>
              <a:cs typeface="Arial" panose="020B0604020202020204" pitchFamily="34" charset="0"/>
            </a:endParaRPr>
          </a:p>
          <a:p>
            <a:pPr marL="8890" indent="0" algn="l" rtl="0"/>
            <a:r>
              <a:rPr lang="en-US" sz="2800" kern="1200" dirty="0">
                <a:latin typeface="Sitka Heading"/>
                <a:ea typeface="+mn-ea"/>
                <a:cs typeface="Arial"/>
              </a:rPr>
              <a:t>   </a:t>
            </a:r>
            <a:r>
              <a:rPr lang="en-US" sz="2800" kern="1200" dirty="0">
                <a:latin typeface="Sitka Heading"/>
                <a:ea typeface="+mn-ea"/>
                <a:cs typeface="Arial"/>
                <a:hlinkClick r:id="rId9"/>
              </a:rPr>
              <a:t>@AlamoCollegesFd</a:t>
            </a:r>
            <a:endParaRPr lang="en-US" sz="2800" kern="1200" dirty="0">
              <a:latin typeface="Sitka Heading"/>
              <a:ea typeface="+mn-ea"/>
              <a:cs typeface="Arial"/>
            </a:endParaRPr>
          </a:p>
          <a:p>
            <a:pPr marL="8890" indent="0" algn="l" rtl="0"/>
            <a:endParaRPr lang="en-US" sz="2800" dirty="0">
              <a:latin typeface="Sitka Heading"/>
              <a:cs typeface="Arial" panose="020B0604020202020204" pitchFamily="34" charset="0"/>
            </a:endParaRPr>
          </a:p>
          <a:p>
            <a:pPr marL="8890" indent="0" algn="l" rtl="0"/>
            <a:r>
              <a:rPr lang="en-US" sz="2800" kern="1200" dirty="0">
                <a:latin typeface="Sitka Heading"/>
                <a:ea typeface="+mn-ea"/>
                <a:cs typeface="Arial"/>
              </a:rPr>
              <a:t>   </a:t>
            </a:r>
            <a:r>
              <a:rPr lang="en-US" sz="2800" kern="1200" dirty="0">
                <a:latin typeface="Sitka Heading"/>
                <a:ea typeface="+mn-ea"/>
                <a:cs typeface="Arial"/>
                <a:hlinkClick r:id="rId10"/>
              </a:rPr>
              <a:t>@AlamoCollegesFoundation</a:t>
            </a:r>
            <a:endParaRPr lang="en-US" sz="2800" kern="1200" dirty="0">
              <a:latin typeface="Sitka Heading"/>
              <a:ea typeface="+mn-ea"/>
              <a:cs typeface="Arial"/>
            </a:endParaRPr>
          </a:p>
          <a:p>
            <a:pPr marL="0" indent="0" algn="l">
              <a:lnSpc>
                <a:spcPct val="150000"/>
              </a:lnSpc>
              <a:spcBef>
                <a:spcPts val="0"/>
              </a:spcBef>
              <a:spcAft>
                <a:spcPts val="0"/>
              </a:spcAft>
            </a:pPr>
            <a:r>
              <a:rPr lang="en-US" sz="2800" kern="1200" dirty="0">
                <a:latin typeface="Sitka Heading"/>
                <a:ea typeface="+mn-ea"/>
                <a:cs typeface="Arial"/>
              </a:rPr>
              <a:t>Find more information and </a:t>
            </a:r>
            <a:endParaRPr lang="en-US" sz="2800" dirty="0">
              <a:latin typeface="Sitka Heading"/>
              <a:ea typeface="+mn-ea"/>
              <a:cs typeface="Arial"/>
            </a:endParaRPr>
          </a:p>
          <a:p>
            <a:pPr marL="0" indent="0" algn="l" rtl="0">
              <a:lnSpc>
                <a:spcPct val="150000"/>
              </a:lnSpc>
              <a:spcBef>
                <a:spcPts val="0"/>
              </a:spcBef>
              <a:spcAft>
                <a:spcPts val="0"/>
              </a:spcAft>
            </a:pPr>
            <a:r>
              <a:rPr lang="en-US" sz="2800" kern="1200" dirty="0">
                <a:latin typeface="Sitka Heading"/>
                <a:ea typeface="+mn-ea"/>
                <a:cs typeface="Arial"/>
              </a:rPr>
              <a:t>application links online at </a:t>
            </a:r>
            <a:r>
              <a:rPr lang="en-US" sz="2800" kern="1200" dirty="0">
                <a:latin typeface="Sitka Heading"/>
                <a:ea typeface="+mn-ea"/>
                <a:cs typeface="Arial"/>
                <a:hlinkClick r:id="rId11"/>
              </a:rPr>
              <a:t>https://www.alamo.edu/foundation/scholarships</a:t>
            </a:r>
            <a:r>
              <a:rPr lang="en-US" sz="2800" dirty="0">
                <a:latin typeface="Sitka Heading"/>
                <a:ea typeface="+mn-ea"/>
                <a:cs typeface="Arial"/>
                <a:hlinkClick r:id="rId11"/>
              </a:rPr>
              <a:t>/</a:t>
            </a:r>
            <a:endParaRPr lang="en-US" sz="2800" kern="1200" dirty="0">
              <a:latin typeface="Sitka Heading"/>
              <a:ea typeface="+mn-ea"/>
              <a:cs typeface="Arial"/>
            </a:endParaRPr>
          </a:p>
          <a:p>
            <a:pPr marL="0" indent="0" algn="l" rtl="0">
              <a:lnSpc>
                <a:spcPct val="150000"/>
              </a:lnSpc>
              <a:spcBef>
                <a:spcPts val="0"/>
              </a:spcBef>
              <a:spcAft>
                <a:spcPts val="0"/>
              </a:spcAft>
            </a:pPr>
            <a:r>
              <a:rPr lang="en-US" sz="2800" kern="1200" dirty="0">
                <a:latin typeface="Sitka Heading"/>
                <a:ea typeface="+mn-ea"/>
                <a:cs typeface="Arial"/>
              </a:rPr>
              <a:t>For questions, please email us </a:t>
            </a:r>
            <a:r>
              <a:rPr lang="en-US" sz="2800" kern="1200" dirty="0">
                <a:solidFill>
                  <a:srgbClr val="0070B9"/>
                </a:solidFill>
                <a:latin typeface="Sitka Heading"/>
                <a:ea typeface="+mn-ea"/>
                <a:cs typeface="Arial"/>
                <a:hlinkClick r:id="rId12">
                  <a:extLst>
                    <a:ext uri="{A12FA001-AC4F-418D-AE19-62706E023703}">
                      <ahyp:hlinkClr xmlns:ahyp="http://schemas.microsoft.com/office/drawing/2018/hyperlinkcolor" val="tx"/>
                    </a:ext>
                  </a:extLst>
                </a:hlinkClick>
              </a:rPr>
              <a:t>dst-scholarship@alamo.edu</a:t>
            </a:r>
          </a:p>
          <a:p>
            <a:pPr algn="ctr"/>
            <a:endParaRPr lang="en-US" dirty="0"/>
          </a:p>
        </p:txBody>
      </p:sp>
      <p:pic>
        <p:nvPicPr>
          <p:cNvPr id="11" name="Picture 10" descr="Two women smiling at the camera&#10;&#10;AI-generated content may be incorrect.">
            <a:extLst>
              <a:ext uri="{FF2B5EF4-FFF2-40B4-BE49-F238E27FC236}">
                <a16:creationId xmlns:a16="http://schemas.microsoft.com/office/drawing/2014/main" id="{921D5CEE-2A1F-6C04-2D1D-237F15829C0D}"/>
              </a:ext>
            </a:extLst>
          </p:cNvPr>
          <p:cNvPicPr>
            <a:picLocks noChangeAspect="1"/>
          </p:cNvPicPr>
          <p:nvPr/>
        </p:nvPicPr>
        <p:blipFill>
          <a:blip r:embed="rId13"/>
          <a:stretch>
            <a:fillRect/>
          </a:stretch>
        </p:blipFill>
        <p:spPr>
          <a:xfrm>
            <a:off x="5889458" y="1489911"/>
            <a:ext cx="5283200" cy="3213100"/>
          </a:xfrm>
          <a:prstGeom prst="rect">
            <a:avLst/>
          </a:prstGeom>
        </p:spPr>
      </p:pic>
      <p:sp>
        <p:nvSpPr>
          <p:cNvPr id="3" name="TextBox 2">
            <a:extLst>
              <a:ext uri="{FF2B5EF4-FFF2-40B4-BE49-F238E27FC236}">
                <a16:creationId xmlns:a16="http://schemas.microsoft.com/office/drawing/2014/main" id="{B27F9224-9432-4C53-7225-80DF61E2A7ED}"/>
              </a:ext>
            </a:extLst>
          </p:cNvPr>
          <p:cNvSpPr txBox="1"/>
          <p:nvPr/>
        </p:nvSpPr>
        <p:spPr>
          <a:xfrm>
            <a:off x="6591494" y="4439755"/>
            <a:ext cx="1636026" cy="261610"/>
          </a:xfrm>
          <a:prstGeom prst="rect">
            <a:avLst/>
          </a:prstGeom>
          <a:noFill/>
        </p:spPr>
        <p:txBody>
          <a:bodyPr wrap="square" rtlCol="0">
            <a:spAutoFit/>
          </a:bodyPr>
          <a:lstStyle/>
          <a:p>
            <a:r>
              <a:rPr lang="en-US" sz="1100" dirty="0">
                <a:solidFill>
                  <a:schemeClr val="bg1"/>
                </a:solidFill>
              </a:rPr>
              <a:t>Brenda, SAC Graduate</a:t>
            </a:r>
          </a:p>
        </p:txBody>
      </p:sp>
    </p:spTree>
    <p:extLst>
      <p:ext uri="{BB962C8B-B14F-4D97-AF65-F5344CB8AC3E}">
        <p14:creationId xmlns:p14="http://schemas.microsoft.com/office/powerpoint/2010/main" val="155406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itle">
            <a:extLst>
              <a:ext uri="{FF2B5EF4-FFF2-40B4-BE49-F238E27FC236}">
                <a16:creationId xmlns:a16="http://schemas.microsoft.com/office/drawing/2014/main" id="{91534492-50C3-47DF-826D-28ADF68D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C0E5E68B-6602-F549-B437-0A21F16C4592}"/>
              </a:ext>
            </a:extLst>
          </p:cNvPr>
          <p:cNvSpPr txBox="1">
            <a:spLocks noChangeArrowheads="1"/>
          </p:cNvSpPr>
          <p:nvPr/>
        </p:nvSpPr>
        <p:spPr bwMode="auto">
          <a:xfrm>
            <a:off x="2689225" y="969963"/>
            <a:ext cx="67056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sz="3200">
                <a:solidFill>
                  <a:schemeClr val="bg1"/>
                </a:solidFill>
                <a:latin typeface="Sitka Heading"/>
                <a:ea typeface="MS PGothic"/>
              </a:rPr>
              <a:t>Thank you.</a:t>
            </a:r>
          </a:p>
          <a:p>
            <a:pPr algn="ctr">
              <a:lnSpc>
                <a:spcPct val="100000"/>
              </a:lnSpc>
              <a:spcBef>
                <a:spcPct val="50000"/>
              </a:spcBef>
              <a:buFontTx/>
              <a:buNone/>
            </a:pPr>
            <a:endParaRPr lang="en-US" altLang="en-US" sz="3200">
              <a:solidFill>
                <a:schemeClr val="bg1"/>
              </a:solidFill>
              <a:latin typeface="Sitka Heading"/>
            </a:endParaRPr>
          </a:p>
          <a:p>
            <a:pPr algn="ctr">
              <a:lnSpc>
                <a:spcPct val="100000"/>
              </a:lnSpc>
              <a:spcBef>
                <a:spcPct val="50000"/>
              </a:spcBef>
              <a:buFontTx/>
              <a:buNone/>
            </a:pPr>
            <a:r>
              <a:rPr lang="en-US" altLang="en-US" sz="3200">
                <a:solidFill>
                  <a:schemeClr val="bg1"/>
                </a:solidFill>
                <a:latin typeface="Sitka Heading"/>
                <a:ea typeface="MS PGothic"/>
              </a:rPr>
              <a:t>Learn more at</a:t>
            </a:r>
          </a:p>
          <a:p>
            <a:pPr algn="ctr">
              <a:lnSpc>
                <a:spcPct val="100000"/>
              </a:lnSpc>
              <a:spcBef>
                <a:spcPct val="50000"/>
              </a:spcBef>
              <a:buFontTx/>
              <a:buNone/>
            </a:pPr>
            <a:r>
              <a:rPr lang="en-US" altLang="en-US" sz="3200" b="1">
                <a:solidFill>
                  <a:schemeClr val="bg1"/>
                </a:solidFill>
                <a:latin typeface="Sitka Heading"/>
                <a:ea typeface="MS PGothic"/>
              </a:rPr>
              <a:t>alamo.edu</a:t>
            </a:r>
          </a:p>
        </p:txBody>
      </p:sp>
      <p:pic>
        <p:nvPicPr>
          <p:cNvPr id="18" name="Picture 7">
            <a:extLst>
              <a:ext uri="{FF2B5EF4-FFF2-40B4-BE49-F238E27FC236}">
                <a16:creationId xmlns:a16="http://schemas.microsoft.com/office/drawing/2014/main" id="{B88CEFB8-4903-FC14-8E30-37B60F3E57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4037" y="4173576"/>
            <a:ext cx="34639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5FF0EA95-A1D6-AB0D-2A0B-BB746AF98572}"/>
              </a:ext>
            </a:extLst>
          </p:cNvPr>
          <p:cNvCxnSpPr/>
          <p:nvPr/>
        </p:nvCxnSpPr>
        <p:spPr>
          <a:xfrm>
            <a:off x="4211637" y="5483263"/>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31D4E10-8B2E-E36E-7B36-EAD0DF6A2A93}"/>
              </a:ext>
            </a:extLst>
          </p:cNvPr>
          <p:cNvCxnSpPr/>
          <p:nvPr/>
        </p:nvCxnSpPr>
        <p:spPr>
          <a:xfrm>
            <a:off x="4211637" y="6477000"/>
            <a:ext cx="3733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164C7E1E-5744-424D-8211-ADEE4538851C}"/>
              </a:ext>
            </a:extLst>
          </p:cNvPr>
          <p:cNvGrpSpPr/>
          <p:nvPr/>
        </p:nvGrpSpPr>
        <p:grpSpPr>
          <a:xfrm>
            <a:off x="6050975" y="5574703"/>
            <a:ext cx="1718361" cy="866487"/>
            <a:chOff x="8925938" y="5349240"/>
            <a:chExt cx="1718361" cy="866487"/>
          </a:xfrm>
        </p:grpSpPr>
        <p:pic>
          <p:nvPicPr>
            <p:cNvPr id="22" name="Picture 1">
              <a:extLst>
                <a:ext uri="{FF2B5EF4-FFF2-40B4-BE49-F238E27FC236}">
                  <a16:creationId xmlns:a16="http://schemas.microsoft.com/office/drawing/2014/main" id="{1457F3A0-23D1-C21B-224D-E719FCDA3A06}"/>
                </a:ext>
              </a:extLst>
            </p:cNvPr>
            <p:cNvPicPr>
              <a:picLocks noChangeAspect="1"/>
            </p:cNvPicPr>
            <p:nvPr/>
          </p:nvPicPr>
          <p:blipFill>
            <a:blip r:embed="rId5"/>
            <a:srcRect/>
            <a:stretch/>
          </p:blipFill>
          <p:spPr bwMode="auto">
            <a:xfrm>
              <a:off x="8925938" y="5364480"/>
              <a:ext cx="809784"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red and blue sign with white text&#10;&#10;Description automatically generated">
              <a:extLst>
                <a:ext uri="{FF2B5EF4-FFF2-40B4-BE49-F238E27FC236}">
                  <a16:creationId xmlns:a16="http://schemas.microsoft.com/office/drawing/2014/main" id="{610D4E64-3522-645A-3970-5D8118C27D13}"/>
                </a:ext>
              </a:extLst>
            </p:cNvPr>
            <p:cNvPicPr>
              <a:picLocks noChangeAspect="1"/>
            </p:cNvPicPr>
            <p:nvPr/>
          </p:nvPicPr>
          <p:blipFill>
            <a:blip r:embed="rId6"/>
            <a:stretch>
              <a:fillRect/>
            </a:stretch>
          </p:blipFill>
          <p:spPr>
            <a:xfrm>
              <a:off x="10134600" y="5349240"/>
              <a:ext cx="509699" cy="866487"/>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6E6F4637-9A4F-A025-2C2A-47F86F366DB0}"/>
              </a:ext>
            </a:extLst>
          </p:cNvPr>
          <p:cNvPicPr>
            <a:picLocks noChangeAspect="1"/>
          </p:cNvPicPr>
          <p:nvPr/>
        </p:nvPicPr>
        <p:blipFill>
          <a:blip r:embed="rId7"/>
          <a:stretch>
            <a:fillRect/>
          </a:stretch>
        </p:blipFill>
        <p:spPr>
          <a:xfrm>
            <a:off x="4267200" y="5527188"/>
            <a:ext cx="1577791" cy="9466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1" name="Group 1">
            <a:extLst>
              <a:ext uri="{FF2B5EF4-FFF2-40B4-BE49-F238E27FC236}">
                <a16:creationId xmlns:a16="http://schemas.microsoft.com/office/drawing/2014/main" id="{725F3646-E012-7E49-A1C4-DC2C05BE623F}"/>
              </a:ext>
            </a:extLst>
          </p:cNvPr>
          <p:cNvGrpSpPr>
            <a:grpSpLocks/>
          </p:cNvGrpSpPr>
          <p:nvPr/>
        </p:nvGrpSpPr>
        <p:grpSpPr bwMode="auto">
          <a:xfrm>
            <a:off x="0" y="6145213"/>
            <a:ext cx="12192000" cy="712787"/>
            <a:chOff x="0" y="6145212"/>
            <a:chExt cx="12192000" cy="712788"/>
          </a:xfrm>
        </p:grpSpPr>
        <p:pic>
          <p:nvPicPr>
            <p:cNvPr id="17412" name="Picture 2" descr="title">
              <a:extLst>
                <a:ext uri="{FF2B5EF4-FFF2-40B4-BE49-F238E27FC236}">
                  <a16:creationId xmlns:a16="http://schemas.microsoft.com/office/drawing/2014/main" id="{2BCC5A0A-179C-6848-BE85-31A3E4B90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1B06FC25-225E-774A-9DAE-774E467FD2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a:extLst>
                <a:ext uri="{FF2B5EF4-FFF2-40B4-BE49-F238E27FC236}">
                  <a16:creationId xmlns:a16="http://schemas.microsoft.com/office/drawing/2014/main" id="{4272D6E6-4CA7-7647-A44D-35CB87BA2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6177611"/>
              <a:ext cx="1158827" cy="6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a:extLst>
                <a:ext uri="{FF2B5EF4-FFF2-40B4-BE49-F238E27FC236}">
                  <a16:creationId xmlns:a16="http://schemas.microsoft.com/office/drawing/2014/main" id="{CDD8E51A-B8D1-4241-BB97-3F4DCFEBF6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4013" y="6145212"/>
              <a:ext cx="711149" cy="69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926DC9D2-CBE8-7F4A-9B4E-6B8F7665B3CA}"/>
              </a:ext>
            </a:extLst>
          </p:cNvPr>
          <p:cNvPicPr>
            <a:picLocks noChangeAspect="1"/>
          </p:cNvPicPr>
          <p:nvPr/>
        </p:nvPicPr>
        <p:blipFill>
          <a:blip r:embed="rId7"/>
          <a:srcRect t="7812" b="7812"/>
          <a:stretch/>
        </p:blipFill>
        <p:spPr>
          <a:xfrm flipH="1">
            <a:off x="0" y="1"/>
            <a:ext cx="12192000" cy="6858000"/>
          </a:xfrm>
          <a:prstGeom prst="rect">
            <a:avLst/>
          </a:prstGeom>
        </p:spPr>
      </p:pic>
      <p:sp>
        <p:nvSpPr>
          <p:cNvPr id="12" name="Rectangle 11">
            <a:extLst>
              <a:ext uri="{FF2B5EF4-FFF2-40B4-BE49-F238E27FC236}">
                <a16:creationId xmlns:a16="http://schemas.microsoft.com/office/drawing/2014/main" id="{C322058F-7F10-504F-ACCD-FEEE0E73928A}"/>
              </a:ext>
            </a:extLst>
          </p:cNvPr>
          <p:cNvSpPr/>
          <p:nvPr/>
        </p:nvSpPr>
        <p:spPr>
          <a:xfrm>
            <a:off x="7620000" y="0"/>
            <a:ext cx="4572000" cy="6878160"/>
          </a:xfrm>
          <a:prstGeom prst="rect">
            <a:avLst/>
          </a:prstGeom>
          <a:solidFill>
            <a:srgbClr val="006350">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A7051"/>
              </a:solidFill>
            </a:endParaRPr>
          </a:p>
        </p:txBody>
      </p:sp>
      <p:sp>
        <p:nvSpPr>
          <p:cNvPr id="13" name="Title 1">
            <a:extLst>
              <a:ext uri="{FF2B5EF4-FFF2-40B4-BE49-F238E27FC236}">
                <a16:creationId xmlns:a16="http://schemas.microsoft.com/office/drawing/2014/main" id="{95C0463C-4F76-BB49-B2EB-8FA220ED082D}"/>
              </a:ext>
            </a:extLst>
          </p:cNvPr>
          <p:cNvSpPr txBox="1">
            <a:spLocks/>
          </p:cNvSpPr>
          <p:nvPr/>
        </p:nvSpPr>
        <p:spPr>
          <a:xfrm>
            <a:off x="7774884" y="395068"/>
            <a:ext cx="4162561" cy="8994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DIN Bold" pitchFamily="2" charset="0"/>
                <a:ea typeface="+mj-ea"/>
                <a:cs typeface="+mj-cs"/>
              </a:defRPr>
            </a:lvl1pPr>
          </a:lstStyle>
          <a:p>
            <a:pPr algn="ctr"/>
            <a:r>
              <a:rPr lang="en-US" sz="4000" b="0">
                <a:solidFill>
                  <a:schemeClr val="bg1"/>
                </a:solidFill>
                <a:latin typeface="Sitka Heading"/>
              </a:rPr>
              <a:t>Alamo Colleges Foundation</a:t>
            </a:r>
          </a:p>
        </p:txBody>
      </p:sp>
      <p:sp>
        <p:nvSpPr>
          <p:cNvPr id="14" name="Rectangle 13">
            <a:extLst>
              <a:ext uri="{FF2B5EF4-FFF2-40B4-BE49-F238E27FC236}">
                <a16:creationId xmlns:a16="http://schemas.microsoft.com/office/drawing/2014/main" id="{2DA70DB7-F93D-CB4F-85F1-FC54A84AB194}"/>
              </a:ext>
            </a:extLst>
          </p:cNvPr>
          <p:cNvSpPr/>
          <p:nvPr/>
        </p:nvSpPr>
        <p:spPr>
          <a:xfrm>
            <a:off x="7696200" y="1813545"/>
            <a:ext cx="4419600" cy="3170099"/>
          </a:xfrm>
          <a:prstGeom prst="rect">
            <a:avLst/>
          </a:prstGeom>
        </p:spPr>
        <p:txBody>
          <a:bodyPr wrap="square" lIns="91440" tIns="45720" rIns="91440" bIns="45720" anchor="t">
            <a:spAutoFit/>
          </a:bodyPr>
          <a:lstStyle/>
          <a:p>
            <a:pPr algn="ctr"/>
            <a:r>
              <a:rPr lang="en-US" sz="2500">
                <a:solidFill>
                  <a:schemeClr val="bg1"/>
                </a:solidFill>
                <a:latin typeface="Sitka Heading"/>
                <a:ea typeface="MS PGothic"/>
              </a:rPr>
              <a:t>We are the philanthropic arm of the Alamo Colleges. </a:t>
            </a:r>
          </a:p>
          <a:p>
            <a:pPr algn="ctr"/>
            <a:r>
              <a:rPr lang="en-US" sz="2500">
                <a:solidFill>
                  <a:schemeClr val="bg1"/>
                </a:solidFill>
                <a:latin typeface="Sitka Heading"/>
                <a:ea typeface="MS PGothic"/>
              </a:rPr>
              <a:t>Our focus is on raising money </a:t>
            </a:r>
          </a:p>
          <a:p>
            <a:pPr algn="ctr"/>
            <a:r>
              <a:rPr lang="en-US" sz="2500">
                <a:solidFill>
                  <a:schemeClr val="bg1"/>
                </a:solidFill>
                <a:latin typeface="Sitka Heading"/>
                <a:ea typeface="MS PGothic"/>
              </a:rPr>
              <a:t>for student scholarships — </a:t>
            </a:r>
          </a:p>
          <a:p>
            <a:pPr algn="ctr"/>
            <a:r>
              <a:rPr lang="en-US" sz="2500">
                <a:solidFill>
                  <a:schemeClr val="bg1"/>
                </a:solidFill>
                <a:latin typeface="Sitka Heading"/>
                <a:ea typeface="MS PGothic"/>
              </a:rPr>
              <a:t>these are life-changing gifts that  help you come in and stay in, supporting your dreams of a college education.</a:t>
            </a:r>
            <a:endParaRPr lang="en-US">
              <a:solidFill>
                <a:schemeClr val="bg1"/>
              </a:solidFill>
              <a:cs typeface="Arial"/>
            </a:endParaRPr>
          </a:p>
        </p:txBody>
      </p:sp>
      <p:cxnSp>
        <p:nvCxnSpPr>
          <p:cNvPr id="15" name="Straight Connector 14">
            <a:extLst>
              <a:ext uri="{FF2B5EF4-FFF2-40B4-BE49-F238E27FC236}">
                <a16:creationId xmlns:a16="http://schemas.microsoft.com/office/drawing/2014/main" id="{737C48FD-09F1-034B-9AA1-9EBB6029656F}"/>
              </a:ext>
            </a:extLst>
          </p:cNvPr>
          <p:cNvCxnSpPr>
            <a:cxnSpLocks/>
          </p:cNvCxnSpPr>
          <p:nvPr/>
        </p:nvCxnSpPr>
        <p:spPr>
          <a:xfrm>
            <a:off x="8201759" y="1600200"/>
            <a:ext cx="33088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99AAA85-C612-B044-328F-11FDCD9CC121}"/>
              </a:ext>
            </a:extLst>
          </p:cNvPr>
          <p:cNvPicPr>
            <a:picLocks noChangeAspect="1"/>
          </p:cNvPicPr>
          <p:nvPr/>
        </p:nvPicPr>
        <p:blipFill>
          <a:blip r:embed="rId8"/>
          <a:stretch>
            <a:fillRect/>
          </a:stretch>
        </p:blipFill>
        <p:spPr>
          <a:xfrm>
            <a:off x="9011009" y="5344270"/>
            <a:ext cx="1633731" cy="987554"/>
          </a:xfrm>
          <a:prstGeom prst="rect">
            <a:avLst/>
          </a:prstGeom>
        </p:spPr>
      </p:pic>
      <p:sp>
        <p:nvSpPr>
          <p:cNvPr id="2" name="TextBox 1">
            <a:extLst>
              <a:ext uri="{FF2B5EF4-FFF2-40B4-BE49-F238E27FC236}">
                <a16:creationId xmlns:a16="http://schemas.microsoft.com/office/drawing/2014/main" id="{63185BB5-4752-75D4-D4A3-5C093851A3FC}"/>
              </a:ext>
            </a:extLst>
          </p:cNvPr>
          <p:cNvSpPr txBox="1"/>
          <p:nvPr/>
        </p:nvSpPr>
        <p:spPr>
          <a:xfrm>
            <a:off x="2991986" y="6563990"/>
            <a:ext cx="1788244" cy="261610"/>
          </a:xfrm>
          <a:prstGeom prst="rect">
            <a:avLst/>
          </a:prstGeom>
          <a:noFill/>
        </p:spPr>
        <p:txBody>
          <a:bodyPr wrap="square" rtlCol="0">
            <a:spAutoFit/>
          </a:bodyPr>
          <a:lstStyle/>
          <a:p>
            <a:r>
              <a:rPr lang="en-US" sz="1100" dirty="0">
                <a:solidFill>
                  <a:schemeClr val="bg1"/>
                </a:solidFill>
              </a:rPr>
              <a:t>Annalisa, SAC Graduate</a:t>
            </a:r>
          </a:p>
        </p:txBody>
      </p:sp>
    </p:spTree>
    <p:extLst>
      <p:ext uri="{BB962C8B-B14F-4D97-AF65-F5344CB8AC3E}">
        <p14:creationId xmlns:p14="http://schemas.microsoft.com/office/powerpoint/2010/main" val="316039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538019" y="266700"/>
            <a:ext cx="873529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OVERVIEW</a:t>
            </a:r>
            <a:endParaRPr lang="en-US" altLang="en-US" sz="3200" b="1">
              <a:solidFill>
                <a:srgbClr val="0072BB"/>
              </a:solidFill>
              <a:latin typeface="Sitka Heading"/>
            </a:endParaRPr>
          </a:p>
        </p:txBody>
      </p:sp>
      <p:sp>
        <p:nvSpPr>
          <p:cNvPr id="5" name="Rectangle 11">
            <a:extLst>
              <a:ext uri="{FF2B5EF4-FFF2-40B4-BE49-F238E27FC236}">
                <a16:creationId xmlns:a16="http://schemas.microsoft.com/office/drawing/2014/main" id="{DE280E54-B345-F546-9853-FD9CFEDF784C}"/>
              </a:ext>
            </a:extLst>
          </p:cNvPr>
          <p:cNvSpPr>
            <a:spLocks noChangeArrowheads="1"/>
          </p:cNvSpPr>
          <p:nvPr/>
        </p:nvSpPr>
        <p:spPr bwMode="auto">
          <a:xfrm>
            <a:off x="533400" y="1260754"/>
            <a:ext cx="5946324" cy="495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457200" indent="-457200" algn="l">
              <a:buFont typeface="Arial" panose="020B0604020202020204" pitchFamily="34" charset="0"/>
              <a:buChar char="•"/>
            </a:pPr>
            <a:r>
              <a:rPr lang="en-US" sz="2800">
                <a:latin typeface="Sitka Heading"/>
                <a:ea typeface="ＭＳ Ｐゴシック"/>
                <a:cs typeface="Arial"/>
              </a:rPr>
              <a:t>Scholarship Cycle </a:t>
            </a:r>
          </a:p>
          <a:p>
            <a:pPr marL="457200" indent="-457200" algn="l">
              <a:buFont typeface="Arial" panose="020B0604020202020204" pitchFamily="34" charset="0"/>
              <a:buChar char="•"/>
            </a:pPr>
            <a:r>
              <a:rPr lang="en-US" sz="2800">
                <a:latin typeface="Sitka Heading"/>
                <a:ea typeface="ＭＳ Ｐゴシック"/>
                <a:cs typeface="Arial"/>
              </a:rPr>
              <a:t>How to Apply </a:t>
            </a:r>
          </a:p>
          <a:p>
            <a:pPr marL="457200" indent="-457200" algn="l">
              <a:buFont typeface="Arial" panose="020B0604020202020204" pitchFamily="34" charset="0"/>
              <a:buChar char="•"/>
            </a:pPr>
            <a:r>
              <a:rPr lang="en-US" sz="2800">
                <a:latin typeface="Sitka Heading"/>
                <a:ea typeface="ＭＳ Ｐゴシック"/>
                <a:cs typeface="Arial"/>
              </a:rPr>
              <a:t>Review timeline</a:t>
            </a:r>
          </a:p>
          <a:p>
            <a:pPr marL="457200" indent="-457200" algn="l">
              <a:buFont typeface="Arial" panose="020B0604020202020204" pitchFamily="34" charset="0"/>
              <a:buChar char="•"/>
            </a:pPr>
            <a:r>
              <a:rPr lang="en-US" sz="2800">
                <a:latin typeface="Sitka Heading"/>
                <a:ea typeface="ＭＳ Ｐゴシック"/>
                <a:cs typeface="Arial"/>
              </a:rPr>
              <a:t>Preparing to apply and</a:t>
            </a:r>
          </a:p>
          <a:p>
            <a:pPr marL="0" indent="0" algn="l"/>
            <a:r>
              <a:rPr lang="en-US" sz="2800">
                <a:latin typeface="Sitka Heading"/>
                <a:ea typeface="ＭＳ Ｐゴシック"/>
                <a:cs typeface="Arial"/>
              </a:rPr>
              <a:t>  crafting your essay</a:t>
            </a:r>
            <a:endParaRPr lang="en-US">
              <a:latin typeface="Sitka Heading"/>
              <a:cs typeface="Arial" charset="0"/>
            </a:endParaRPr>
          </a:p>
          <a:p>
            <a:pPr marL="457200" indent="-457200" algn="l">
              <a:buFont typeface="Arial" panose="020B0604020202020204" pitchFamily="34" charset="0"/>
              <a:buChar char="•"/>
            </a:pPr>
            <a:r>
              <a:rPr lang="en-US" sz="2800">
                <a:latin typeface="Sitka Heading"/>
                <a:ea typeface="ＭＳ Ｐゴシック"/>
                <a:cs typeface="Arial"/>
              </a:rPr>
              <a:t>Notification if selected</a:t>
            </a:r>
          </a:p>
          <a:p>
            <a:pPr marL="457200" indent="-457200" algn="l">
              <a:buFont typeface="Arial" panose="020B0604020202020204" pitchFamily="34" charset="0"/>
              <a:buChar char="•"/>
            </a:pPr>
            <a:r>
              <a:rPr lang="en-US" sz="2800">
                <a:latin typeface="Sitka Heading"/>
                <a:ea typeface="ＭＳ Ｐゴシック"/>
                <a:cs typeface="Arial"/>
              </a:rPr>
              <a:t>Understanding scholarship requirements</a:t>
            </a:r>
          </a:p>
          <a:p>
            <a:pPr marL="457200" indent="-457200" algn="l">
              <a:buFont typeface="Arial" panose="020B0604020202020204" pitchFamily="34" charset="0"/>
              <a:buChar char="•"/>
            </a:pPr>
            <a:r>
              <a:rPr lang="en-US" sz="2800">
                <a:latin typeface="Sitka Heading"/>
                <a:ea typeface="ＭＳ Ｐゴシック"/>
                <a:cs typeface="Arial"/>
              </a:rPr>
              <a:t>Questions and Connections</a:t>
            </a:r>
            <a:endParaRPr lang="en-US" sz="2800">
              <a:latin typeface="Sitka Heading"/>
              <a:cs typeface="Arial"/>
            </a:endParaRP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3F8DBF82-BA2C-9BAA-286F-2D84B24D4C9D}"/>
              </a:ext>
            </a:extLst>
          </p:cNvPr>
          <p:cNvGrpSpPr/>
          <p:nvPr/>
        </p:nvGrpSpPr>
        <p:grpSpPr>
          <a:xfrm>
            <a:off x="10150758" y="6189789"/>
            <a:ext cx="1523462" cy="651005"/>
            <a:chOff x="10150758" y="6189789"/>
            <a:chExt cx="1523462" cy="651005"/>
          </a:xfrm>
        </p:grpSpPr>
        <p:pic>
          <p:nvPicPr>
            <p:cNvPr id="13" name="Picture 7">
              <a:extLst>
                <a:ext uri="{FF2B5EF4-FFF2-40B4-BE49-F238E27FC236}">
                  <a16:creationId xmlns:a16="http://schemas.microsoft.com/office/drawing/2014/main" id="{F8F7555B-7829-6D76-597E-D0A79D248EB1}"/>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red and blue sign with white text&#10;&#10;Description automatically generated">
              <a:extLst>
                <a:ext uri="{FF2B5EF4-FFF2-40B4-BE49-F238E27FC236}">
                  <a16:creationId xmlns:a16="http://schemas.microsoft.com/office/drawing/2014/main" id="{682ED667-2499-212F-AA9D-3924B2A35839}"/>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50B7A276-FE9A-CC22-DF49-6A19B79FEEB9}"/>
              </a:ext>
            </a:extLst>
          </p:cNvPr>
          <p:cNvPicPr>
            <a:picLocks noChangeAspect="1"/>
          </p:cNvPicPr>
          <p:nvPr/>
        </p:nvPicPr>
        <p:blipFill>
          <a:blip r:embed="rId7"/>
          <a:stretch>
            <a:fillRect/>
          </a:stretch>
        </p:blipFill>
        <p:spPr>
          <a:xfrm>
            <a:off x="8763000" y="6215856"/>
            <a:ext cx="990600" cy="594360"/>
          </a:xfrm>
          <a:prstGeom prst="rect">
            <a:avLst/>
          </a:prstGeom>
        </p:spPr>
      </p:pic>
      <p:pic>
        <p:nvPicPr>
          <p:cNvPr id="9" name="Picture 8" descr="A person in a suit smiling&#10;&#10;AI-generated content may be incorrect.">
            <a:extLst>
              <a:ext uri="{FF2B5EF4-FFF2-40B4-BE49-F238E27FC236}">
                <a16:creationId xmlns:a16="http://schemas.microsoft.com/office/drawing/2014/main" id="{04935FEC-53AF-99DE-6B39-C7F44CE1ED03}"/>
              </a:ext>
            </a:extLst>
          </p:cNvPr>
          <p:cNvPicPr>
            <a:picLocks noChangeAspect="1"/>
          </p:cNvPicPr>
          <p:nvPr/>
        </p:nvPicPr>
        <p:blipFill>
          <a:blip r:embed="rId8"/>
          <a:stretch>
            <a:fillRect/>
          </a:stretch>
        </p:blipFill>
        <p:spPr>
          <a:xfrm>
            <a:off x="5944894" y="1261861"/>
            <a:ext cx="6094417" cy="4017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27FF052-C567-D22E-90A3-CDC0118380F6}"/>
              </a:ext>
            </a:extLst>
          </p:cNvPr>
          <p:cNvSpPr txBox="1"/>
          <p:nvPr/>
        </p:nvSpPr>
        <p:spPr>
          <a:xfrm>
            <a:off x="9602672" y="4911105"/>
            <a:ext cx="1636026" cy="261610"/>
          </a:xfrm>
          <a:prstGeom prst="rect">
            <a:avLst/>
          </a:prstGeom>
          <a:noFill/>
        </p:spPr>
        <p:txBody>
          <a:bodyPr wrap="square" rtlCol="0">
            <a:spAutoFit/>
          </a:bodyPr>
          <a:lstStyle/>
          <a:p>
            <a:r>
              <a:rPr lang="en-US" sz="1100" dirty="0">
                <a:solidFill>
                  <a:schemeClr val="bg1"/>
                </a:solidFill>
              </a:rPr>
              <a:t>Gabriel, SAC Graduate</a:t>
            </a:r>
          </a:p>
        </p:txBody>
      </p:sp>
    </p:spTree>
    <p:extLst>
      <p:ext uri="{BB962C8B-B14F-4D97-AF65-F5344CB8AC3E}">
        <p14:creationId xmlns:p14="http://schemas.microsoft.com/office/powerpoint/2010/main" val="25021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429FBEF-8A55-7443-BD22-CAE1F36454B1}"/>
              </a:ext>
            </a:extLst>
          </p:cNvPr>
          <p:cNvPicPr>
            <a:picLocks noChangeAspect="1"/>
          </p:cNvPicPr>
          <p:nvPr/>
        </p:nvPicPr>
        <p:blipFill rotWithShape="1">
          <a:blip r:embed="rId3"/>
          <a:srcRect b="15996"/>
          <a:stretch/>
        </p:blipFill>
        <p:spPr>
          <a:xfrm>
            <a:off x="-17930" y="7367"/>
            <a:ext cx="12209929" cy="6858000"/>
          </a:xfrm>
          <a:prstGeom prst="rect">
            <a:avLst/>
          </a:prstGeom>
        </p:spPr>
      </p:pic>
      <p:sp>
        <p:nvSpPr>
          <p:cNvPr id="3" name="Rectangle 2">
            <a:extLst>
              <a:ext uri="{FF2B5EF4-FFF2-40B4-BE49-F238E27FC236}">
                <a16:creationId xmlns:a16="http://schemas.microsoft.com/office/drawing/2014/main" id="{D9D5C1D4-ED70-3718-9A62-352E69A7364E}"/>
              </a:ext>
            </a:extLst>
          </p:cNvPr>
          <p:cNvSpPr/>
          <p:nvPr/>
        </p:nvSpPr>
        <p:spPr>
          <a:xfrm>
            <a:off x="224694" y="1374273"/>
            <a:ext cx="4350805" cy="5570756"/>
          </a:xfrm>
          <a:prstGeom prst="rect">
            <a:avLst/>
          </a:prstGeom>
        </p:spPr>
        <p:txBody>
          <a:bodyPr wrap="square" lIns="91440" tIns="45720" rIns="91440" bIns="45720" anchor="t">
            <a:spAutoFit/>
          </a:bodyPr>
          <a:lstStyle/>
          <a:p>
            <a:r>
              <a:rPr lang="en-US" sz="2800">
                <a:solidFill>
                  <a:schemeClr val="bg1"/>
                </a:solidFill>
                <a:latin typeface="Sitka Heading"/>
                <a:ea typeface="MS PGothic"/>
              </a:rPr>
              <a:t>Application Opens    </a:t>
            </a:r>
          </a:p>
          <a:p>
            <a:r>
              <a:rPr lang="en-US" sz="2800" b="1">
                <a:solidFill>
                  <a:schemeClr val="bg1"/>
                </a:solidFill>
                <a:latin typeface="Sitka Heading"/>
                <a:ea typeface="MS PGothic"/>
              </a:rPr>
              <a:t>Feb 15, 2026</a:t>
            </a:r>
          </a:p>
          <a:p>
            <a:endParaRPr lang="en-US" sz="2800">
              <a:solidFill>
                <a:schemeClr val="bg1"/>
              </a:solidFill>
              <a:latin typeface="Sitka Heading"/>
            </a:endParaRPr>
          </a:p>
          <a:p>
            <a:r>
              <a:rPr lang="en-US" sz="2800">
                <a:solidFill>
                  <a:schemeClr val="bg1"/>
                </a:solidFill>
                <a:latin typeface="Sitka Heading"/>
                <a:ea typeface="MS PGothic"/>
              </a:rPr>
              <a:t>Application Closes  </a:t>
            </a:r>
          </a:p>
          <a:p>
            <a:r>
              <a:rPr lang="en-US" sz="2800" b="1">
                <a:solidFill>
                  <a:schemeClr val="bg1"/>
                </a:solidFill>
                <a:latin typeface="Sitka Heading"/>
                <a:ea typeface="MS PGothic"/>
              </a:rPr>
              <a:t>May 15, 2026</a:t>
            </a:r>
          </a:p>
          <a:p>
            <a:endParaRPr lang="en-US" sz="2800">
              <a:solidFill>
                <a:schemeClr val="bg1"/>
              </a:solidFill>
              <a:latin typeface="Sitka Heading"/>
            </a:endParaRPr>
          </a:p>
          <a:p>
            <a:r>
              <a:rPr lang="en-US" sz="2800">
                <a:solidFill>
                  <a:schemeClr val="bg1"/>
                </a:solidFill>
                <a:latin typeface="Sitka Heading"/>
                <a:ea typeface="MS PGothic"/>
              </a:rPr>
              <a:t>Review Process </a:t>
            </a:r>
          </a:p>
          <a:p>
            <a:r>
              <a:rPr lang="en-US" sz="2800" b="1">
                <a:solidFill>
                  <a:schemeClr val="bg1"/>
                </a:solidFill>
                <a:latin typeface="Sitka Heading"/>
                <a:ea typeface="MS PGothic"/>
              </a:rPr>
              <a:t>May 19- May 28, 2026</a:t>
            </a:r>
          </a:p>
          <a:p>
            <a:endParaRPr lang="en-US" sz="2800">
              <a:solidFill>
                <a:schemeClr val="bg1"/>
              </a:solidFill>
              <a:latin typeface="Sitka Heading"/>
            </a:endParaRPr>
          </a:p>
          <a:p>
            <a:r>
              <a:rPr lang="en-US" sz="2800">
                <a:solidFill>
                  <a:schemeClr val="bg1"/>
                </a:solidFill>
                <a:latin typeface="Sitka Heading"/>
                <a:ea typeface="MS PGothic"/>
              </a:rPr>
              <a:t>Awarding Begins </a:t>
            </a:r>
          </a:p>
          <a:p>
            <a:r>
              <a:rPr lang="en-US" sz="2800" b="1">
                <a:solidFill>
                  <a:schemeClr val="bg1"/>
                </a:solidFill>
                <a:latin typeface="Sitka Heading"/>
                <a:ea typeface="MS PGothic"/>
              </a:rPr>
              <a:t>June 1, 2026</a:t>
            </a:r>
          </a:p>
          <a:p>
            <a:r>
              <a:rPr lang="en-US" sz="1800" i="1">
                <a:solidFill>
                  <a:schemeClr val="bg1"/>
                </a:solidFill>
                <a:latin typeface="Sitka Heading"/>
                <a:ea typeface="MS PGothic"/>
              </a:rPr>
              <a:t>*awarding is ongoing </a:t>
            </a:r>
          </a:p>
          <a:p>
            <a:r>
              <a:rPr lang="en-US" sz="1800" i="1">
                <a:solidFill>
                  <a:schemeClr val="bg1"/>
                </a:solidFill>
                <a:latin typeface="Sitka Heading"/>
                <a:ea typeface="MS PGothic"/>
              </a:rPr>
              <a:t>through the academic year</a:t>
            </a:r>
          </a:p>
        </p:txBody>
      </p:sp>
      <p:sp>
        <p:nvSpPr>
          <p:cNvPr id="7" name="Rectangle 6">
            <a:extLst>
              <a:ext uri="{FF2B5EF4-FFF2-40B4-BE49-F238E27FC236}">
                <a16:creationId xmlns:a16="http://schemas.microsoft.com/office/drawing/2014/main" id="{CDA0EE12-1665-13E9-2F64-B3F5624273C3}"/>
              </a:ext>
            </a:extLst>
          </p:cNvPr>
          <p:cNvSpPr/>
          <p:nvPr/>
        </p:nvSpPr>
        <p:spPr>
          <a:xfrm>
            <a:off x="7010400" y="152400"/>
            <a:ext cx="5257799" cy="7017306"/>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000">
                <a:solidFill>
                  <a:schemeClr val="bg1"/>
                </a:solidFill>
                <a:latin typeface="Sitka Heading"/>
                <a:ea typeface="MS PGothic"/>
              </a:rPr>
              <a:t>Each academic year has one </a:t>
            </a:r>
            <a:r>
              <a:rPr lang="en-US" sz="2000" b="1">
                <a:solidFill>
                  <a:schemeClr val="bg1"/>
                </a:solidFill>
                <a:latin typeface="Sitka Heading"/>
                <a:ea typeface="MS PGothic"/>
              </a:rPr>
              <a:t>General Foundation Scholarship</a:t>
            </a:r>
            <a:r>
              <a:rPr lang="en-US" sz="2000">
                <a:solidFill>
                  <a:schemeClr val="bg1"/>
                </a:solidFill>
                <a:latin typeface="Sitka Heading"/>
                <a:ea typeface="MS PGothic"/>
              </a:rPr>
              <a:t> application.</a:t>
            </a:r>
            <a:endParaRPr lang="en-US" sz="2000">
              <a:solidFill>
                <a:schemeClr val="bg1"/>
              </a:solidFill>
              <a:latin typeface="Sitka Heading"/>
            </a:endParaRPr>
          </a:p>
          <a:p>
            <a:endParaRPr lang="en-US" sz="2000">
              <a:solidFill>
                <a:schemeClr val="bg1"/>
              </a:solidFill>
              <a:latin typeface="Sitka Heading"/>
            </a:endParaRPr>
          </a:p>
          <a:p>
            <a:pPr marL="342900" indent="-342900">
              <a:buFont typeface="Arial" panose="020B0604020202020204" pitchFamily="34" charset="0"/>
              <a:buChar char="•"/>
            </a:pPr>
            <a:r>
              <a:rPr lang="en-US" sz="2000">
                <a:solidFill>
                  <a:schemeClr val="bg1"/>
                </a:solidFill>
                <a:latin typeface="Sitka Heading"/>
                <a:ea typeface="MS PGothic"/>
              </a:rPr>
              <a:t>The 2026-27 General Foundation Application is for students that will enroll at least half-time in the Fall 2026, Spring 2027, and/or Summer 2027 semesters.</a:t>
            </a:r>
          </a:p>
          <a:p>
            <a:endParaRPr lang="en-US" sz="2000">
              <a:solidFill>
                <a:schemeClr val="bg1"/>
              </a:solidFill>
              <a:latin typeface="Sitka Heading"/>
            </a:endParaRPr>
          </a:p>
          <a:p>
            <a:pPr marL="342900" indent="-342900">
              <a:buFont typeface="Arial" panose="020B0604020202020204" pitchFamily="34" charset="0"/>
              <a:buChar char="•"/>
            </a:pPr>
            <a:r>
              <a:rPr lang="en-US" sz="2000">
                <a:solidFill>
                  <a:schemeClr val="bg1"/>
                </a:solidFill>
                <a:latin typeface="Sitka Heading"/>
                <a:ea typeface="MS PGothic"/>
              </a:rPr>
              <a:t>You must submit an application </a:t>
            </a:r>
            <a:r>
              <a:rPr lang="en-US" sz="2000" b="1">
                <a:solidFill>
                  <a:schemeClr val="bg1"/>
                </a:solidFill>
                <a:latin typeface="Sitka Heading"/>
                <a:ea typeface="MS PGothic"/>
              </a:rPr>
              <a:t>every academic year</a:t>
            </a:r>
            <a:r>
              <a:rPr lang="en-US" sz="2000">
                <a:solidFill>
                  <a:schemeClr val="bg1"/>
                </a:solidFill>
                <a:latin typeface="Sitka Heading"/>
                <a:ea typeface="MS PGothic"/>
              </a:rPr>
              <a:t> to be considered.</a:t>
            </a:r>
          </a:p>
          <a:p>
            <a:endParaRPr lang="en-US" sz="2000">
              <a:solidFill>
                <a:schemeClr val="bg1"/>
              </a:solidFill>
              <a:latin typeface="Sitka Heading"/>
            </a:endParaRPr>
          </a:p>
          <a:p>
            <a:pPr marL="342900" indent="-342900">
              <a:buFont typeface="Arial" panose="020B0604020202020204" pitchFamily="34" charset="0"/>
              <a:buChar char="•"/>
            </a:pPr>
            <a:r>
              <a:rPr lang="en-US" sz="2000">
                <a:solidFill>
                  <a:schemeClr val="bg1"/>
                </a:solidFill>
                <a:latin typeface="Sitka Heading"/>
                <a:ea typeface="MS PGothic"/>
              </a:rPr>
              <a:t>Some scholarships require financial need.  To be considered for need based awards, you must </a:t>
            </a:r>
            <a:r>
              <a:rPr lang="en-US" sz="2000" b="1">
                <a:solidFill>
                  <a:schemeClr val="bg1"/>
                </a:solidFill>
                <a:latin typeface="Sitka Heading"/>
                <a:ea typeface="MS PGothic"/>
              </a:rPr>
              <a:t>submit the 2026-2027 Free Application for Federal  Student Aid (FAFSA) </a:t>
            </a:r>
            <a:r>
              <a:rPr lang="en-US" sz="2000">
                <a:solidFill>
                  <a:schemeClr val="bg1"/>
                </a:solidFill>
                <a:latin typeface="Sitka Heading"/>
                <a:ea typeface="MS PGothic"/>
              </a:rPr>
              <a:t>at https://studentaid.gov or Texas Application (TASFA) as soon as possible.</a:t>
            </a:r>
            <a:endParaRPr lang="en-US">
              <a:solidFill>
                <a:schemeClr val="bg1"/>
              </a:solidFill>
              <a:latin typeface="Sitka Heading"/>
              <a:cs typeface="Arial" panose="020B0604020202020204" pitchFamily="34" charset="0"/>
            </a:endParaRPr>
          </a:p>
          <a:p>
            <a:endParaRPr lang="en-US" sz="2000">
              <a:solidFill>
                <a:schemeClr val="bg1"/>
              </a:solidFill>
              <a:latin typeface="Sitka Heading"/>
            </a:endParaRPr>
          </a:p>
          <a:p>
            <a:pPr marL="342900" indent="-342900">
              <a:buFont typeface="Arial" panose="020B0604020202020204" pitchFamily="34" charset="0"/>
              <a:buChar char="•"/>
            </a:pPr>
            <a:r>
              <a:rPr lang="en-US" sz="2000">
                <a:solidFill>
                  <a:schemeClr val="bg1"/>
                </a:solidFill>
                <a:latin typeface="Sitka Heading"/>
                <a:ea typeface="MS PGothic"/>
              </a:rPr>
              <a:t>Awards can be used at any of the Alamo Colleges, however </a:t>
            </a:r>
            <a:r>
              <a:rPr lang="en-US" sz="2000" b="1">
                <a:solidFill>
                  <a:schemeClr val="bg1"/>
                </a:solidFill>
                <a:latin typeface="Sitka Heading"/>
                <a:ea typeface="MS PGothic"/>
              </a:rPr>
              <a:t>some awards are tied to your Home Campus of record.</a:t>
            </a:r>
          </a:p>
          <a:p>
            <a:endParaRPr lang="en-US" sz="3000">
              <a:solidFill>
                <a:schemeClr val="bg1"/>
              </a:solidFill>
              <a:latin typeface="DIN Offc" panose="020B0504020101020102" pitchFamily="34" charset="77"/>
            </a:endParaRPr>
          </a:p>
        </p:txBody>
      </p:sp>
      <p:pic>
        <p:nvPicPr>
          <p:cNvPr id="9" name="Picture 8" descr="A person smiling with her arms crossed&#10;&#10;Description automatically generated">
            <a:extLst>
              <a:ext uri="{FF2B5EF4-FFF2-40B4-BE49-F238E27FC236}">
                <a16:creationId xmlns:a16="http://schemas.microsoft.com/office/drawing/2014/main" id="{C4F721CE-F90E-111D-62F6-72978E34A860}"/>
              </a:ext>
            </a:extLst>
          </p:cNvPr>
          <p:cNvPicPr>
            <a:picLocks noChangeAspect="1"/>
          </p:cNvPicPr>
          <p:nvPr/>
        </p:nvPicPr>
        <p:blipFill>
          <a:blip r:embed="rId4"/>
          <a:stretch>
            <a:fillRect/>
          </a:stretch>
        </p:blipFill>
        <p:spPr>
          <a:xfrm>
            <a:off x="1219199" y="1158107"/>
            <a:ext cx="8086453" cy="5692526"/>
          </a:xfrm>
          <a:prstGeom prst="rect">
            <a:avLst/>
          </a:prstGeom>
        </p:spPr>
      </p:pic>
      <p:sp>
        <p:nvSpPr>
          <p:cNvPr id="10" name="TextBox 9">
            <a:extLst>
              <a:ext uri="{FF2B5EF4-FFF2-40B4-BE49-F238E27FC236}">
                <a16:creationId xmlns:a16="http://schemas.microsoft.com/office/drawing/2014/main" id="{27ACC689-5C27-27F6-4F9F-6B7F624C7DF9}"/>
              </a:ext>
            </a:extLst>
          </p:cNvPr>
          <p:cNvSpPr txBox="1"/>
          <p:nvPr/>
        </p:nvSpPr>
        <p:spPr>
          <a:xfrm flipH="1">
            <a:off x="226780" y="184357"/>
            <a:ext cx="4791013" cy="1077218"/>
          </a:xfrm>
          <a:prstGeom prst="rect">
            <a:avLst/>
          </a:prstGeom>
          <a:noFill/>
        </p:spPr>
        <p:txBody>
          <a:bodyPr wrap="square" lIns="91440" tIns="45720" rIns="91440" bIns="45720" rtlCol="0" anchor="t">
            <a:spAutoFit/>
          </a:bodyPr>
          <a:lstStyle/>
          <a:p>
            <a:r>
              <a:rPr lang="tr-TR" sz="3200" b="1">
                <a:solidFill>
                  <a:schemeClr val="bg1"/>
                </a:solidFill>
                <a:latin typeface="Sitka Heading"/>
                <a:ea typeface="MS PGothic"/>
              </a:rPr>
              <a:t>2026-2027 Foundation </a:t>
            </a:r>
            <a:r>
              <a:rPr lang="tr-TR" sz="3200" b="1" err="1">
                <a:solidFill>
                  <a:schemeClr val="bg1"/>
                </a:solidFill>
                <a:latin typeface="Sitka Heading"/>
                <a:ea typeface="MS PGothic"/>
              </a:rPr>
              <a:t>Scholarship</a:t>
            </a:r>
            <a:r>
              <a:rPr lang="tr-TR" sz="3200" b="1">
                <a:solidFill>
                  <a:schemeClr val="bg1"/>
                </a:solidFill>
                <a:latin typeface="Sitka Heading"/>
                <a:ea typeface="MS PGothic"/>
              </a:rPr>
              <a:t> Cycle</a:t>
            </a:r>
            <a:r>
              <a:rPr lang="en-US" sz="3200" b="1">
                <a:solidFill>
                  <a:schemeClr val="bg1"/>
                </a:solidFill>
                <a:latin typeface="Sitka Heading"/>
                <a:ea typeface="MS PGothic"/>
              </a:rPr>
              <a:t> </a:t>
            </a:r>
            <a:endParaRPr lang="en-US" sz="3200">
              <a:solidFill>
                <a:schemeClr val="bg1"/>
              </a:solidFill>
              <a:latin typeface="Sitka Heading"/>
              <a:ea typeface="MS PGothic"/>
            </a:endParaRPr>
          </a:p>
        </p:txBody>
      </p:sp>
    </p:spTree>
    <p:extLst>
      <p:ext uri="{BB962C8B-B14F-4D97-AF65-F5344CB8AC3E}">
        <p14:creationId xmlns:p14="http://schemas.microsoft.com/office/powerpoint/2010/main" val="372773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04CB176B-ECC9-AC42-AB75-57C3DAA6CFFA}"/>
              </a:ext>
            </a:extLst>
          </p:cNvPr>
          <p:cNvSpPr>
            <a:spLocks noChangeArrowheads="1"/>
          </p:cNvSpPr>
          <p:nvPr/>
        </p:nvSpPr>
        <p:spPr bwMode="auto">
          <a:xfrm>
            <a:off x="1994166" y="184210"/>
            <a:ext cx="806423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4000" b="1">
                <a:solidFill>
                  <a:srgbClr val="0070B9"/>
                </a:solidFill>
                <a:latin typeface="Sitka Heading"/>
                <a:ea typeface="MS PGothic"/>
              </a:rPr>
              <a:t>Scholarship Application Overview</a:t>
            </a:r>
            <a:endParaRPr lang="en-US" altLang="en-US" sz="4000">
              <a:solidFill>
                <a:srgbClr val="0070B9"/>
              </a:solidFill>
              <a:latin typeface="Sitka Heading"/>
              <a:ea typeface="MS PGothic"/>
            </a:endParaRPr>
          </a:p>
        </p:txBody>
      </p:sp>
      <p:cxnSp>
        <p:nvCxnSpPr>
          <p:cNvPr id="11" name="Straight Connector 10">
            <a:extLst>
              <a:ext uri="{FF2B5EF4-FFF2-40B4-BE49-F238E27FC236}">
                <a16:creationId xmlns:a16="http://schemas.microsoft.com/office/drawing/2014/main" id="{FFDD7F40-1A91-FB43-A154-2D0E74F2A3A6}"/>
              </a:ext>
            </a:extLst>
          </p:cNvPr>
          <p:cNvCxnSpPr/>
          <p:nvPr/>
        </p:nvCxnSpPr>
        <p:spPr>
          <a:xfrm>
            <a:off x="563586" y="3810000"/>
            <a:ext cx="110648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1">
            <a:extLst>
              <a:ext uri="{FF2B5EF4-FFF2-40B4-BE49-F238E27FC236}">
                <a16:creationId xmlns:a16="http://schemas.microsoft.com/office/drawing/2014/main" id="{A251D5B5-58E0-AB33-6814-CC5FA55938E1}"/>
              </a:ext>
            </a:extLst>
          </p:cNvPr>
          <p:cNvGrpSpPr>
            <a:grpSpLocks/>
          </p:cNvGrpSpPr>
          <p:nvPr/>
        </p:nvGrpSpPr>
        <p:grpSpPr bwMode="auto">
          <a:xfrm>
            <a:off x="0" y="6145213"/>
            <a:ext cx="12192000" cy="712787"/>
            <a:chOff x="0" y="6145212"/>
            <a:chExt cx="12192000" cy="712788"/>
          </a:xfrm>
        </p:grpSpPr>
        <p:pic>
          <p:nvPicPr>
            <p:cNvPr id="12" name="Picture 2" descr="title">
              <a:extLst>
                <a:ext uri="{FF2B5EF4-FFF2-40B4-BE49-F238E27FC236}">
                  <a16:creationId xmlns:a16="http://schemas.microsoft.com/office/drawing/2014/main" id="{D24DC939-9A5B-19B1-A44A-35A633204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6C2D21C3-9B9B-D794-A48D-4334953763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BF6EFB71-7487-8A8C-1617-A9978194AAA9}"/>
              </a:ext>
            </a:extLst>
          </p:cNvPr>
          <p:cNvGrpSpPr/>
          <p:nvPr/>
        </p:nvGrpSpPr>
        <p:grpSpPr>
          <a:xfrm>
            <a:off x="10150758" y="6189789"/>
            <a:ext cx="1523462" cy="651005"/>
            <a:chOff x="10150758" y="6189789"/>
            <a:chExt cx="1523462" cy="651005"/>
          </a:xfrm>
        </p:grpSpPr>
        <p:pic>
          <p:nvPicPr>
            <p:cNvPr id="20" name="Picture 7">
              <a:extLst>
                <a:ext uri="{FF2B5EF4-FFF2-40B4-BE49-F238E27FC236}">
                  <a16:creationId xmlns:a16="http://schemas.microsoft.com/office/drawing/2014/main" id="{A56CF33F-5C46-7782-5B67-3708859FF4B5}"/>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red and blue sign with white text&#10;&#10;Description automatically generated">
              <a:extLst>
                <a:ext uri="{FF2B5EF4-FFF2-40B4-BE49-F238E27FC236}">
                  <a16:creationId xmlns:a16="http://schemas.microsoft.com/office/drawing/2014/main" id="{E7925B0B-3797-FB00-558D-9B55782C740B}"/>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2" name="Picture 21" descr="A black and white logo with white text&#10;&#10;Description automatically generated">
            <a:extLst>
              <a:ext uri="{FF2B5EF4-FFF2-40B4-BE49-F238E27FC236}">
                <a16:creationId xmlns:a16="http://schemas.microsoft.com/office/drawing/2014/main" id="{3C3E02DF-6408-87B9-E423-C664EB4F4A20}"/>
              </a:ext>
            </a:extLst>
          </p:cNvPr>
          <p:cNvPicPr>
            <a:picLocks noChangeAspect="1"/>
          </p:cNvPicPr>
          <p:nvPr/>
        </p:nvPicPr>
        <p:blipFill>
          <a:blip r:embed="rId7"/>
          <a:stretch>
            <a:fillRect/>
          </a:stretch>
        </p:blipFill>
        <p:spPr>
          <a:xfrm>
            <a:off x="8763000" y="6215856"/>
            <a:ext cx="990600" cy="594360"/>
          </a:xfrm>
          <a:prstGeom prst="rect">
            <a:avLst/>
          </a:prstGeom>
        </p:spPr>
      </p:pic>
      <p:sp>
        <p:nvSpPr>
          <p:cNvPr id="5" name="Oval 4">
            <a:extLst>
              <a:ext uri="{FF2B5EF4-FFF2-40B4-BE49-F238E27FC236}">
                <a16:creationId xmlns:a16="http://schemas.microsoft.com/office/drawing/2014/main" id="{B4DCF876-182F-E522-6E0F-530BB44F8FA5}"/>
              </a:ext>
            </a:extLst>
          </p:cNvPr>
          <p:cNvSpPr/>
          <p:nvPr/>
        </p:nvSpPr>
        <p:spPr>
          <a:xfrm>
            <a:off x="532413" y="1890150"/>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Employee Badge">
            <a:extLst>
              <a:ext uri="{FF2B5EF4-FFF2-40B4-BE49-F238E27FC236}">
                <a16:creationId xmlns:a16="http://schemas.microsoft.com/office/drawing/2014/main" id="{7BBA0F17-3170-349B-C360-26110B98E59F}"/>
              </a:ext>
            </a:extLst>
          </p:cNvPr>
          <p:cNvSpPr/>
          <p:nvPr/>
        </p:nvSpPr>
        <p:spPr>
          <a:xfrm>
            <a:off x="727556" y="2085292"/>
            <a:ext cx="538965" cy="538965"/>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0CD86500-50CC-386F-E6DB-0CCF4A85A3F6}"/>
              </a:ext>
            </a:extLst>
          </p:cNvPr>
          <p:cNvGrpSpPr/>
          <p:nvPr/>
        </p:nvGrpSpPr>
        <p:grpSpPr>
          <a:xfrm>
            <a:off x="1590604" y="1870098"/>
            <a:ext cx="2260559" cy="949302"/>
            <a:chOff x="1413409" y="609386"/>
            <a:chExt cx="2260559" cy="949302"/>
          </a:xfrm>
        </p:grpSpPr>
        <p:sp>
          <p:nvSpPr>
            <p:cNvPr id="16" name="Rectangle 15">
              <a:extLst>
                <a:ext uri="{FF2B5EF4-FFF2-40B4-BE49-F238E27FC236}">
                  <a16:creationId xmlns:a16="http://schemas.microsoft.com/office/drawing/2014/main" id="{9C83DF98-3545-19AD-C213-980408A94CD0}"/>
                </a:ext>
              </a:extLst>
            </p:cNvPr>
            <p:cNvSpPr/>
            <p:nvPr/>
          </p:nvSpPr>
          <p:spPr>
            <a:xfrm>
              <a:off x="1483593" y="629438"/>
              <a:ext cx="2190375" cy="9292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TextBox 22">
              <a:extLst>
                <a:ext uri="{FF2B5EF4-FFF2-40B4-BE49-F238E27FC236}">
                  <a16:creationId xmlns:a16="http://schemas.microsoft.com/office/drawing/2014/main" id="{84796EFD-D0F3-9DD0-B357-4061ECBE0EAD}"/>
                </a:ext>
              </a:extLst>
            </p:cNvPr>
            <p:cNvSpPr txBox="1"/>
            <p:nvPr/>
          </p:nvSpPr>
          <p:spPr>
            <a:xfrm>
              <a:off x="1413409" y="609386"/>
              <a:ext cx="2260559" cy="9392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latin typeface="Sitka Heading"/>
                </a:rPr>
                <a:t>Applicants must have an </a:t>
              </a:r>
              <a:r>
                <a:rPr lang="en-US" sz="2000" b="1" kern="1200">
                  <a:latin typeface="Sitka Heading"/>
                </a:rPr>
                <a:t>Alamo ACES </a:t>
              </a:r>
              <a:r>
                <a:rPr lang="en-US" sz="2000" kern="1200">
                  <a:latin typeface="Sitka Heading"/>
                </a:rPr>
                <a:t>account to apply!</a:t>
              </a:r>
            </a:p>
          </p:txBody>
        </p:sp>
      </p:grpSp>
      <p:sp>
        <p:nvSpPr>
          <p:cNvPr id="27" name="Oval 26">
            <a:extLst>
              <a:ext uri="{FF2B5EF4-FFF2-40B4-BE49-F238E27FC236}">
                <a16:creationId xmlns:a16="http://schemas.microsoft.com/office/drawing/2014/main" id="{DB929C71-01AA-F04A-2DE5-8EFDAA869701}"/>
              </a:ext>
            </a:extLst>
          </p:cNvPr>
          <p:cNvSpPr/>
          <p:nvPr/>
        </p:nvSpPr>
        <p:spPr>
          <a:xfrm>
            <a:off x="4510425" y="1865905"/>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Rectangle 27" descr="Classroom">
            <a:extLst>
              <a:ext uri="{FF2B5EF4-FFF2-40B4-BE49-F238E27FC236}">
                <a16:creationId xmlns:a16="http://schemas.microsoft.com/office/drawing/2014/main" id="{94EFBB8F-AE3B-B077-A4CE-F8FA30C7AC9F}"/>
              </a:ext>
            </a:extLst>
          </p:cNvPr>
          <p:cNvSpPr/>
          <p:nvPr/>
        </p:nvSpPr>
        <p:spPr>
          <a:xfrm>
            <a:off x="4705567" y="2061047"/>
            <a:ext cx="538965" cy="538965"/>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31" name="Group 30">
            <a:extLst>
              <a:ext uri="{FF2B5EF4-FFF2-40B4-BE49-F238E27FC236}">
                <a16:creationId xmlns:a16="http://schemas.microsoft.com/office/drawing/2014/main" id="{915AA182-FAB9-B35B-2CB3-95A230E510E2}"/>
              </a:ext>
            </a:extLst>
          </p:cNvPr>
          <p:cNvGrpSpPr/>
          <p:nvPr/>
        </p:nvGrpSpPr>
        <p:grpSpPr>
          <a:xfrm>
            <a:off x="5638800" y="1865905"/>
            <a:ext cx="2471112" cy="939276"/>
            <a:chOff x="5184000" y="629438"/>
            <a:chExt cx="2471112" cy="939276"/>
          </a:xfrm>
        </p:grpSpPr>
        <p:sp>
          <p:nvSpPr>
            <p:cNvPr id="34" name="Rectangle 33">
              <a:extLst>
                <a:ext uri="{FF2B5EF4-FFF2-40B4-BE49-F238E27FC236}">
                  <a16:creationId xmlns:a16="http://schemas.microsoft.com/office/drawing/2014/main" id="{25937712-7BA5-6E62-DB72-9FC4C59327F1}"/>
                </a:ext>
              </a:extLst>
            </p:cNvPr>
            <p:cNvSpPr/>
            <p:nvPr/>
          </p:nvSpPr>
          <p:spPr>
            <a:xfrm>
              <a:off x="5184000" y="629438"/>
              <a:ext cx="2190375" cy="9292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TextBox 34">
              <a:extLst>
                <a:ext uri="{FF2B5EF4-FFF2-40B4-BE49-F238E27FC236}">
                  <a16:creationId xmlns:a16="http://schemas.microsoft.com/office/drawing/2014/main" id="{552756CC-C5B0-480C-C82E-E2E0E12F6FD2}"/>
                </a:ext>
              </a:extLst>
            </p:cNvPr>
            <p:cNvSpPr txBox="1"/>
            <p:nvPr/>
          </p:nvSpPr>
          <p:spPr>
            <a:xfrm>
              <a:off x="5184000" y="629438"/>
              <a:ext cx="2471112" cy="9392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a:p>
            <a:p>
              <a:pPr defTabSz="889000">
                <a:spcAft>
                  <a:spcPct val="35000"/>
                </a:spcAft>
              </a:pPr>
              <a:r>
                <a:rPr lang="en-US" sz="2000" kern="1200">
                  <a:latin typeface="Sitka Heading"/>
                </a:rPr>
                <a:t>You will be asked to share academic, </a:t>
              </a:r>
              <a:r>
                <a:rPr lang="en-US" sz="2000">
                  <a:latin typeface="Sitka Heading"/>
                </a:rPr>
                <a:t>professional</a:t>
              </a:r>
              <a:r>
                <a:rPr lang="en-US" sz="2000" kern="1200">
                  <a:latin typeface="Sitka Heading"/>
                </a:rPr>
                <a:t>, and </a:t>
              </a:r>
              <a:r>
                <a:rPr lang="en-US" sz="2000">
                  <a:latin typeface="Sitka Heading"/>
                </a:rPr>
                <a:t>personal information</a:t>
              </a:r>
              <a:r>
                <a:rPr lang="en-US" sz="2000" kern="1200">
                  <a:latin typeface="Sitka Heading"/>
                </a:rPr>
                <a:t>.</a:t>
              </a:r>
            </a:p>
          </p:txBody>
        </p:sp>
      </p:grpSp>
      <p:sp>
        <p:nvSpPr>
          <p:cNvPr id="36" name="Oval 35">
            <a:extLst>
              <a:ext uri="{FF2B5EF4-FFF2-40B4-BE49-F238E27FC236}">
                <a16:creationId xmlns:a16="http://schemas.microsoft.com/office/drawing/2014/main" id="{0FCDEEF3-7F9A-6283-E029-5D9C4BFBC661}"/>
              </a:ext>
            </a:extLst>
          </p:cNvPr>
          <p:cNvSpPr/>
          <p:nvPr/>
        </p:nvSpPr>
        <p:spPr>
          <a:xfrm>
            <a:off x="8340837" y="1865905"/>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Rectangle 36" descr="Help">
            <a:extLst>
              <a:ext uri="{FF2B5EF4-FFF2-40B4-BE49-F238E27FC236}">
                <a16:creationId xmlns:a16="http://schemas.microsoft.com/office/drawing/2014/main" id="{27CC5055-081A-04B7-0326-A5BDA8AA070B}"/>
              </a:ext>
            </a:extLst>
          </p:cNvPr>
          <p:cNvSpPr/>
          <p:nvPr/>
        </p:nvSpPr>
        <p:spPr>
          <a:xfrm>
            <a:off x="8535979" y="2061047"/>
            <a:ext cx="538965" cy="538965"/>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38" name="Group 37">
            <a:extLst>
              <a:ext uri="{FF2B5EF4-FFF2-40B4-BE49-F238E27FC236}">
                <a16:creationId xmlns:a16="http://schemas.microsoft.com/office/drawing/2014/main" id="{7E4067E2-1C03-8E01-4A0D-2C6AF3B0A1C4}"/>
              </a:ext>
            </a:extLst>
          </p:cNvPr>
          <p:cNvGrpSpPr/>
          <p:nvPr/>
        </p:nvGrpSpPr>
        <p:grpSpPr>
          <a:xfrm>
            <a:off x="9469212" y="1865905"/>
            <a:ext cx="2190375" cy="929250"/>
            <a:chOff x="8884406" y="629438"/>
            <a:chExt cx="2190375" cy="929250"/>
          </a:xfrm>
        </p:grpSpPr>
        <p:sp>
          <p:nvSpPr>
            <p:cNvPr id="39" name="Rectangle 38">
              <a:extLst>
                <a:ext uri="{FF2B5EF4-FFF2-40B4-BE49-F238E27FC236}">
                  <a16:creationId xmlns:a16="http://schemas.microsoft.com/office/drawing/2014/main" id="{90A1CB0B-78BB-C29E-7ED9-0E6D598B513B}"/>
                </a:ext>
              </a:extLst>
            </p:cNvPr>
            <p:cNvSpPr/>
            <p:nvPr/>
          </p:nvSpPr>
          <p:spPr>
            <a:xfrm>
              <a:off x="8884406" y="629438"/>
              <a:ext cx="2190375" cy="9292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0" name="TextBox 39">
              <a:extLst>
                <a:ext uri="{FF2B5EF4-FFF2-40B4-BE49-F238E27FC236}">
                  <a16:creationId xmlns:a16="http://schemas.microsoft.com/office/drawing/2014/main" id="{D9CC1034-BA9D-882D-A8A4-51C9C72EA884}"/>
                </a:ext>
              </a:extLst>
            </p:cNvPr>
            <p:cNvSpPr txBox="1"/>
            <p:nvPr/>
          </p:nvSpPr>
          <p:spPr>
            <a:xfrm>
              <a:off x="8884406" y="629438"/>
              <a:ext cx="2190375" cy="9292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latin typeface="Sitka Heading"/>
                </a:rPr>
                <a:t>Questions are provided to determine eligibility for all opportunities</a:t>
              </a:r>
            </a:p>
          </p:txBody>
        </p:sp>
      </p:grpSp>
      <p:sp>
        <p:nvSpPr>
          <p:cNvPr id="41" name="Oval 40">
            <a:extLst>
              <a:ext uri="{FF2B5EF4-FFF2-40B4-BE49-F238E27FC236}">
                <a16:creationId xmlns:a16="http://schemas.microsoft.com/office/drawing/2014/main" id="{3FBF01A0-9B9D-68F5-9D39-CA75A630E79E}"/>
              </a:ext>
            </a:extLst>
          </p:cNvPr>
          <p:cNvSpPr/>
          <p:nvPr/>
        </p:nvSpPr>
        <p:spPr>
          <a:xfrm>
            <a:off x="562786" y="4480526"/>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2" name="Rectangle 41" descr="Diploma Roll">
            <a:extLst>
              <a:ext uri="{FF2B5EF4-FFF2-40B4-BE49-F238E27FC236}">
                <a16:creationId xmlns:a16="http://schemas.microsoft.com/office/drawing/2014/main" id="{FABC8D16-6C42-2567-4795-2A301FF76636}"/>
              </a:ext>
            </a:extLst>
          </p:cNvPr>
          <p:cNvSpPr/>
          <p:nvPr/>
        </p:nvSpPr>
        <p:spPr>
          <a:xfrm>
            <a:off x="757929" y="4675669"/>
            <a:ext cx="538965" cy="538965"/>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43" name="Group 42">
            <a:extLst>
              <a:ext uri="{FF2B5EF4-FFF2-40B4-BE49-F238E27FC236}">
                <a16:creationId xmlns:a16="http://schemas.microsoft.com/office/drawing/2014/main" id="{6B33ABC8-4EC1-E400-2D6D-7D12D78629A0}"/>
              </a:ext>
            </a:extLst>
          </p:cNvPr>
          <p:cNvGrpSpPr/>
          <p:nvPr/>
        </p:nvGrpSpPr>
        <p:grpSpPr>
          <a:xfrm>
            <a:off x="1595154" y="3807441"/>
            <a:ext cx="2595846" cy="2277591"/>
            <a:chOff x="1417959" y="2473353"/>
            <a:chExt cx="2321644" cy="2277591"/>
          </a:xfrm>
        </p:grpSpPr>
        <p:sp>
          <p:nvSpPr>
            <p:cNvPr id="44" name="Rectangle 43">
              <a:extLst>
                <a:ext uri="{FF2B5EF4-FFF2-40B4-BE49-F238E27FC236}">
                  <a16:creationId xmlns:a16="http://schemas.microsoft.com/office/drawing/2014/main" id="{ABDE9C11-4766-0905-8594-66C43E8F6232}"/>
                </a:ext>
              </a:extLst>
            </p:cNvPr>
            <p:cNvSpPr/>
            <p:nvPr/>
          </p:nvSpPr>
          <p:spPr>
            <a:xfrm>
              <a:off x="1417959" y="2473353"/>
              <a:ext cx="2321644" cy="22775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5" name="TextBox 44">
              <a:extLst>
                <a:ext uri="{FF2B5EF4-FFF2-40B4-BE49-F238E27FC236}">
                  <a16:creationId xmlns:a16="http://schemas.microsoft.com/office/drawing/2014/main" id="{57A629B2-3CD0-6264-682A-02ED51AA0559}"/>
                </a:ext>
              </a:extLst>
            </p:cNvPr>
            <p:cNvSpPr txBox="1"/>
            <p:nvPr/>
          </p:nvSpPr>
          <p:spPr>
            <a:xfrm>
              <a:off x="1417959" y="2473353"/>
              <a:ext cx="2321644" cy="22775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89000">
                <a:spcAft>
                  <a:spcPct val="35000"/>
                </a:spcAft>
              </a:pPr>
              <a:r>
                <a:rPr lang="en-US" sz="2000" kern="1200">
                  <a:latin typeface="Sitka Heading"/>
                </a:rPr>
                <a:t>You can write about your </a:t>
              </a:r>
              <a:r>
                <a:rPr lang="en-US" sz="2000">
                  <a:latin typeface="Sitka Heading"/>
                </a:rPr>
                <a:t>Recognitions</a:t>
              </a:r>
              <a:r>
                <a:rPr lang="en-US" sz="2000" kern="1200">
                  <a:latin typeface="Sitka Heading"/>
                </a:rPr>
                <a:t>, Military Service, Employment, Family Duties</a:t>
              </a:r>
              <a:r>
                <a:rPr lang="en-US" sz="2000">
                  <a:latin typeface="Sitka Heading"/>
                </a:rPr>
                <a:t>, </a:t>
              </a:r>
              <a:r>
                <a:rPr lang="en-US" sz="2000" kern="1200">
                  <a:latin typeface="Sitka Heading"/>
                </a:rPr>
                <a:t>or Extracurricular Activities.</a:t>
              </a:r>
            </a:p>
          </p:txBody>
        </p:sp>
      </p:grpSp>
      <p:sp>
        <p:nvSpPr>
          <p:cNvPr id="46" name="Oval 45">
            <a:extLst>
              <a:ext uri="{FF2B5EF4-FFF2-40B4-BE49-F238E27FC236}">
                <a16:creationId xmlns:a16="http://schemas.microsoft.com/office/drawing/2014/main" id="{F12A68D6-B809-BA70-7E0D-272CA9D11075}"/>
              </a:ext>
            </a:extLst>
          </p:cNvPr>
          <p:cNvSpPr/>
          <p:nvPr/>
        </p:nvSpPr>
        <p:spPr>
          <a:xfrm>
            <a:off x="4529877" y="4543837"/>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7" name="Rectangle 46" descr="Books">
            <a:extLst>
              <a:ext uri="{FF2B5EF4-FFF2-40B4-BE49-F238E27FC236}">
                <a16:creationId xmlns:a16="http://schemas.microsoft.com/office/drawing/2014/main" id="{2B9A42B9-06AC-76C2-8AE5-00C07F41CF89}"/>
              </a:ext>
            </a:extLst>
          </p:cNvPr>
          <p:cNvSpPr/>
          <p:nvPr/>
        </p:nvSpPr>
        <p:spPr>
          <a:xfrm>
            <a:off x="4725020" y="4738980"/>
            <a:ext cx="538965" cy="538965"/>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48" name="Group 47">
            <a:extLst>
              <a:ext uri="{FF2B5EF4-FFF2-40B4-BE49-F238E27FC236}">
                <a16:creationId xmlns:a16="http://schemas.microsoft.com/office/drawing/2014/main" id="{12936C3A-1A2A-4B62-E69D-14B9CD04D339}"/>
              </a:ext>
            </a:extLst>
          </p:cNvPr>
          <p:cNvGrpSpPr/>
          <p:nvPr/>
        </p:nvGrpSpPr>
        <p:grpSpPr>
          <a:xfrm>
            <a:off x="5439675" y="4484939"/>
            <a:ext cx="2470031" cy="957293"/>
            <a:chOff x="5222649" y="3119481"/>
            <a:chExt cx="2470031" cy="957293"/>
          </a:xfrm>
        </p:grpSpPr>
        <p:sp>
          <p:nvSpPr>
            <p:cNvPr id="49" name="Rectangle 48">
              <a:extLst>
                <a:ext uri="{FF2B5EF4-FFF2-40B4-BE49-F238E27FC236}">
                  <a16:creationId xmlns:a16="http://schemas.microsoft.com/office/drawing/2014/main" id="{14CF3C81-3100-F29E-206F-2865DCB70E56}"/>
                </a:ext>
              </a:extLst>
            </p:cNvPr>
            <p:cNvSpPr/>
            <p:nvPr/>
          </p:nvSpPr>
          <p:spPr>
            <a:xfrm>
              <a:off x="5222649" y="3147524"/>
              <a:ext cx="2244345" cy="9292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0" name="TextBox 49">
              <a:extLst>
                <a:ext uri="{FF2B5EF4-FFF2-40B4-BE49-F238E27FC236}">
                  <a16:creationId xmlns:a16="http://schemas.microsoft.com/office/drawing/2014/main" id="{4BDA77F5-A57E-2A6C-8640-7767502418E7}"/>
                </a:ext>
              </a:extLst>
            </p:cNvPr>
            <p:cNvSpPr txBox="1"/>
            <p:nvPr/>
          </p:nvSpPr>
          <p:spPr>
            <a:xfrm>
              <a:off x="5448335" y="3119481"/>
              <a:ext cx="2244345" cy="9292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defTabSz="889000">
                <a:spcAft>
                  <a:spcPct val="35000"/>
                </a:spcAft>
              </a:pPr>
              <a:r>
                <a:rPr lang="en-US" sz="2000" kern="1200">
                  <a:latin typeface="Sitka Heading"/>
                </a:rPr>
                <a:t>Be authentic! </a:t>
              </a:r>
              <a:endParaRPr lang="en-US" sz="1100">
                <a:latin typeface="Sitka Heading"/>
              </a:endParaRPr>
            </a:p>
            <a:p>
              <a:pPr marL="0" lvl="0" indent="0" algn="l" defTabSz="889000">
                <a:lnSpc>
                  <a:spcPct val="100000"/>
                </a:lnSpc>
                <a:spcBef>
                  <a:spcPct val="0"/>
                </a:spcBef>
                <a:spcAft>
                  <a:spcPct val="35000"/>
                </a:spcAft>
                <a:buNone/>
              </a:pPr>
              <a:r>
                <a:rPr lang="en-US" sz="2000" kern="1200">
                  <a:latin typeface="Sitka Heading"/>
                </a:rPr>
                <a:t>We want to know your story!  </a:t>
              </a:r>
              <a:endParaRPr lang="en-US" sz="1100" kern="1200">
                <a:latin typeface="Sitka Heading"/>
              </a:endParaRPr>
            </a:p>
          </p:txBody>
        </p:sp>
      </p:grpSp>
      <p:sp>
        <p:nvSpPr>
          <p:cNvPr id="51" name="Oval 50">
            <a:extLst>
              <a:ext uri="{FF2B5EF4-FFF2-40B4-BE49-F238E27FC236}">
                <a16:creationId xmlns:a16="http://schemas.microsoft.com/office/drawing/2014/main" id="{E2FDC8EB-7597-11D3-E553-A29BB814C2DF}"/>
              </a:ext>
            </a:extLst>
          </p:cNvPr>
          <p:cNvSpPr/>
          <p:nvPr/>
        </p:nvSpPr>
        <p:spPr>
          <a:xfrm>
            <a:off x="8335489" y="4543838"/>
            <a:ext cx="929250" cy="92925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2" name="TextBox 51">
            <a:extLst>
              <a:ext uri="{FF2B5EF4-FFF2-40B4-BE49-F238E27FC236}">
                <a16:creationId xmlns:a16="http://schemas.microsoft.com/office/drawing/2014/main" id="{BA40E008-1650-E1A2-88A4-525D67C5FEA8}"/>
              </a:ext>
            </a:extLst>
          </p:cNvPr>
          <p:cNvSpPr txBox="1"/>
          <p:nvPr/>
        </p:nvSpPr>
        <p:spPr>
          <a:xfrm>
            <a:off x="9356268" y="4469775"/>
            <a:ext cx="2286000" cy="707886"/>
          </a:xfrm>
          <a:prstGeom prst="rect">
            <a:avLst/>
          </a:prstGeom>
          <a:noFill/>
        </p:spPr>
        <p:txBody>
          <a:bodyPr wrap="square" lIns="91440" tIns="45720" rIns="91440" bIns="45720" rtlCol="0" anchor="t">
            <a:spAutoFit/>
          </a:bodyPr>
          <a:lstStyle/>
          <a:p>
            <a:r>
              <a:rPr lang="en-US" sz="2000">
                <a:latin typeface="Sitka Heading"/>
                <a:ea typeface="MS PGothic"/>
              </a:rPr>
              <a:t>One application for ALL opportunities</a:t>
            </a:r>
          </a:p>
        </p:txBody>
      </p:sp>
      <p:sp>
        <p:nvSpPr>
          <p:cNvPr id="53" name="Rectangle 52" descr="Medal">
            <a:extLst>
              <a:ext uri="{FF2B5EF4-FFF2-40B4-BE49-F238E27FC236}">
                <a16:creationId xmlns:a16="http://schemas.microsoft.com/office/drawing/2014/main" id="{76C0D18D-3117-0E33-FA16-77E61DA2C4AE}"/>
              </a:ext>
            </a:extLst>
          </p:cNvPr>
          <p:cNvSpPr/>
          <p:nvPr/>
        </p:nvSpPr>
        <p:spPr>
          <a:xfrm>
            <a:off x="8530631" y="4738980"/>
            <a:ext cx="538965" cy="538965"/>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101074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CCA52C-4503-B442-AF11-A9A2B15CC54B}"/>
              </a:ext>
            </a:extLst>
          </p:cNvPr>
          <p:cNvSpPr>
            <a:spLocks noChangeArrowheads="1"/>
          </p:cNvSpPr>
          <p:nvPr/>
        </p:nvSpPr>
        <p:spPr bwMode="auto">
          <a:xfrm>
            <a:off x="780473" y="266700"/>
            <a:ext cx="1013228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Applying via Alamo Academic Works</a:t>
            </a:r>
          </a:p>
        </p:txBody>
      </p:sp>
      <p:sp>
        <p:nvSpPr>
          <p:cNvPr id="5" name="Rectangle 11">
            <a:extLst>
              <a:ext uri="{FF2B5EF4-FFF2-40B4-BE49-F238E27FC236}">
                <a16:creationId xmlns:a16="http://schemas.microsoft.com/office/drawing/2014/main" id="{DE280E54-B345-F546-9853-FD9CFEDF784C}"/>
              </a:ext>
            </a:extLst>
          </p:cNvPr>
          <p:cNvSpPr>
            <a:spLocks noChangeArrowheads="1"/>
          </p:cNvSpPr>
          <p:nvPr/>
        </p:nvSpPr>
        <p:spPr bwMode="auto">
          <a:xfrm>
            <a:off x="838200" y="1295400"/>
            <a:ext cx="105869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eaLnBrk="1" hangingPunct="1">
              <a:defRPr/>
            </a:pPr>
            <a:r>
              <a:rPr lang="en-US" sz="2500">
                <a:latin typeface="Sitka Heading"/>
                <a:ea typeface="ＭＳ Ｐゴシック"/>
                <a:hlinkClick r:id="rId3"/>
              </a:rPr>
              <a:t>https://alamo.academicworks.com/users/sign_in</a:t>
            </a:r>
            <a:endParaRPr lang="en-US" sz="2500">
              <a:latin typeface="Sitka Heading"/>
              <a:ea typeface="ＭＳ Ｐゴシック"/>
            </a:endParaRPr>
          </a:p>
          <a:p>
            <a:pPr marL="0" indent="0" eaLnBrk="1" hangingPunct="1">
              <a:defRPr/>
            </a:pPr>
            <a:r>
              <a:rPr lang="en-US" sz="2500">
                <a:latin typeface="Sitka Heading"/>
                <a:ea typeface="ＭＳ Ｐゴシック"/>
              </a:rPr>
              <a:t>Sign in using your ACES Username and Password</a:t>
            </a:r>
          </a:p>
          <a:p>
            <a:pPr marL="0" indent="0" eaLnBrk="1" hangingPunct="1">
              <a:defRPr/>
            </a:pPr>
            <a:endParaRPr lang="en-US" sz="2500">
              <a:latin typeface="DIN Offc" panose="020B0504020101020102" pitchFamily="34" charset="77"/>
            </a:endParaRPr>
          </a:p>
        </p:txBody>
      </p:sp>
      <p:grpSp>
        <p:nvGrpSpPr>
          <p:cNvPr id="6" name="Group 1">
            <a:extLst>
              <a:ext uri="{FF2B5EF4-FFF2-40B4-BE49-F238E27FC236}">
                <a16:creationId xmlns:a16="http://schemas.microsoft.com/office/drawing/2014/main" id="{E4608D9F-A3FE-0745-9550-63A9AC785EEF}"/>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B6394B78-5F46-8A43-AEC9-EA7A49BF4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98D756DB-0A74-604D-BFC3-594FC3A246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E2998CA4-2C59-6B0F-AA5A-727D908BE030}"/>
              </a:ext>
            </a:extLst>
          </p:cNvPr>
          <p:cNvGrpSpPr/>
          <p:nvPr/>
        </p:nvGrpSpPr>
        <p:grpSpPr>
          <a:xfrm>
            <a:off x="10150758" y="6189789"/>
            <a:ext cx="1523462" cy="651005"/>
            <a:chOff x="10150758" y="6189789"/>
            <a:chExt cx="1523462" cy="651005"/>
          </a:xfrm>
        </p:grpSpPr>
        <p:pic>
          <p:nvPicPr>
            <p:cNvPr id="13" name="Picture 7">
              <a:extLst>
                <a:ext uri="{FF2B5EF4-FFF2-40B4-BE49-F238E27FC236}">
                  <a16:creationId xmlns:a16="http://schemas.microsoft.com/office/drawing/2014/main" id="{096B03C1-10B8-FB46-EAA7-CB38A9BC9BD4}"/>
                </a:ext>
              </a:extLst>
            </p:cNvPr>
            <p:cNvPicPr>
              <a:picLocks noChangeAspect="1"/>
            </p:cNvPicPr>
            <p:nvPr/>
          </p:nvPicPr>
          <p:blipFill>
            <a:blip r:embed="rId6"/>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red and blue sign with white text&#10;&#10;Description automatically generated">
              <a:extLst>
                <a:ext uri="{FF2B5EF4-FFF2-40B4-BE49-F238E27FC236}">
                  <a16:creationId xmlns:a16="http://schemas.microsoft.com/office/drawing/2014/main" id="{2B8484AB-1AAF-E41F-2918-B07D979B18BA}"/>
                </a:ext>
              </a:extLst>
            </p:cNvPr>
            <p:cNvPicPr>
              <a:picLocks noChangeAspect="1"/>
            </p:cNvPicPr>
            <p:nvPr/>
          </p:nvPicPr>
          <p:blipFill>
            <a:blip r:embed="rId7"/>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0A52DE31-ACC2-8AD0-F80B-7320A7CED30F}"/>
              </a:ext>
            </a:extLst>
          </p:cNvPr>
          <p:cNvPicPr>
            <a:picLocks noChangeAspect="1"/>
          </p:cNvPicPr>
          <p:nvPr/>
        </p:nvPicPr>
        <p:blipFill>
          <a:blip r:embed="rId8"/>
          <a:stretch>
            <a:fillRect/>
          </a:stretch>
        </p:blipFill>
        <p:spPr>
          <a:xfrm>
            <a:off x="8763000" y="6215856"/>
            <a:ext cx="990600" cy="594360"/>
          </a:xfrm>
          <a:prstGeom prst="rect">
            <a:avLst/>
          </a:prstGeom>
        </p:spPr>
      </p:pic>
      <p:pic>
        <p:nvPicPr>
          <p:cNvPr id="3" name="Picture 2">
            <a:extLst>
              <a:ext uri="{FF2B5EF4-FFF2-40B4-BE49-F238E27FC236}">
                <a16:creationId xmlns:a16="http://schemas.microsoft.com/office/drawing/2014/main" id="{F0F12698-3779-ECC9-9C58-904368E77909}"/>
              </a:ext>
            </a:extLst>
          </p:cNvPr>
          <p:cNvPicPr>
            <a:picLocks noChangeAspect="1"/>
          </p:cNvPicPr>
          <p:nvPr/>
        </p:nvPicPr>
        <p:blipFill>
          <a:blip r:embed="rId9"/>
          <a:stretch>
            <a:fillRect/>
          </a:stretch>
        </p:blipFill>
        <p:spPr>
          <a:xfrm>
            <a:off x="5845342" y="2315640"/>
            <a:ext cx="4549469" cy="3646487"/>
          </a:xfrm>
          <a:prstGeom prst="rect">
            <a:avLst/>
          </a:prstGeom>
          <a:ln>
            <a:noFill/>
          </a:ln>
        </p:spPr>
      </p:pic>
      <p:pic>
        <p:nvPicPr>
          <p:cNvPr id="11" name="Picture 10">
            <a:extLst>
              <a:ext uri="{FF2B5EF4-FFF2-40B4-BE49-F238E27FC236}">
                <a16:creationId xmlns:a16="http://schemas.microsoft.com/office/drawing/2014/main" id="{3DB8048F-09AB-6309-84CD-31C98CD0CD70}"/>
              </a:ext>
            </a:extLst>
          </p:cNvPr>
          <p:cNvPicPr>
            <a:picLocks noChangeAspect="1"/>
          </p:cNvPicPr>
          <p:nvPr/>
        </p:nvPicPr>
        <p:blipFill>
          <a:blip r:embed="rId10"/>
          <a:stretch>
            <a:fillRect/>
          </a:stretch>
        </p:blipFill>
        <p:spPr>
          <a:xfrm>
            <a:off x="1848852" y="2466033"/>
            <a:ext cx="3837756" cy="3496093"/>
          </a:xfrm>
          <a:prstGeom prst="rect">
            <a:avLst/>
          </a:prstGeom>
        </p:spPr>
      </p:pic>
      <p:sp>
        <p:nvSpPr>
          <p:cNvPr id="14" name="TextBox 13">
            <a:extLst>
              <a:ext uri="{FF2B5EF4-FFF2-40B4-BE49-F238E27FC236}">
                <a16:creationId xmlns:a16="http://schemas.microsoft.com/office/drawing/2014/main" id="{676D8FC7-23F1-A390-BF06-E4C476C1054C}"/>
              </a:ext>
            </a:extLst>
          </p:cNvPr>
          <p:cNvSpPr txBox="1"/>
          <p:nvPr/>
        </p:nvSpPr>
        <p:spPr>
          <a:xfrm>
            <a:off x="10150758" y="1638826"/>
            <a:ext cx="1676400" cy="2185214"/>
          </a:xfrm>
          <a:prstGeom prst="rect">
            <a:avLst/>
          </a:prstGeom>
          <a:noFill/>
        </p:spPr>
        <p:txBody>
          <a:bodyPr wrap="square" lIns="91440" tIns="45720" rIns="91440" bIns="45720" rtlCol="0" anchor="ctr">
            <a:spAutoFit/>
          </a:bodyPr>
          <a:lstStyle/>
          <a:p>
            <a:pPr algn="ctr"/>
            <a:r>
              <a:rPr lang="en-US" sz="1600" b="1" i="1">
                <a:latin typeface="Sitka Heading"/>
                <a:ea typeface="MS PGothic"/>
                <a:cs typeface="Arial"/>
              </a:rPr>
              <a:t>If you do not know your ACES login information, please call the Helpdesk at </a:t>
            </a:r>
            <a:endParaRPr lang="en-US"/>
          </a:p>
          <a:p>
            <a:pPr algn="ctr"/>
            <a:r>
              <a:rPr lang="en-US" sz="1600" b="1" i="1">
                <a:latin typeface="Sitka Heading"/>
                <a:ea typeface="MS PGothic"/>
                <a:cs typeface="Arial"/>
              </a:rPr>
              <a:t>210-485-0555.</a:t>
            </a:r>
            <a:endParaRPr lang="en-US"/>
          </a:p>
          <a:p>
            <a:endParaRPr lang="en-US"/>
          </a:p>
        </p:txBody>
      </p:sp>
    </p:spTree>
    <p:extLst>
      <p:ext uri="{BB962C8B-B14F-4D97-AF65-F5344CB8AC3E}">
        <p14:creationId xmlns:p14="http://schemas.microsoft.com/office/powerpoint/2010/main" val="386161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B5930-5E61-FC1E-EEEE-457C284207B6}"/>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40C8104C-3095-9454-F012-42C9B66E1FC3}"/>
              </a:ext>
            </a:extLst>
          </p:cNvPr>
          <p:cNvSpPr>
            <a:spLocks noChangeArrowheads="1"/>
          </p:cNvSpPr>
          <p:nvPr/>
        </p:nvSpPr>
        <p:spPr bwMode="auto">
          <a:xfrm>
            <a:off x="467227" y="266700"/>
            <a:ext cx="11211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Be Prepared – What You Will Need to Submit</a:t>
            </a:r>
          </a:p>
        </p:txBody>
      </p:sp>
      <p:sp>
        <p:nvSpPr>
          <p:cNvPr id="5" name="Rectangle 11">
            <a:extLst>
              <a:ext uri="{FF2B5EF4-FFF2-40B4-BE49-F238E27FC236}">
                <a16:creationId xmlns:a16="http://schemas.microsoft.com/office/drawing/2014/main" id="{3315111D-DF73-691B-A748-679DCB0242D1}"/>
              </a:ext>
            </a:extLst>
          </p:cNvPr>
          <p:cNvSpPr>
            <a:spLocks noChangeArrowheads="1"/>
          </p:cNvSpPr>
          <p:nvPr/>
        </p:nvSpPr>
        <p:spPr bwMode="auto">
          <a:xfrm>
            <a:off x="4822658" y="1295400"/>
            <a:ext cx="7475371" cy="484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buFont typeface="Arial" panose="020B0604020202020204" pitchFamily="34" charset="0"/>
              <a:buChar char="•"/>
              <a:defRPr/>
            </a:pPr>
            <a:r>
              <a:rPr lang="en-US" sz="2500">
                <a:latin typeface="Sitka Heading"/>
                <a:ea typeface="ＭＳ Ｐゴシック"/>
              </a:rPr>
              <a:t>Once logged in, you may begin  completing the General Foundation Application</a:t>
            </a:r>
          </a:p>
          <a:p>
            <a:pPr algn="l" eaLnBrk="1" hangingPunct="1">
              <a:buFont typeface="Arial" panose="020B0604020202020204" pitchFamily="34" charset="0"/>
              <a:buChar char="•"/>
              <a:defRPr/>
            </a:pPr>
            <a:r>
              <a:rPr lang="en-US" sz="2500">
                <a:latin typeface="Sitka Heading"/>
                <a:ea typeface="ＭＳ Ｐゴシック"/>
              </a:rPr>
              <a:t>You will also be asked to complete:</a:t>
            </a:r>
          </a:p>
          <a:p>
            <a:pPr lvl="1" algn="l" eaLnBrk="1" hangingPunct="1">
              <a:buFont typeface="Arial" panose="020B0604020202020204" pitchFamily="34" charset="0"/>
              <a:buChar char="•"/>
              <a:defRPr/>
            </a:pPr>
            <a:r>
              <a:rPr lang="en-US" sz="2300">
                <a:latin typeface="Sitka Heading"/>
                <a:ea typeface="ＭＳ Ｐゴシック"/>
              </a:rPr>
              <a:t>Several supplemental questions with Yes/No answers</a:t>
            </a:r>
          </a:p>
          <a:p>
            <a:pPr lvl="1" algn="l" eaLnBrk="1" hangingPunct="1">
              <a:buFont typeface="Arial" panose="020B0604020202020204" pitchFamily="34" charset="0"/>
              <a:buChar char="•"/>
              <a:defRPr/>
            </a:pPr>
            <a:r>
              <a:rPr lang="en-US" sz="2300">
                <a:latin typeface="Sitka Heading"/>
                <a:ea typeface="ＭＳ Ｐゴシック"/>
              </a:rPr>
              <a:t>2 Short Essays</a:t>
            </a:r>
          </a:p>
          <a:p>
            <a:pPr lvl="1" algn="l" eaLnBrk="1" hangingPunct="1">
              <a:buFont typeface="Arial" panose="020B0604020202020204" pitchFamily="34" charset="0"/>
              <a:buChar char="•"/>
              <a:defRPr/>
            </a:pPr>
            <a:r>
              <a:rPr lang="en-US" sz="2300">
                <a:latin typeface="Sitka Heading"/>
                <a:ea typeface="ＭＳ Ｐゴシック"/>
              </a:rPr>
              <a:t>An AI Assistance Acknowledgment</a:t>
            </a:r>
          </a:p>
          <a:p>
            <a:pPr lvl="1" algn="l" eaLnBrk="1" hangingPunct="1">
              <a:buFont typeface="Arial" panose="020B0604020202020204" pitchFamily="34" charset="0"/>
              <a:buChar char="•"/>
              <a:defRPr/>
            </a:pPr>
            <a:r>
              <a:rPr lang="en-US" sz="2300">
                <a:latin typeface="Sitka Heading"/>
                <a:ea typeface="ＭＳ Ｐゴシック"/>
              </a:rPr>
              <a:t>An Agreement &amp; Certification Acknowledgement</a:t>
            </a:r>
          </a:p>
          <a:p>
            <a:pPr algn="l" eaLnBrk="1" hangingPunct="1">
              <a:buFont typeface="Arial" panose="020B0604020202020204" pitchFamily="34" charset="0"/>
              <a:buChar char="•"/>
              <a:defRPr/>
            </a:pPr>
            <a:r>
              <a:rPr lang="en-US" sz="2500">
                <a:latin typeface="Sitka Heading"/>
                <a:ea typeface="ＭＳ Ｐゴシック"/>
              </a:rPr>
              <a:t>Once submitted, you will receive an email confirmation that your application was completed from </a:t>
            </a:r>
            <a:r>
              <a:rPr lang="en-US" sz="2800">
                <a:latin typeface="Sitka Heading"/>
                <a:ea typeface="ＭＳ Ｐゴシック"/>
                <a:cs typeface="Arial"/>
                <a:hlinkClick r:id="rId3"/>
              </a:rPr>
              <a:t>dst-scholarship@alamo.edu</a:t>
            </a:r>
          </a:p>
        </p:txBody>
      </p:sp>
      <p:grpSp>
        <p:nvGrpSpPr>
          <p:cNvPr id="6" name="Group 1">
            <a:extLst>
              <a:ext uri="{FF2B5EF4-FFF2-40B4-BE49-F238E27FC236}">
                <a16:creationId xmlns:a16="http://schemas.microsoft.com/office/drawing/2014/main" id="{DA716C8C-5129-DF97-0FEC-C01B0E01B1BD}"/>
              </a:ext>
            </a:extLst>
          </p:cNvPr>
          <p:cNvGrpSpPr>
            <a:grpSpLocks/>
          </p:cNvGrpSpPr>
          <p:nvPr/>
        </p:nvGrpSpPr>
        <p:grpSpPr bwMode="auto">
          <a:xfrm>
            <a:off x="0" y="6212747"/>
            <a:ext cx="12192000" cy="712787"/>
            <a:chOff x="0" y="6145212"/>
            <a:chExt cx="12192000" cy="712788"/>
          </a:xfrm>
        </p:grpSpPr>
        <p:pic>
          <p:nvPicPr>
            <p:cNvPr id="7" name="Picture 2" descr="title">
              <a:extLst>
                <a:ext uri="{FF2B5EF4-FFF2-40B4-BE49-F238E27FC236}">
                  <a16:creationId xmlns:a16="http://schemas.microsoft.com/office/drawing/2014/main" id="{355F9A24-C195-4B0F-CF88-98ABB4248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CC3D45FF-BFB6-CFE2-2A54-0A0650FF03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454D3F30-FFAC-4D06-33AD-E98238C40EE8}"/>
              </a:ext>
            </a:extLst>
          </p:cNvPr>
          <p:cNvGrpSpPr/>
          <p:nvPr/>
        </p:nvGrpSpPr>
        <p:grpSpPr>
          <a:xfrm>
            <a:off x="10150758" y="6189789"/>
            <a:ext cx="1523462" cy="651005"/>
            <a:chOff x="10150758" y="6189789"/>
            <a:chExt cx="1523462" cy="651005"/>
          </a:xfrm>
        </p:grpSpPr>
        <p:pic>
          <p:nvPicPr>
            <p:cNvPr id="14" name="Picture 7">
              <a:extLst>
                <a:ext uri="{FF2B5EF4-FFF2-40B4-BE49-F238E27FC236}">
                  <a16:creationId xmlns:a16="http://schemas.microsoft.com/office/drawing/2014/main" id="{94EA29BC-E1E4-EB64-47CC-1898706188C8}"/>
                </a:ext>
              </a:extLst>
            </p:cNvPr>
            <p:cNvPicPr>
              <a:picLocks noChangeAspect="1"/>
            </p:cNvPicPr>
            <p:nvPr/>
          </p:nvPicPr>
          <p:blipFill>
            <a:blip r:embed="rId6"/>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red and blue sign with white text&#10;&#10;Description automatically generated">
              <a:extLst>
                <a:ext uri="{FF2B5EF4-FFF2-40B4-BE49-F238E27FC236}">
                  <a16:creationId xmlns:a16="http://schemas.microsoft.com/office/drawing/2014/main" id="{C5AFD034-2D37-A157-BD5B-ED2AC53D2967}"/>
                </a:ext>
              </a:extLst>
            </p:cNvPr>
            <p:cNvPicPr>
              <a:picLocks noChangeAspect="1"/>
            </p:cNvPicPr>
            <p:nvPr/>
          </p:nvPicPr>
          <p:blipFill>
            <a:blip r:embed="rId7"/>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BD24D345-E28C-88E4-EAC1-B41F43F4CA19}"/>
              </a:ext>
            </a:extLst>
          </p:cNvPr>
          <p:cNvPicPr>
            <a:picLocks noChangeAspect="1"/>
          </p:cNvPicPr>
          <p:nvPr/>
        </p:nvPicPr>
        <p:blipFill>
          <a:blip r:embed="rId8"/>
          <a:stretch>
            <a:fillRect/>
          </a:stretch>
        </p:blipFill>
        <p:spPr>
          <a:xfrm>
            <a:off x="8763000" y="6215856"/>
            <a:ext cx="990600" cy="594360"/>
          </a:xfrm>
          <a:prstGeom prst="rect">
            <a:avLst/>
          </a:prstGeom>
        </p:spPr>
      </p:pic>
      <p:pic>
        <p:nvPicPr>
          <p:cNvPr id="16" name="Picture 15" descr="A group of people standing together&#10;&#10;AI-generated content may be incorrect.">
            <a:extLst>
              <a:ext uri="{FF2B5EF4-FFF2-40B4-BE49-F238E27FC236}">
                <a16:creationId xmlns:a16="http://schemas.microsoft.com/office/drawing/2014/main" id="{A916428E-1EFC-226E-4B8B-63445BCE2E22}"/>
              </a:ext>
            </a:extLst>
          </p:cNvPr>
          <p:cNvPicPr>
            <a:picLocks noChangeAspect="1"/>
          </p:cNvPicPr>
          <p:nvPr/>
        </p:nvPicPr>
        <p:blipFill>
          <a:blip r:embed="rId9"/>
          <a:stretch>
            <a:fillRect/>
          </a:stretch>
        </p:blipFill>
        <p:spPr>
          <a:xfrm>
            <a:off x="122126" y="1858798"/>
            <a:ext cx="4700532" cy="3525399"/>
          </a:xfrm>
          <a:prstGeom prst="rect">
            <a:avLst/>
          </a:prstGeom>
        </p:spPr>
      </p:pic>
      <p:sp>
        <p:nvSpPr>
          <p:cNvPr id="17" name="TextBox 16">
            <a:extLst>
              <a:ext uri="{FF2B5EF4-FFF2-40B4-BE49-F238E27FC236}">
                <a16:creationId xmlns:a16="http://schemas.microsoft.com/office/drawing/2014/main" id="{E79191BB-4A86-D45B-43D4-4BC15BB2737C}"/>
              </a:ext>
            </a:extLst>
          </p:cNvPr>
          <p:cNvSpPr txBox="1"/>
          <p:nvPr/>
        </p:nvSpPr>
        <p:spPr>
          <a:xfrm>
            <a:off x="84053" y="5017515"/>
            <a:ext cx="1636026" cy="261610"/>
          </a:xfrm>
          <a:prstGeom prst="rect">
            <a:avLst/>
          </a:prstGeom>
          <a:noFill/>
        </p:spPr>
        <p:txBody>
          <a:bodyPr wrap="square" rtlCol="0">
            <a:spAutoFit/>
          </a:bodyPr>
          <a:lstStyle/>
          <a:p>
            <a:r>
              <a:rPr lang="en-US" sz="1100" dirty="0">
                <a:solidFill>
                  <a:schemeClr val="bg1"/>
                </a:solidFill>
              </a:rPr>
              <a:t>Patrick, SAC Graduate</a:t>
            </a:r>
          </a:p>
        </p:txBody>
      </p:sp>
      <p:sp>
        <p:nvSpPr>
          <p:cNvPr id="18" name="TextBox 17">
            <a:extLst>
              <a:ext uri="{FF2B5EF4-FFF2-40B4-BE49-F238E27FC236}">
                <a16:creationId xmlns:a16="http://schemas.microsoft.com/office/drawing/2014/main" id="{25522F26-2FD9-2C2E-8A8F-6AABA563465C}"/>
              </a:ext>
            </a:extLst>
          </p:cNvPr>
          <p:cNvSpPr txBox="1"/>
          <p:nvPr/>
        </p:nvSpPr>
        <p:spPr>
          <a:xfrm>
            <a:off x="1828800" y="5011768"/>
            <a:ext cx="1735640" cy="261610"/>
          </a:xfrm>
          <a:prstGeom prst="rect">
            <a:avLst/>
          </a:prstGeom>
          <a:noFill/>
        </p:spPr>
        <p:txBody>
          <a:bodyPr wrap="square" rtlCol="0">
            <a:spAutoFit/>
          </a:bodyPr>
          <a:lstStyle/>
          <a:p>
            <a:r>
              <a:rPr lang="en-US" sz="1100" dirty="0">
                <a:solidFill>
                  <a:schemeClr val="bg1"/>
                </a:solidFill>
              </a:rPr>
              <a:t>Michele, PAC Graduate</a:t>
            </a:r>
          </a:p>
        </p:txBody>
      </p:sp>
      <p:sp>
        <p:nvSpPr>
          <p:cNvPr id="19" name="TextBox 18">
            <a:extLst>
              <a:ext uri="{FF2B5EF4-FFF2-40B4-BE49-F238E27FC236}">
                <a16:creationId xmlns:a16="http://schemas.microsoft.com/office/drawing/2014/main" id="{F22C2C6F-8CE8-7CFC-370B-D918F38DD238}"/>
              </a:ext>
            </a:extLst>
          </p:cNvPr>
          <p:cNvSpPr txBox="1"/>
          <p:nvPr/>
        </p:nvSpPr>
        <p:spPr>
          <a:xfrm>
            <a:off x="3126082" y="2039911"/>
            <a:ext cx="1677540" cy="261610"/>
          </a:xfrm>
          <a:prstGeom prst="rect">
            <a:avLst/>
          </a:prstGeom>
          <a:noFill/>
        </p:spPr>
        <p:txBody>
          <a:bodyPr wrap="square" rtlCol="0">
            <a:spAutoFit/>
          </a:bodyPr>
          <a:lstStyle/>
          <a:p>
            <a:r>
              <a:rPr lang="en-US" sz="1100" dirty="0">
                <a:solidFill>
                  <a:schemeClr val="bg1"/>
                </a:solidFill>
              </a:rPr>
              <a:t>Richard, SAC Graduate</a:t>
            </a:r>
          </a:p>
        </p:txBody>
      </p:sp>
    </p:spTree>
    <p:extLst>
      <p:ext uri="{BB962C8B-B14F-4D97-AF65-F5344CB8AC3E}">
        <p14:creationId xmlns:p14="http://schemas.microsoft.com/office/powerpoint/2010/main" val="793472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062E-CE58-4B9A-5829-EDA993A0AABF}"/>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322DB20E-15C1-88CA-A18B-17A431BE41BD}"/>
              </a:ext>
            </a:extLst>
          </p:cNvPr>
          <p:cNvSpPr>
            <a:spLocks noChangeArrowheads="1"/>
          </p:cNvSpPr>
          <p:nvPr/>
        </p:nvSpPr>
        <p:spPr bwMode="auto">
          <a:xfrm>
            <a:off x="318655" y="266700"/>
            <a:ext cx="11351490" cy="11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Essays Tips</a:t>
            </a:r>
          </a:p>
        </p:txBody>
      </p:sp>
      <p:sp>
        <p:nvSpPr>
          <p:cNvPr id="5" name="Rectangle 11">
            <a:extLst>
              <a:ext uri="{FF2B5EF4-FFF2-40B4-BE49-F238E27FC236}">
                <a16:creationId xmlns:a16="http://schemas.microsoft.com/office/drawing/2014/main" id="{BBA70A94-C026-E16B-0715-420E664FF923}"/>
              </a:ext>
            </a:extLst>
          </p:cNvPr>
          <p:cNvSpPr>
            <a:spLocks noChangeArrowheads="1"/>
          </p:cNvSpPr>
          <p:nvPr/>
        </p:nvSpPr>
        <p:spPr bwMode="auto">
          <a:xfrm>
            <a:off x="4814275" y="1143000"/>
            <a:ext cx="7412118" cy="538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algn="l" eaLnBrk="1" hangingPunct="1">
              <a:buFont typeface="Arial" panose="020B0604020202020204" pitchFamily="34" charset="0"/>
              <a:buChar char="•"/>
              <a:defRPr/>
            </a:pPr>
            <a:r>
              <a:rPr lang="en-US" sz="2500">
                <a:latin typeface="Sitka Heading"/>
                <a:ea typeface="ＭＳ Ｐゴシック"/>
              </a:rPr>
              <a:t>All essays must remain anonymous — </a:t>
            </a:r>
            <a:endParaRPr lang="en-US"/>
          </a:p>
          <a:p>
            <a:pPr marL="0" indent="0" algn="l">
              <a:defRPr/>
            </a:pPr>
            <a:r>
              <a:rPr lang="en-US" sz="2500">
                <a:latin typeface="Sitka Heading"/>
                <a:ea typeface="ＭＳ Ｐゴシック"/>
              </a:rPr>
              <a:t> DO NOT include your name.</a:t>
            </a:r>
            <a:endParaRPr lang="en-US">
              <a:cs typeface="Arial" charset="0"/>
            </a:endParaRPr>
          </a:p>
          <a:p>
            <a:pPr algn="l" eaLnBrk="1" hangingPunct="1">
              <a:buFont typeface="Arial" panose="020B0604020202020204" pitchFamily="34" charset="0"/>
              <a:buChar char="•"/>
              <a:defRPr/>
            </a:pPr>
            <a:r>
              <a:rPr lang="en-US" sz="2500">
                <a:latin typeface="Sitka Heading"/>
                <a:ea typeface="ＭＳ Ｐゴシック"/>
              </a:rPr>
              <a:t>Your essays will be scored on content, effort, quality, and grammar. Use full sentences and proofread prior to submitting.</a:t>
            </a:r>
          </a:p>
          <a:p>
            <a:pPr algn="l" eaLnBrk="1" hangingPunct="1">
              <a:buFont typeface="Arial" panose="020B0604020202020204" pitchFamily="34" charset="0"/>
              <a:buChar char="•"/>
              <a:defRPr/>
            </a:pPr>
            <a:r>
              <a:rPr lang="en-US" sz="2500">
                <a:latin typeface="Sitka Heading"/>
                <a:ea typeface="ＭＳ Ｐゴシック"/>
              </a:rPr>
              <a:t>Read and make sure you understand the prompt.</a:t>
            </a:r>
          </a:p>
          <a:p>
            <a:pPr algn="l" eaLnBrk="1" hangingPunct="1">
              <a:buFont typeface="Arial" panose="020B0604020202020204" pitchFamily="34" charset="0"/>
              <a:buChar char="•"/>
              <a:defRPr/>
            </a:pPr>
            <a:r>
              <a:rPr lang="en-US" sz="2500">
                <a:latin typeface="Sitka Heading"/>
                <a:ea typeface="ＭＳ Ｐゴシック"/>
              </a:rPr>
              <a:t>Keep your response no more than 400 words for each prompt, but at least 150 words for each.</a:t>
            </a:r>
          </a:p>
          <a:p>
            <a:pPr algn="l" eaLnBrk="1" hangingPunct="1">
              <a:buFont typeface="Arial" panose="020B0604020202020204" pitchFamily="34" charset="0"/>
              <a:buChar char="•"/>
              <a:defRPr/>
            </a:pPr>
            <a:r>
              <a:rPr lang="en-US" sz="2500">
                <a:latin typeface="Sitka Heading"/>
                <a:ea typeface="ＭＳ Ｐゴシック"/>
              </a:rPr>
              <a:t>Be authentic-- this is your opportunity to share your story, goals, and motivations.  </a:t>
            </a:r>
          </a:p>
          <a:p>
            <a:pPr algn="l">
              <a:buFont typeface="Arial" panose="020B0604020202020204" pitchFamily="34" charset="0"/>
              <a:buChar char="•"/>
              <a:defRPr/>
            </a:pPr>
            <a:r>
              <a:rPr lang="en-US" sz="2500">
                <a:latin typeface="Sitka Heading"/>
                <a:ea typeface="ＭＳ Ｐゴシック"/>
              </a:rPr>
              <a:t>Give personal responses and examples.</a:t>
            </a:r>
            <a:endParaRPr lang="en-US">
              <a:latin typeface="Sitka Heading"/>
              <a:ea typeface="ＭＳ Ｐゴシック"/>
            </a:endParaRPr>
          </a:p>
        </p:txBody>
      </p:sp>
      <p:grpSp>
        <p:nvGrpSpPr>
          <p:cNvPr id="6" name="Group 1">
            <a:extLst>
              <a:ext uri="{FF2B5EF4-FFF2-40B4-BE49-F238E27FC236}">
                <a16:creationId xmlns:a16="http://schemas.microsoft.com/office/drawing/2014/main" id="{6A6426CB-E325-96C7-19A6-44C5054D2230}"/>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6394D15B-24CC-C9B0-8D5D-5B3953007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D8F44F0F-B7DD-9A86-DE49-A97750140C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02351020-51C1-D4D2-B40C-6307929C451D}"/>
              </a:ext>
            </a:extLst>
          </p:cNvPr>
          <p:cNvGrpSpPr/>
          <p:nvPr/>
        </p:nvGrpSpPr>
        <p:grpSpPr>
          <a:xfrm>
            <a:off x="10150758" y="6189789"/>
            <a:ext cx="1523462" cy="651005"/>
            <a:chOff x="10150758" y="6189789"/>
            <a:chExt cx="1523462" cy="651005"/>
          </a:xfrm>
        </p:grpSpPr>
        <p:pic>
          <p:nvPicPr>
            <p:cNvPr id="14" name="Picture 7">
              <a:extLst>
                <a:ext uri="{FF2B5EF4-FFF2-40B4-BE49-F238E27FC236}">
                  <a16:creationId xmlns:a16="http://schemas.microsoft.com/office/drawing/2014/main" id="{C552697A-5B6A-A176-8F19-B83175E3983F}"/>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red and blue sign with white text&#10;&#10;Description automatically generated">
              <a:extLst>
                <a:ext uri="{FF2B5EF4-FFF2-40B4-BE49-F238E27FC236}">
                  <a16:creationId xmlns:a16="http://schemas.microsoft.com/office/drawing/2014/main" id="{EA0E2739-964F-4828-1A99-C0E06FD98A4D}"/>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2B4814B7-3170-001B-8C7E-6C4BDF381100}"/>
              </a:ext>
            </a:extLst>
          </p:cNvPr>
          <p:cNvPicPr>
            <a:picLocks noChangeAspect="1"/>
          </p:cNvPicPr>
          <p:nvPr/>
        </p:nvPicPr>
        <p:blipFill>
          <a:blip r:embed="rId7"/>
          <a:stretch>
            <a:fillRect/>
          </a:stretch>
        </p:blipFill>
        <p:spPr>
          <a:xfrm>
            <a:off x="8763000" y="6215856"/>
            <a:ext cx="990600" cy="594360"/>
          </a:xfrm>
          <a:prstGeom prst="rect">
            <a:avLst/>
          </a:prstGeom>
        </p:spPr>
      </p:pic>
      <p:pic>
        <p:nvPicPr>
          <p:cNvPr id="10" name="Picture 9" descr="A stack of colorful sticky notes&#10;&#10;AI-generated content may be incorrect.">
            <a:extLst>
              <a:ext uri="{FF2B5EF4-FFF2-40B4-BE49-F238E27FC236}">
                <a16:creationId xmlns:a16="http://schemas.microsoft.com/office/drawing/2014/main" id="{6F454B66-ACB9-522A-1080-30FE69980166}"/>
              </a:ext>
            </a:extLst>
          </p:cNvPr>
          <p:cNvPicPr>
            <a:picLocks noChangeAspect="1"/>
          </p:cNvPicPr>
          <p:nvPr/>
        </p:nvPicPr>
        <p:blipFill>
          <a:blip r:embed="rId8"/>
          <a:srcRect l="42931" t="20556" r="10722" b="22303"/>
          <a:stretch>
            <a:fillRect/>
          </a:stretch>
        </p:blipFill>
        <p:spPr>
          <a:xfrm>
            <a:off x="318473" y="1420020"/>
            <a:ext cx="4495801" cy="3918743"/>
          </a:xfrm>
          <a:prstGeom prst="rect">
            <a:avLst/>
          </a:prstGeom>
        </p:spPr>
      </p:pic>
    </p:spTree>
    <p:extLst>
      <p:ext uri="{BB962C8B-B14F-4D97-AF65-F5344CB8AC3E}">
        <p14:creationId xmlns:p14="http://schemas.microsoft.com/office/powerpoint/2010/main" val="385235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D1997-4967-059C-EBFF-6CDA26812344}"/>
            </a:ext>
          </a:extLst>
        </p:cNvPr>
        <p:cNvGrpSpPr/>
        <p:nvPr/>
      </p:nvGrpSpPr>
      <p:grpSpPr>
        <a:xfrm>
          <a:off x="0" y="0"/>
          <a:ext cx="0" cy="0"/>
          <a:chOff x="0" y="0"/>
          <a:chExt cx="0" cy="0"/>
        </a:xfrm>
      </p:grpSpPr>
      <p:sp>
        <p:nvSpPr>
          <p:cNvPr id="4" name="Rectangle 6">
            <a:extLst>
              <a:ext uri="{FF2B5EF4-FFF2-40B4-BE49-F238E27FC236}">
                <a16:creationId xmlns:a16="http://schemas.microsoft.com/office/drawing/2014/main" id="{55B79CDD-DBA4-4B53-1721-5BC8140DCC3A}"/>
              </a:ext>
            </a:extLst>
          </p:cNvPr>
          <p:cNvSpPr>
            <a:spLocks noChangeArrowheads="1"/>
          </p:cNvSpPr>
          <p:nvPr/>
        </p:nvSpPr>
        <p:spPr bwMode="auto">
          <a:xfrm>
            <a:off x="272473" y="266700"/>
            <a:ext cx="1139767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3200" b="1">
                <a:solidFill>
                  <a:srgbClr val="0072BB"/>
                </a:solidFill>
                <a:latin typeface="Sitka Heading"/>
                <a:ea typeface="MS PGothic"/>
              </a:rPr>
              <a:t>Essay Tips Continued…</a:t>
            </a:r>
          </a:p>
        </p:txBody>
      </p:sp>
      <p:sp>
        <p:nvSpPr>
          <p:cNvPr id="5" name="Rectangle 11">
            <a:extLst>
              <a:ext uri="{FF2B5EF4-FFF2-40B4-BE49-F238E27FC236}">
                <a16:creationId xmlns:a16="http://schemas.microsoft.com/office/drawing/2014/main" id="{E6A06994-180C-20DC-8170-FFF2A9C5C112}"/>
              </a:ext>
            </a:extLst>
          </p:cNvPr>
          <p:cNvSpPr>
            <a:spLocks noChangeArrowheads="1"/>
          </p:cNvSpPr>
          <p:nvPr/>
        </p:nvSpPr>
        <p:spPr bwMode="auto">
          <a:xfrm>
            <a:off x="274983" y="1407766"/>
            <a:ext cx="7781235" cy="700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nchor="t"/>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a:defRPr/>
            </a:pPr>
            <a:r>
              <a:rPr lang="en-US" sz="2200">
                <a:latin typeface="Sitka Heading"/>
                <a:ea typeface="ＭＳ Ｐゴシック"/>
                <a:cs typeface="Arial"/>
              </a:rPr>
              <a:t>The intent of the personal essays are to allow the scholarship committee to know you better. Consider including:</a:t>
            </a:r>
          </a:p>
          <a:p>
            <a:pPr algn="l" eaLnBrk="1" hangingPunct="1">
              <a:buFont typeface="Arial" panose="020B0604020202020204" pitchFamily="34" charset="0"/>
              <a:buChar char="•"/>
              <a:defRPr/>
            </a:pPr>
            <a:r>
              <a:rPr lang="en-US" sz="2200">
                <a:latin typeface="Sitka Heading"/>
                <a:ea typeface="ＭＳ Ｐゴシック"/>
                <a:cs typeface="Arial"/>
              </a:rPr>
              <a:t>Clear educational and career goals </a:t>
            </a:r>
          </a:p>
          <a:p>
            <a:pPr algn="l" eaLnBrk="1" hangingPunct="1">
              <a:buFont typeface="Arial" panose="020B0604020202020204" pitchFamily="34" charset="0"/>
              <a:buChar char="•"/>
              <a:defRPr/>
            </a:pPr>
            <a:r>
              <a:rPr lang="en-US" sz="2200">
                <a:latin typeface="Sitka Heading"/>
                <a:ea typeface="ＭＳ Ｐゴシック"/>
                <a:cs typeface="Arial"/>
              </a:rPr>
              <a:t>Motivation, direction and authenticity of story</a:t>
            </a:r>
          </a:p>
          <a:p>
            <a:pPr algn="l">
              <a:buFont typeface="Arial,Sans-Serif" panose="020B0604020202020204" pitchFamily="34" charset="0"/>
              <a:buChar char="•"/>
              <a:defRPr/>
            </a:pPr>
            <a:r>
              <a:rPr lang="en-US" sz="2200">
                <a:latin typeface="Sitka Heading"/>
                <a:ea typeface="ＭＳ Ｐゴシック"/>
                <a:cs typeface="Arial"/>
              </a:rPr>
              <a:t>Consider starting with a personal reflection or an experience that is particularly meaningful to you to help you focus on what matters most to you and express your authentic perspective.</a:t>
            </a:r>
          </a:p>
          <a:p>
            <a:pPr algn="l">
              <a:buFont typeface="Arial,Sans-Serif" panose="020B0604020202020204" pitchFamily="34" charset="0"/>
              <a:buChar char="•"/>
              <a:defRPr/>
            </a:pPr>
            <a:r>
              <a:rPr lang="en-US" sz="2200">
                <a:latin typeface="Sitka Heading"/>
                <a:ea typeface="ＭＳ Ｐゴシック"/>
                <a:cs typeface="Arial"/>
              </a:rPr>
              <a:t>Talk about what is important to you and your goals, past achievements or frustrations and what you learned from them, activities that you have been deeply committed to, and/or relationships that guided you in your development.</a:t>
            </a:r>
            <a:endParaRPr lang="en-US" sz="2200">
              <a:latin typeface="Sitka Heading"/>
              <a:ea typeface="ＭＳ Ｐゴシック"/>
            </a:endParaRPr>
          </a:p>
          <a:p>
            <a:pPr eaLnBrk="1" hangingPunct="1">
              <a:buFont typeface="Arial" panose="020B0604020202020204" pitchFamily="34" charset="0"/>
              <a:buChar char="•"/>
              <a:defRPr/>
            </a:pPr>
            <a:endParaRPr lang="en-US" sz="2500">
              <a:latin typeface="DIN Offc" panose="020B0504020101020102" pitchFamily="34" charset="77"/>
            </a:endParaRPr>
          </a:p>
        </p:txBody>
      </p:sp>
      <p:grpSp>
        <p:nvGrpSpPr>
          <p:cNvPr id="6" name="Group 1">
            <a:extLst>
              <a:ext uri="{FF2B5EF4-FFF2-40B4-BE49-F238E27FC236}">
                <a16:creationId xmlns:a16="http://schemas.microsoft.com/office/drawing/2014/main" id="{6777BF12-CFF0-91ED-CB7D-4F3176EA9785}"/>
              </a:ext>
            </a:extLst>
          </p:cNvPr>
          <p:cNvGrpSpPr>
            <a:grpSpLocks/>
          </p:cNvGrpSpPr>
          <p:nvPr/>
        </p:nvGrpSpPr>
        <p:grpSpPr bwMode="auto">
          <a:xfrm>
            <a:off x="0" y="6145213"/>
            <a:ext cx="12192000" cy="712787"/>
            <a:chOff x="0" y="6145212"/>
            <a:chExt cx="12192000" cy="712788"/>
          </a:xfrm>
        </p:grpSpPr>
        <p:pic>
          <p:nvPicPr>
            <p:cNvPr id="7" name="Picture 2" descr="title">
              <a:extLst>
                <a:ext uri="{FF2B5EF4-FFF2-40B4-BE49-F238E27FC236}">
                  <a16:creationId xmlns:a16="http://schemas.microsoft.com/office/drawing/2014/main" id="{3174830F-DCCB-4160-C08E-AD9E56F2E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5212"/>
              <a:ext cx="121920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E8019E04-A9C5-66F6-A6CF-70CB7EC9EA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226175"/>
              <a:ext cx="19812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35ACF988-A35F-1209-A91A-A4B51FF9433A}"/>
              </a:ext>
            </a:extLst>
          </p:cNvPr>
          <p:cNvGrpSpPr/>
          <p:nvPr/>
        </p:nvGrpSpPr>
        <p:grpSpPr>
          <a:xfrm>
            <a:off x="10150758" y="6189789"/>
            <a:ext cx="1523462" cy="651005"/>
            <a:chOff x="10150758" y="6189789"/>
            <a:chExt cx="1523462" cy="651005"/>
          </a:xfrm>
        </p:grpSpPr>
        <p:pic>
          <p:nvPicPr>
            <p:cNvPr id="14" name="Picture 7">
              <a:extLst>
                <a:ext uri="{FF2B5EF4-FFF2-40B4-BE49-F238E27FC236}">
                  <a16:creationId xmlns:a16="http://schemas.microsoft.com/office/drawing/2014/main" id="{0C123339-AA3B-B577-A59B-24A0C9753B2D}"/>
                </a:ext>
              </a:extLst>
            </p:cNvPr>
            <p:cNvPicPr>
              <a:picLocks noChangeAspect="1"/>
            </p:cNvPicPr>
            <p:nvPr/>
          </p:nvPicPr>
          <p:blipFill>
            <a:blip r:embed="rId5"/>
            <a:srcRect/>
            <a:stretch/>
          </p:blipFill>
          <p:spPr bwMode="auto">
            <a:xfrm>
              <a:off x="10150758" y="6231094"/>
              <a:ext cx="53985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red and blue sign with white text&#10;&#10;Description automatically generated">
              <a:extLst>
                <a:ext uri="{FF2B5EF4-FFF2-40B4-BE49-F238E27FC236}">
                  <a16:creationId xmlns:a16="http://schemas.microsoft.com/office/drawing/2014/main" id="{E59734FE-3877-1D99-4C9E-9A89E3002506}"/>
                </a:ext>
              </a:extLst>
            </p:cNvPr>
            <p:cNvPicPr>
              <a:picLocks noChangeAspect="1"/>
            </p:cNvPicPr>
            <p:nvPr/>
          </p:nvPicPr>
          <p:blipFill>
            <a:blip r:embed="rId6"/>
            <a:stretch>
              <a:fillRect/>
            </a:stretch>
          </p:blipFill>
          <p:spPr>
            <a:xfrm>
              <a:off x="11291275" y="6189789"/>
              <a:ext cx="382945" cy="651005"/>
            </a:xfrm>
            <a:prstGeom prst="rect">
              <a:avLst/>
            </a:prstGeom>
          </p:spPr>
        </p:pic>
      </p:grpSp>
      <p:pic>
        <p:nvPicPr>
          <p:cNvPr id="2" name="Picture 1" descr="A black and white logo with white text&#10;&#10;Description automatically generated">
            <a:extLst>
              <a:ext uri="{FF2B5EF4-FFF2-40B4-BE49-F238E27FC236}">
                <a16:creationId xmlns:a16="http://schemas.microsoft.com/office/drawing/2014/main" id="{5F310330-E995-C9E2-1F49-9A8D123FE06B}"/>
              </a:ext>
            </a:extLst>
          </p:cNvPr>
          <p:cNvPicPr>
            <a:picLocks noChangeAspect="1"/>
          </p:cNvPicPr>
          <p:nvPr/>
        </p:nvPicPr>
        <p:blipFill>
          <a:blip r:embed="rId7"/>
          <a:stretch>
            <a:fillRect/>
          </a:stretch>
        </p:blipFill>
        <p:spPr>
          <a:xfrm>
            <a:off x="8763000" y="6215856"/>
            <a:ext cx="990600" cy="594360"/>
          </a:xfrm>
          <a:prstGeom prst="rect">
            <a:avLst/>
          </a:prstGeom>
        </p:spPr>
      </p:pic>
      <p:pic>
        <p:nvPicPr>
          <p:cNvPr id="9" name="Picture 8" descr="A green sign with white text&#10;&#10;AI-generated content may be incorrect.">
            <a:extLst>
              <a:ext uri="{FF2B5EF4-FFF2-40B4-BE49-F238E27FC236}">
                <a16:creationId xmlns:a16="http://schemas.microsoft.com/office/drawing/2014/main" id="{E05E37DB-986A-DAFF-C5F3-6526243717A7}"/>
              </a:ext>
            </a:extLst>
          </p:cNvPr>
          <p:cNvPicPr>
            <a:picLocks noChangeAspect="1"/>
          </p:cNvPicPr>
          <p:nvPr/>
        </p:nvPicPr>
        <p:blipFill>
          <a:blip r:embed="rId8"/>
          <a:srcRect l="10447" t="7778" r="10556" b="7778"/>
          <a:stretch>
            <a:fillRect/>
          </a:stretch>
        </p:blipFill>
        <p:spPr>
          <a:xfrm>
            <a:off x="7871790" y="1762917"/>
            <a:ext cx="4321541" cy="3324853"/>
          </a:xfrm>
          <a:prstGeom prst="rect">
            <a:avLst/>
          </a:prstGeom>
        </p:spPr>
      </p:pic>
    </p:spTree>
    <p:extLst>
      <p:ext uri="{BB962C8B-B14F-4D97-AF65-F5344CB8AC3E}">
        <p14:creationId xmlns:p14="http://schemas.microsoft.com/office/powerpoint/2010/main" val="22852233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8534ECC77E945BC72A1D1DB923EDB" ma:contentTypeVersion="8" ma:contentTypeDescription="Create a new document." ma:contentTypeScope="" ma:versionID="2c18ad78375f67ba419b382fc82d80f8">
  <xsd:schema xmlns:xsd="http://www.w3.org/2001/XMLSchema" xmlns:xs="http://www.w3.org/2001/XMLSchema" xmlns:p="http://schemas.microsoft.com/office/2006/metadata/properties" xmlns:ns2="56b58bf8-6e6a-40aa-8785-a39550b48554" xmlns:ns3="486ddb6c-1e7e-4c6d-a104-683363c0eabe" targetNamespace="http://schemas.microsoft.com/office/2006/metadata/properties" ma:root="true" ma:fieldsID="e5e1de2b10e7b8d393205b1f4632e8f2" ns2:_="" ns3:_="">
    <xsd:import namespace="56b58bf8-6e6a-40aa-8785-a39550b48554"/>
    <xsd:import namespace="486ddb6c-1e7e-4c6d-a104-683363c0eab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58bf8-6e6a-40aa-8785-a39550b4855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6ddb6c-1e7e-4c6d-a104-683363c0eab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596617-931B-470A-8C16-AC66BC25ED2B}">
  <ds:schemaRefs>
    <ds:schemaRef ds:uri="486ddb6c-1e7e-4c6d-a104-683363c0eabe"/>
    <ds:schemaRef ds:uri="56b58bf8-6e6a-40aa-8785-a39550b485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6EA58FF-787B-4110-A74D-DCF5BABCE114}">
  <ds:schemaRefs>
    <ds:schemaRef ds:uri="486ddb6c-1e7e-4c6d-a104-683363c0eabe"/>
    <ds:schemaRef ds:uri="56b58bf8-6e6a-40aa-8785-a39550b485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4B4A689-1707-43A7-8B27-27E209A9CD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TotalTime>
  <Words>1095</Words>
  <Application>Microsoft Office PowerPoint</Application>
  <PresentationFormat>Widescreen</PresentationFormat>
  <Paragraphs>134</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Arial,Sans-Serif</vt:lpstr>
      <vt:lpstr>Calibri</vt:lpstr>
      <vt:lpstr>Calibri Light</vt:lpstr>
      <vt:lpstr>DIN Offc</vt:lpstr>
      <vt:lpstr>Sitka Heading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Stay Connected!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McCall</dc:creator>
  <cp:lastModifiedBy>Ongay, Sofia M</cp:lastModifiedBy>
  <cp:revision>147</cp:revision>
  <dcterms:created xsi:type="dcterms:W3CDTF">2019-03-06T05:00:10Z</dcterms:created>
  <dcterms:modified xsi:type="dcterms:W3CDTF">2025-11-25T21:41:29Z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0x010100ACC8534ECC77E945BC72A1D1DB923EDB</vt:lpwstr>
  </property>
  <property fmtid="{D5CDD505-2E9C-101B-9397-08002B2CF9AE}" pid="3" name="Order">
    <vt:lpwstr>5500.00000000000</vt:lpwstr>
  </property>
</Properties>
</file>