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14.jpg" ContentType="image/jpeg"/>
  <Override PartName="/ppt/media/image15.jpg" ContentType="image/jpeg"/>
  <Override PartName="/ppt/media/image16.jpg" ContentType="image/jpeg"/>
  <Override PartName="/ppt/media/image17.jpg" ContentType="image/jpeg"/>
  <Override PartName="/ppt/media/image18.jpg" ContentType="image/jpeg"/>
  <Override PartName="/ppt/media/image19.jpg" ContentType="image/jpeg"/>
  <Override PartName="/ppt/media/image20.jpg" ContentType="image/jpeg"/>
  <Override PartName="/ppt/media/image21.jpg" ContentType="image/jpeg"/>
  <Override PartName="/ppt/media/image22.jpg" ContentType="image/jpeg"/>
  <Override PartName="/ppt/media/image23.jpg" ContentType="image/jpeg"/>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media/image117.JPG" ContentType="image/jpeg"/>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60.xml" ContentType="application/vnd.openxmlformats-officedocument.presentationml.notesSlide+xml"/>
  <Override PartName="/ppt/media/image164.jpg" ContentType="image/jpeg"/>
  <Override PartName="/ppt/notesSlides/notesSlide61.xml" ContentType="application/vnd.openxmlformats-officedocument.presentationml.notesSlide+xml"/>
  <Override PartName="/ppt/notesSlides/notesSlide62.xml" ContentType="application/vnd.openxmlformats-officedocument.presentationml.notesSlide+xml"/>
  <Override PartName="/ppt/media/image167.jpg" ContentType="image/jpeg"/>
  <Override PartName="/ppt/notesSlides/notesSlide63.xml" ContentType="application/vnd.openxmlformats-officedocument.presentationml.notesSlide+xml"/>
  <Override PartName="/ppt/notesSlides/notesSlide64.xml" ContentType="application/vnd.openxmlformats-officedocument.presentationml.notesSlide+xml"/>
  <Override PartName="/ppt/media/image172.jpg" ContentType="image/jpeg"/>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4"/>
  </p:sldMasterIdLst>
  <p:notesMasterIdLst>
    <p:notesMasterId r:id="rId91"/>
  </p:notesMasterIdLst>
  <p:handoutMasterIdLst>
    <p:handoutMasterId r:id="rId92"/>
  </p:handoutMasterIdLst>
  <p:sldIdLst>
    <p:sldId id="262" r:id="rId5"/>
    <p:sldId id="853" r:id="rId6"/>
    <p:sldId id="374" r:id="rId7"/>
    <p:sldId id="818" r:id="rId8"/>
    <p:sldId id="833" r:id="rId9"/>
    <p:sldId id="854" r:id="rId10"/>
    <p:sldId id="855" r:id="rId11"/>
    <p:sldId id="829" r:id="rId12"/>
    <p:sldId id="831" r:id="rId13"/>
    <p:sldId id="856" r:id="rId14"/>
    <p:sldId id="858" r:id="rId15"/>
    <p:sldId id="830" r:id="rId16"/>
    <p:sldId id="877" r:id="rId17"/>
    <p:sldId id="879" r:id="rId18"/>
    <p:sldId id="878" r:id="rId19"/>
    <p:sldId id="1862286854" r:id="rId20"/>
    <p:sldId id="388" r:id="rId21"/>
    <p:sldId id="828" r:id="rId22"/>
    <p:sldId id="1054" r:id="rId23"/>
    <p:sldId id="1862286848" r:id="rId24"/>
    <p:sldId id="1862286851" r:id="rId25"/>
    <p:sldId id="367" r:id="rId26"/>
    <p:sldId id="260" r:id="rId27"/>
    <p:sldId id="1053" r:id="rId28"/>
    <p:sldId id="506" r:id="rId29"/>
    <p:sldId id="861" r:id="rId30"/>
    <p:sldId id="1862286852" r:id="rId31"/>
    <p:sldId id="1055" r:id="rId32"/>
    <p:sldId id="370" r:id="rId33"/>
    <p:sldId id="842" r:id="rId34"/>
    <p:sldId id="1862286841" r:id="rId35"/>
    <p:sldId id="504" r:id="rId36"/>
    <p:sldId id="458" r:id="rId37"/>
    <p:sldId id="1862286837" r:id="rId38"/>
    <p:sldId id="843" r:id="rId39"/>
    <p:sldId id="507" r:id="rId40"/>
    <p:sldId id="883" r:id="rId41"/>
    <p:sldId id="884" r:id="rId42"/>
    <p:sldId id="840" r:id="rId43"/>
    <p:sldId id="1862286853" r:id="rId44"/>
    <p:sldId id="288" r:id="rId45"/>
    <p:sldId id="292" r:id="rId46"/>
    <p:sldId id="821" r:id="rId47"/>
    <p:sldId id="859" r:id="rId48"/>
    <p:sldId id="814" r:id="rId49"/>
    <p:sldId id="815" r:id="rId50"/>
    <p:sldId id="866" r:id="rId51"/>
    <p:sldId id="1862286858" r:id="rId52"/>
    <p:sldId id="1862286857" r:id="rId53"/>
    <p:sldId id="1862286855" r:id="rId54"/>
    <p:sldId id="1862286856" r:id="rId55"/>
    <p:sldId id="837" r:id="rId56"/>
    <p:sldId id="256" r:id="rId57"/>
    <p:sldId id="846" r:id="rId58"/>
    <p:sldId id="847" r:id="rId59"/>
    <p:sldId id="289" r:id="rId60"/>
    <p:sldId id="848" r:id="rId61"/>
    <p:sldId id="375" r:id="rId62"/>
    <p:sldId id="845" r:id="rId63"/>
    <p:sldId id="301" r:id="rId64"/>
    <p:sldId id="1862286859" r:id="rId65"/>
    <p:sldId id="1862286860" r:id="rId66"/>
    <p:sldId id="1862286861" r:id="rId67"/>
    <p:sldId id="1862286862" r:id="rId68"/>
    <p:sldId id="1862286863" r:id="rId69"/>
    <p:sldId id="1862286864" r:id="rId70"/>
    <p:sldId id="1862286865" r:id="rId71"/>
    <p:sldId id="1862286866" r:id="rId72"/>
    <p:sldId id="1862286867" r:id="rId73"/>
    <p:sldId id="880" r:id="rId74"/>
    <p:sldId id="380" r:id="rId75"/>
    <p:sldId id="382" r:id="rId76"/>
    <p:sldId id="381" r:id="rId77"/>
    <p:sldId id="377" r:id="rId78"/>
    <p:sldId id="285" r:id="rId79"/>
    <p:sldId id="881" r:id="rId80"/>
    <p:sldId id="265" r:id="rId81"/>
    <p:sldId id="268" r:id="rId82"/>
    <p:sldId id="257" r:id="rId83"/>
    <p:sldId id="264" r:id="rId84"/>
    <p:sldId id="882" r:id="rId85"/>
    <p:sldId id="825" r:id="rId86"/>
    <p:sldId id="827" r:id="rId87"/>
    <p:sldId id="870" r:id="rId88"/>
    <p:sldId id="872" r:id="rId89"/>
    <p:sldId id="873" r:id="rId90"/>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96"/>
    <a:srgbClr val="81B855"/>
    <a:srgbClr val="854D94"/>
    <a:srgbClr val="44968D"/>
    <a:srgbClr val="D53730"/>
    <a:srgbClr val="0070B9"/>
    <a:srgbClr val="006350"/>
    <a:srgbClr val="1F5945"/>
    <a:srgbClr val="2A7051"/>
    <a:srgbClr val="BAD3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5"/>
    <p:restoredTop sz="82585" autoAdjust="0"/>
  </p:normalViewPr>
  <p:slideViewPr>
    <p:cSldViewPr>
      <p:cViewPr varScale="1">
        <p:scale>
          <a:sx n="88" d="100"/>
          <a:sy n="88" d="100"/>
        </p:scale>
        <p:origin x="1416" y="96"/>
      </p:cViewPr>
      <p:guideLst>
        <p:guide orient="horz" pos="2160"/>
        <p:guide pos="3840"/>
      </p:guideLst>
    </p:cSldViewPr>
  </p:slideViewPr>
  <p:outlineViewPr>
    <p:cViewPr>
      <p:scale>
        <a:sx n="33" d="100"/>
        <a:sy n="33" d="100"/>
      </p:scale>
      <p:origin x="0" y="0"/>
    </p:cViewPr>
  </p:outlineViewPr>
  <p:notesTextViewPr>
    <p:cViewPr>
      <p:scale>
        <a:sx n="70" d="100"/>
        <a:sy n="7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4550266065727832E-2"/>
          <c:y val="1.8518518518518517E-2"/>
          <c:w val="0.97089946786854431"/>
          <c:h val="0.98148148148148151"/>
        </c:manualLayout>
      </c:layout>
      <c:barChart>
        <c:barDir val="col"/>
        <c:grouping val="clustered"/>
        <c:varyColors val="0"/>
        <c:ser>
          <c:idx val="0"/>
          <c:order val="0"/>
          <c:tx>
            <c:strRef>
              <c:f>Sheet1!$B$1</c:f>
              <c:strCache>
                <c:ptCount val="1"/>
                <c:pt idx="0">
                  <c:v>Total Funds *as of 9/31/2024</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Pt>
            <c:idx val="0"/>
            <c:invertIfNegative val="0"/>
            <c:bubble3D val="0"/>
            <c:spPr>
              <a:solidFill>
                <a:srgbClr val="FF0000">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4-7AFD-4F19-AFF1-6893D8B6CAF6}"/>
              </c:ext>
            </c:extLst>
          </c:dPt>
          <c:dPt>
            <c:idx val="1"/>
            <c:invertIfNegative val="0"/>
            <c:bubble3D val="0"/>
            <c:spPr>
              <a:solidFill>
                <a:srgbClr val="FF0000">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0-026D-4EBE-BD3D-5E6FB4AB19BD}"/>
              </c:ext>
            </c:extLst>
          </c:dPt>
          <c:dPt>
            <c:idx val="2"/>
            <c:invertIfNegative val="0"/>
            <c:bubble3D val="0"/>
            <c:spPr>
              <a:solidFill>
                <a:srgbClr val="FF0000">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7AFD-4F19-AFF1-6893D8B6CAF6}"/>
              </c:ext>
            </c:extLst>
          </c:dPt>
          <c:dPt>
            <c:idx val="3"/>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8-7AFD-4F19-AFF1-6893D8B6CAF6}"/>
              </c:ext>
            </c:extLst>
          </c:dPt>
          <c:dPt>
            <c:idx val="4"/>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6-7AFD-4F19-AFF1-6893D8B6CAF6}"/>
              </c:ext>
            </c:extLst>
          </c:dPt>
          <c:dPt>
            <c:idx val="5"/>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8-9662-40E2-8A46-1FC1C399D585}"/>
              </c:ext>
            </c:extLst>
          </c:dPt>
          <c:dPt>
            <c:idx val="6"/>
            <c:invertIfNegative val="0"/>
            <c:bubble3D val="0"/>
            <c:spPr>
              <a:solidFill>
                <a:srgbClr val="FF0000">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7-7AFD-4F19-AFF1-6893D8B6CAF6}"/>
              </c:ext>
            </c:extLst>
          </c:dPt>
          <c:dPt>
            <c:idx val="7"/>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9-7AFD-4F19-AFF1-6893D8B6CAF6}"/>
              </c:ext>
            </c:extLst>
          </c:dPt>
          <c:dPt>
            <c:idx val="8"/>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A-7AFD-4F19-AFF1-6893D8B6CAF6}"/>
              </c:ext>
            </c:extLst>
          </c:dPt>
          <c:dPt>
            <c:idx val="9"/>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F-7AFD-4F19-AFF1-6893D8B6CAF6}"/>
              </c:ext>
            </c:extLst>
          </c:dPt>
          <c:dPt>
            <c:idx val="10"/>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B-7AFD-4F19-AFF1-6893D8B6CAF6}"/>
              </c:ext>
            </c:extLst>
          </c:dPt>
          <c:dPt>
            <c:idx val="11"/>
            <c:invertIfNegative val="0"/>
            <c:bubble3D val="0"/>
            <c:spPr>
              <a:solidFill>
                <a:srgbClr val="33CC33">
                  <a:alpha val="50000"/>
                </a:srgbClr>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C-7AFD-4F19-AFF1-6893D8B6CAF6}"/>
              </c:ext>
            </c:extLst>
          </c:dPt>
          <c:dLbls>
            <c:dLbl>
              <c:idx val="0"/>
              <c:layout>
                <c:manualLayout>
                  <c:x val="0"/>
                  <c:y val="-5.0925925925925923E-2"/>
                </c:manualLayout>
              </c:layout>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7AFD-4F19-AFF1-6893D8B6CAF6}"/>
                </c:ext>
              </c:extLst>
            </c:dLbl>
            <c:dLbl>
              <c:idx val="1"/>
              <c:layout>
                <c:manualLayout>
                  <c:x val="-9.7000653211695596E-17"/>
                  <c:y val="-3.4722222222222265E-2"/>
                </c:manualLayout>
              </c:layout>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026D-4EBE-BD3D-5E6FB4AB19BD}"/>
                </c:ext>
              </c:extLst>
            </c:dLbl>
            <c:dLbl>
              <c:idx val="2"/>
              <c:layout>
                <c:manualLayout>
                  <c:x val="0"/>
                  <c:y val="-6.1274509803921656E-2"/>
                </c:manualLayout>
              </c:layout>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7AFD-4F19-AFF1-6893D8B6CAF6}"/>
                </c:ext>
              </c:extLst>
            </c:dLbl>
            <c:dLbl>
              <c:idx val="3"/>
              <c:layout>
                <c:manualLayout>
                  <c:x val="-7.2690712523137361E-3"/>
                  <c:y val="-6.0599609545008058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2119902081578786"/>
                      <c:h val="0.11575755314871693"/>
                    </c:manualLayout>
                  </c15:layout>
                </c:ext>
                <c:ext xmlns:c16="http://schemas.microsoft.com/office/drawing/2014/chart" uri="{C3380CC4-5D6E-409C-BE32-E72D297353CC}">
                  <c16:uniqueId val="{00000008-7AFD-4F19-AFF1-6893D8B6CAF6}"/>
                </c:ext>
              </c:extLst>
            </c:dLbl>
            <c:dLbl>
              <c:idx val="4"/>
              <c:layout>
                <c:manualLayout>
                  <c:x val="8.532266627552321E-3"/>
                  <c:y val="-7.3360384565702187E-3"/>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1160213168454104"/>
                      <c:h val="0.13891965306775131"/>
                    </c:manualLayout>
                  </c15:layout>
                </c:ext>
                <c:ext xmlns:c16="http://schemas.microsoft.com/office/drawing/2014/chart" uri="{C3380CC4-5D6E-409C-BE32-E72D297353CC}">
                  <c16:uniqueId val="{00000006-7AFD-4F19-AFF1-6893D8B6CAF6}"/>
                </c:ext>
              </c:extLst>
            </c:dLbl>
            <c:dLbl>
              <c:idx val="5"/>
              <c:layout>
                <c:manualLayout>
                  <c:x val="4.0346978102419828E-2"/>
                  <c:y val="-3.7977611528029982E-2"/>
                </c:manualLayout>
              </c:layout>
              <c:tx>
                <c:rich>
                  <a:bodyPr/>
                  <a:lstStyle/>
                  <a:p>
                    <a:fld id="{9C398EED-33C3-402D-8FA3-F939EC3681BA}" type="CATEGORYNAME">
                      <a:rPr lang="en-US" smtClean="0"/>
                      <a:pPr/>
                      <a:t>[CATEGORY NAME]</a:t>
                    </a:fld>
                    <a:r>
                      <a:rPr lang="en-US" baseline="0" dirty="0"/>
                      <a:t> </a:t>
                    </a:r>
                  </a:p>
                  <a:p>
                    <a:fld id="{19EABC2E-A21F-4C54-A87D-8D78FE2FF599}" type="VALUE">
                      <a:rPr lang="en-US" baseline="0" smtClean="0"/>
                      <a:pPr/>
                      <a:t>[VALUE]</a:t>
                    </a:fld>
                    <a:endParaRPr lang="en-US"/>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9662-40E2-8A46-1FC1C399D585}"/>
                </c:ext>
              </c:extLst>
            </c:dLbl>
            <c:dLbl>
              <c:idx val="6"/>
              <c:layout>
                <c:manualLayout>
                  <c:x val="-2.3992582441561498E-3"/>
                  <c:y val="-3.4870034859092208E-2"/>
                </c:manualLayout>
              </c:layout>
              <c:tx>
                <c:rich>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fld id="{D78A40EE-0D4F-4773-969F-C46C8683A78C}" type="CATEGORYNAME">
                      <a:rPr lang="en-US" smtClean="0"/>
                      <a:pPr>
                        <a:defRPr sz="1800"/>
                      </a:pPr>
                      <a:t>[CATEGORY NAME]</a:t>
                    </a:fld>
                    <a:r>
                      <a:rPr lang="en-US" baseline="0" dirty="0"/>
                      <a:t> </a:t>
                    </a:r>
                    <a:fld id="{D71E9954-7177-42AB-95C1-4726816EFEA0}" type="VALUE">
                      <a:rPr lang="en-US" baseline="0"/>
                      <a:pPr>
                        <a:defRPr sz="1800"/>
                      </a:pPr>
                      <a:t>[VALUE]</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3673161186431518"/>
                      <c:h val="0.11575755314871693"/>
                    </c:manualLayout>
                  </c15:layout>
                  <c15:dlblFieldTable/>
                  <c15:showDataLabelsRange val="0"/>
                </c:ext>
                <c:ext xmlns:c16="http://schemas.microsoft.com/office/drawing/2014/chart" uri="{C3380CC4-5D6E-409C-BE32-E72D297353CC}">
                  <c16:uniqueId val="{00000007-7AFD-4F19-AFF1-6893D8B6CAF6}"/>
                </c:ext>
              </c:extLst>
            </c:dLbl>
            <c:dLbl>
              <c:idx val="7"/>
              <c:layout>
                <c:manualLayout>
                  <c:x val="-4.6236189841437495E-3"/>
                  <c:y val="1.5809033520270913E-2"/>
                </c:manualLayout>
              </c:layout>
              <c:tx>
                <c:rich>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fld id="{960288FF-A7F1-4042-8220-855C2778C385}" type="CATEGORYNAME">
                      <a:rPr lang="en-US" smtClean="0"/>
                      <a:pPr>
                        <a:defRPr sz="1800"/>
                      </a:pPr>
                      <a:t>[CATEGORY NAME]</a:t>
                    </a:fld>
                    <a:r>
                      <a:rPr lang="en-US" baseline="0" dirty="0"/>
                      <a:t> </a:t>
                    </a:r>
                    <a:fld id="{70C4BFB9-FCD7-44E9-B7D7-338C50C639C2}" type="VALUE">
                      <a:rPr lang="en-US" baseline="0"/>
                      <a:pPr>
                        <a:defRPr sz="1800"/>
                      </a:pPr>
                      <a:t>[VALUE]</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1893415670045598"/>
                      <c:h val="0.11575755314871693"/>
                    </c:manualLayout>
                  </c15:layout>
                  <c15:dlblFieldTable/>
                  <c15:showDataLabelsRange val="0"/>
                </c:ext>
                <c:ext xmlns:c16="http://schemas.microsoft.com/office/drawing/2014/chart" uri="{C3380CC4-5D6E-409C-BE32-E72D297353CC}">
                  <c16:uniqueId val="{00000009-7AFD-4F19-AFF1-6893D8B6CAF6}"/>
                </c:ext>
              </c:extLst>
            </c:dLbl>
            <c:dLbl>
              <c:idx val="8"/>
              <c:layout>
                <c:manualLayout>
                  <c:x val="2.3902208988417686E-2"/>
                  <c:y val="-2.5943954272094928E-3"/>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5446816779594927"/>
                      <c:h val="0.14902667232385153"/>
                    </c:manualLayout>
                  </c15:layout>
                </c:ext>
                <c:ext xmlns:c16="http://schemas.microsoft.com/office/drawing/2014/chart" uri="{C3380CC4-5D6E-409C-BE32-E72D297353CC}">
                  <c16:uniqueId val="{0000000A-7AFD-4F19-AFF1-6893D8B6CAF6}"/>
                </c:ext>
              </c:extLst>
            </c:dLbl>
            <c:dLbl>
              <c:idx val="9"/>
              <c:layout>
                <c:manualLayout>
                  <c:x val="1.9307627746867277E-2"/>
                  <c:y val="-2.6881496852323876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2984102289478938"/>
                      <c:h val="0.13779654653667167"/>
                    </c:manualLayout>
                  </c15:layout>
                </c:ext>
                <c:ext xmlns:c16="http://schemas.microsoft.com/office/drawing/2014/chart" uri="{C3380CC4-5D6E-409C-BE32-E72D297353CC}">
                  <c16:uniqueId val="{0000000F-7AFD-4F19-AFF1-6893D8B6CAF6}"/>
                </c:ext>
              </c:extLst>
            </c:dLbl>
            <c:dLbl>
              <c:idx val="10"/>
              <c:layout>
                <c:manualLayout>
                  <c:x val="-5.5833071686062566E-3"/>
                  <c:y val="-1.7864352122425462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29054106388614"/>
                      <c:h val="0.14313085216180255"/>
                    </c:manualLayout>
                  </c15:layout>
                </c:ext>
                <c:ext xmlns:c16="http://schemas.microsoft.com/office/drawing/2014/chart" uri="{C3380CC4-5D6E-409C-BE32-E72D297353CC}">
                  <c16:uniqueId val="{0000000B-7AFD-4F19-AFF1-6893D8B6CAF6}"/>
                </c:ext>
              </c:extLst>
            </c:dLbl>
            <c:dLbl>
              <c:idx val="11"/>
              <c:layout>
                <c:manualLayout>
                  <c:x val="0"/>
                  <c:y val="-2.4855154461839488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11029696304029217"/>
                      <c:h val="0.11575755314871693"/>
                    </c:manualLayout>
                  </c15:layout>
                </c:ext>
                <c:ext xmlns:c16="http://schemas.microsoft.com/office/drawing/2014/chart" uri="{C3380CC4-5D6E-409C-BE32-E72D297353CC}">
                  <c16:uniqueId val="{0000000C-7AFD-4F19-AFF1-6893D8B6CAF6}"/>
                </c:ext>
              </c:extLst>
            </c:dLbl>
            <c:dLbl>
              <c:idx val="12"/>
              <c:layout>
                <c:manualLayout>
                  <c:x val="-7.7250984189704192E-2"/>
                  <c:y val="1.2254901960784314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7AFD-4F19-AFF1-6893D8B6CAF6}"/>
                </c:ext>
              </c:extLst>
            </c:dLbl>
            <c:dLbl>
              <c:idx val="13"/>
              <c:layout>
                <c:manualLayout>
                  <c:x val="-1.0300012238673562E-16"/>
                  <c:y val="-0.13725490196078433"/>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7C4A-4B38-BB1B-253EF1D05159}"/>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Sheet1!$A$2:$A$12</c:f>
              <c:strCache>
                <c:ptCount val="11"/>
                <c:pt idx="0">
                  <c:v>2022 Q1</c:v>
                </c:pt>
                <c:pt idx="1">
                  <c:v>2022 Q2</c:v>
                </c:pt>
                <c:pt idx="2">
                  <c:v>2022 Q3</c:v>
                </c:pt>
                <c:pt idx="3">
                  <c:v>2022 Q4</c:v>
                </c:pt>
                <c:pt idx="4">
                  <c:v>2023 Q1</c:v>
                </c:pt>
                <c:pt idx="5">
                  <c:v>2023 Q2</c:v>
                </c:pt>
                <c:pt idx="6">
                  <c:v>2023 Q3</c:v>
                </c:pt>
                <c:pt idx="7">
                  <c:v>2023 Q4</c:v>
                </c:pt>
                <c:pt idx="8">
                  <c:v>2024 Q1</c:v>
                </c:pt>
                <c:pt idx="9">
                  <c:v>2024 Q2 </c:v>
                </c:pt>
                <c:pt idx="10">
                  <c:v>2024 Q3</c:v>
                </c:pt>
              </c:strCache>
            </c:strRef>
          </c:cat>
          <c:val>
            <c:numRef>
              <c:f>Sheet1!$B$2:$B$12</c:f>
              <c:numCache>
                <c:formatCode>_(* #,##0_);_(* \(#,##0\);_(* "-"??_);_(@_)</c:formatCode>
                <c:ptCount val="11"/>
                <c:pt idx="0">
                  <c:v>-5173316</c:v>
                </c:pt>
                <c:pt idx="1">
                  <c:v>-7627617</c:v>
                </c:pt>
                <c:pt idx="2">
                  <c:v>-2613972</c:v>
                </c:pt>
                <c:pt idx="3">
                  <c:v>3017843</c:v>
                </c:pt>
                <c:pt idx="4">
                  <c:v>2279696</c:v>
                </c:pt>
                <c:pt idx="5">
                  <c:v>2180499</c:v>
                </c:pt>
                <c:pt idx="6">
                  <c:v>-2110264</c:v>
                </c:pt>
                <c:pt idx="7">
                  <c:v>5509327</c:v>
                </c:pt>
                <c:pt idx="8">
                  <c:v>3483474</c:v>
                </c:pt>
                <c:pt idx="9">
                  <c:v>5385</c:v>
                </c:pt>
                <c:pt idx="10">
                  <c:v>4294533</c:v>
                </c:pt>
              </c:numCache>
            </c:numRef>
          </c:val>
          <c:extLst>
            <c:ext xmlns:c16="http://schemas.microsoft.com/office/drawing/2014/chart" uri="{C3380CC4-5D6E-409C-BE32-E72D297353CC}">
              <c16:uniqueId val="{00000000-7AFD-4F19-AFF1-6893D8B6CAF6}"/>
            </c:ext>
          </c:extLst>
        </c:ser>
        <c:dLbls>
          <c:dLblPos val="outEnd"/>
          <c:showLegendKey val="0"/>
          <c:showVal val="1"/>
          <c:showCatName val="0"/>
          <c:showSerName val="0"/>
          <c:showPercent val="0"/>
          <c:showBubbleSize val="0"/>
        </c:dLbls>
        <c:gapWidth val="30"/>
        <c:axId val="852592399"/>
        <c:axId val="650918591"/>
      </c:barChart>
      <c:catAx>
        <c:axId val="852592399"/>
        <c:scaling>
          <c:orientation val="minMax"/>
        </c:scaling>
        <c:delete val="1"/>
        <c:axPos val="b"/>
        <c:numFmt formatCode="General" sourceLinked="1"/>
        <c:majorTickMark val="none"/>
        <c:minorTickMark val="none"/>
        <c:tickLblPos val="nextTo"/>
        <c:crossAx val="650918591"/>
        <c:crosses val="autoZero"/>
        <c:auto val="1"/>
        <c:lblAlgn val="ctr"/>
        <c:lblOffset val="100"/>
        <c:noMultiLvlLbl val="0"/>
      </c:catAx>
      <c:valAx>
        <c:axId val="650918591"/>
        <c:scaling>
          <c:orientation val="minMax"/>
          <c:max val="9000000"/>
          <c:min val="-10000000"/>
        </c:scaling>
        <c:delete val="1"/>
        <c:axPos val="l"/>
        <c:majorGridlines>
          <c:spPr>
            <a:ln w="31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c:spPr>
        </c:majorGridlines>
        <c:numFmt formatCode="_(* #,##0_);_(* \(#,##0\);_(* &quot;-&quot;??_);_(@_)" sourceLinked="1"/>
        <c:majorTickMark val="none"/>
        <c:minorTickMark val="none"/>
        <c:tickLblPos val="nextTo"/>
        <c:crossAx val="852592399"/>
        <c:crosses val="autoZero"/>
        <c:crossBetween val="between"/>
        <c:majorUnit val="1500000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Total Funds *as of 9/30/2024</c:v>
                </c:pt>
              </c:strCache>
            </c:strRef>
          </c:tx>
          <c:spPr>
            <a:solidFill>
              <a:srgbClr val="92D050"/>
            </a:solidFill>
            <a:ln>
              <a:noFill/>
            </a:ln>
            <a:effectLst/>
          </c:spPr>
          <c:invertIfNegative val="0"/>
          <c:dLbls>
            <c:dLbl>
              <c:idx val="0"/>
              <c:layout>
                <c:manualLayout>
                  <c:x val="-1.4045633489037236E-3"/>
                  <c:y val="-5.39215686274509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AFD-4F19-AFF1-6893D8B6CAF6}"/>
                </c:ext>
              </c:extLst>
            </c:dLbl>
            <c:dLbl>
              <c:idx val="2"/>
              <c:layout>
                <c:manualLayout>
                  <c:x val="0"/>
                  <c:y val="-6.127450980392165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AFD-4F19-AFF1-6893D8B6CAF6}"/>
                </c:ext>
              </c:extLst>
            </c:dLbl>
            <c:dLbl>
              <c:idx val="3"/>
              <c:layout>
                <c:manualLayout>
                  <c:x val="-7.022816744518553E-3"/>
                  <c:y val="7.352941176470498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AFD-4F19-AFF1-6893D8B6CAF6}"/>
                </c:ext>
              </c:extLst>
            </c:dLbl>
            <c:dLbl>
              <c:idx val="4"/>
              <c:layout>
                <c:manualLayout>
                  <c:x val="0"/>
                  <c:y val="-6.617647058823529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AFD-4F19-AFF1-6893D8B6CAF6}"/>
                </c:ext>
              </c:extLst>
            </c:dLbl>
            <c:dLbl>
              <c:idx val="6"/>
              <c:layout>
                <c:manualLayout>
                  <c:x val="-1.0300012238673562E-16"/>
                  <c:y val="-9.803921568627450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AFD-4F19-AFF1-6893D8B6CAF6}"/>
                </c:ext>
              </c:extLst>
            </c:dLbl>
            <c:dLbl>
              <c:idx val="7"/>
              <c:layout>
                <c:manualLayout>
                  <c:x val="-7.022816744518553E-3"/>
                  <c:y val="-7.352941176470588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AFD-4F19-AFF1-6893D8B6CAF6}"/>
                </c:ext>
              </c:extLst>
            </c:dLbl>
            <c:dLbl>
              <c:idx val="8"/>
              <c:layout>
                <c:manualLayout>
                  <c:x val="-2.8091266978074211E-3"/>
                  <c:y val="-3.18627450980392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AFD-4F19-AFF1-6893D8B6CAF6}"/>
                </c:ext>
              </c:extLst>
            </c:dLbl>
            <c:dLbl>
              <c:idx val="9"/>
              <c:layout>
                <c:manualLayout>
                  <c:x val="-8.427380093422264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AFD-4F19-AFF1-6893D8B6CAF6}"/>
                </c:ext>
              </c:extLst>
            </c:dLbl>
            <c:dLbl>
              <c:idx val="10"/>
              <c:layout>
                <c:manualLayout>
                  <c:x val="-7.0228167445186562E-3"/>
                  <c:y val="-1.47058823529412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AFD-4F19-AFF1-6893D8B6CAF6}"/>
                </c:ext>
              </c:extLst>
            </c:dLbl>
            <c:dLbl>
              <c:idx val="11"/>
              <c:layout>
                <c:manualLayout>
                  <c:x val="-1.2641070140133499E-2"/>
                  <c:y val="-2.696078431372549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AFD-4F19-AFF1-6893D8B6CAF6}"/>
                </c:ext>
              </c:extLst>
            </c:dLbl>
            <c:dLbl>
              <c:idx val="12"/>
              <c:layout>
                <c:manualLayout>
                  <c:x val="-7.7250984189704192E-2"/>
                  <c:y val="1.2254901960784314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AFD-4F19-AFF1-6893D8B6CAF6}"/>
                </c:ext>
              </c:extLst>
            </c:dLbl>
            <c:dLbl>
              <c:idx val="13"/>
              <c:layout>
                <c:manualLayout>
                  <c:x val="-1.0300012238673562E-16"/>
                  <c:y val="-0.1372549019607843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4A-4B38-BB1B-253EF1D051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_(* #,##0_);_(* \(#,##0\);_(* "-"??_);_(@_)</c:formatCode>
                <c:ptCount val="12"/>
                <c:pt idx="0">
                  <c:v>18039306</c:v>
                </c:pt>
                <c:pt idx="1">
                  <c:v>20531378</c:v>
                </c:pt>
                <c:pt idx="2">
                  <c:v>19217851</c:v>
                </c:pt>
                <c:pt idx="3">
                  <c:v>23681298</c:v>
                </c:pt>
                <c:pt idx="4">
                  <c:v>26628222</c:v>
                </c:pt>
                <c:pt idx="5">
                  <c:v>25886207</c:v>
                </c:pt>
                <c:pt idx="6">
                  <c:v>30829190</c:v>
                </c:pt>
                <c:pt idx="7">
                  <c:v>57337398</c:v>
                </c:pt>
                <c:pt idx="8" formatCode="#,##0">
                  <c:v>75383592</c:v>
                </c:pt>
                <c:pt idx="9">
                  <c:v>64351099</c:v>
                </c:pt>
                <c:pt idx="10" formatCode="_(* #,##0_);_(* \(#,##0\);_(* &quot;-&quot;_);_(@_)">
                  <c:v>77365552</c:v>
                </c:pt>
                <c:pt idx="11" formatCode="_(* #,##0_);_(* \(#,##0\);_(* &quot;-&quot;_);_(@_)">
                  <c:v>86213135</c:v>
                </c:pt>
              </c:numCache>
            </c:numRef>
          </c:val>
          <c:extLst>
            <c:ext xmlns:c16="http://schemas.microsoft.com/office/drawing/2014/chart" uri="{C3380CC4-5D6E-409C-BE32-E72D297353CC}">
              <c16:uniqueId val="{00000000-7AFD-4F19-AFF1-6893D8B6CAF6}"/>
            </c:ext>
          </c:extLst>
        </c:ser>
        <c:dLbls>
          <c:dLblPos val="outEnd"/>
          <c:showLegendKey val="0"/>
          <c:showVal val="1"/>
          <c:showCatName val="0"/>
          <c:showSerName val="0"/>
          <c:showPercent val="0"/>
          <c:showBubbleSize val="0"/>
        </c:dLbls>
        <c:gapWidth val="100"/>
        <c:overlap val="-24"/>
        <c:axId val="852592399"/>
        <c:axId val="650918591"/>
      </c:barChart>
      <c:catAx>
        <c:axId val="852592399"/>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50918591"/>
        <c:crosses val="autoZero"/>
        <c:auto val="1"/>
        <c:lblAlgn val="ctr"/>
        <c:lblOffset val="100"/>
        <c:noMultiLvlLbl val="0"/>
      </c:catAx>
      <c:valAx>
        <c:axId val="650918591"/>
        <c:scaling>
          <c:orientation val="minMax"/>
          <c:max val="90000000"/>
        </c:scaling>
        <c:delete val="0"/>
        <c:axPos val="l"/>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52592399"/>
        <c:crosses val="autoZero"/>
        <c:crossBetween val="between"/>
        <c:majorUnit val="1500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inEnd"/>
          <c:showLegendKey val="0"/>
          <c:showVal val="1"/>
          <c:showCatName val="0"/>
          <c:showSerName val="0"/>
          <c:showPercent val="0"/>
          <c:showBubbleSize val="0"/>
        </c:dLbls>
        <c:gapWidth val="16"/>
        <c:axId val="635898928"/>
        <c:axId val="635904688"/>
      </c:barChart>
      <c:catAx>
        <c:axId val="6358989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dk1">
                    <a:lumMod val="65000"/>
                    <a:lumOff val="35000"/>
                  </a:schemeClr>
                </a:solidFill>
                <a:effectLst/>
                <a:latin typeface="+mn-lt"/>
                <a:ea typeface="+mn-ea"/>
                <a:cs typeface="+mn-cs"/>
              </a:defRPr>
            </a:pPr>
            <a:endParaRPr lang="en-US"/>
          </a:p>
        </c:txPr>
        <c:crossAx val="635904688"/>
        <c:crosses val="autoZero"/>
        <c:auto val="1"/>
        <c:lblAlgn val="ctr"/>
        <c:lblOffset val="100"/>
        <c:noMultiLvlLbl val="0"/>
      </c:catAx>
      <c:valAx>
        <c:axId val="635904688"/>
        <c:scaling>
          <c:orientation val="minMax"/>
        </c:scaling>
        <c:delete val="1"/>
        <c:axPos val="l"/>
        <c:numFmt formatCode="_(&quot;$&quot;* #,##0_);_(&quot;$&quot;* \(#,##0\);_(&quot;$&quot;* &quot;-&quot;_);_(@_)" sourceLinked="1"/>
        <c:majorTickMark val="none"/>
        <c:minorTickMark val="none"/>
        <c:tickLblPos val="nextTo"/>
        <c:crossAx val="6358989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5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2019</c:v>
                </c:pt>
                <c:pt idx="1">
                  <c:v>2020</c:v>
                </c:pt>
                <c:pt idx="2">
                  <c:v>2021</c:v>
                </c:pt>
                <c:pt idx="3">
                  <c:v>2022</c:v>
                </c:pt>
                <c:pt idx="4">
                  <c:v>2023</c:v>
                </c:pt>
                <c:pt idx="5">
                  <c:v>2024 as of 11/01/2024</c:v>
                </c:pt>
              </c:strCache>
            </c:strRef>
          </c:cat>
          <c:val>
            <c:numRef>
              <c:f>Sheet1!$B$2:$B$7</c:f>
              <c:numCache>
                <c:formatCode>_("$"* #,##0_);_("$"* \(#,##0\);_("$"* "-"_);_(@_)</c:formatCode>
                <c:ptCount val="6"/>
                <c:pt idx="0">
                  <c:v>2092842</c:v>
                </c:pt>
                <c:pt idx="1">
                  <c:v>1632869</c:v>
                </c:pt>
                <c:pt idx="2">
                  <c:v>1671080</c:v>
                </c:pt>
                <c:pt idx="3">
                  <c:v>2038398</c:v>
                </c:pt>
                <c:pt idx="4">
                  <c:v>2118361</c:v>
                </c:pt>
                <c:pt idx="5">
                  <c:v>2635962</c:v>
                </c:pt>
              </c:numCache>
            </c:numRef>
          </c:val>
          <c:extLst>
            <c:ext xmlns:c16="http://schemas.microsoft.com/office/drawing/2014/chart" uri="{C3380CC4-5D6E-409C-BE32-E72D297353CC}">
              <c16:uniqueId val="{00000000-A69E-431E-AAA4-ADDD8B12049D}"/>
            </c:ext>
          </c:extLst>
        </c:ser>
        <c:dLbls>
          <c:dLblPos val="inEnd"/>
          <c:showLegendKey val="0"/>
          <c:showVal val="1"/>
          <c:showCatName val="0"/>
          <c:showSerName val="0"/>
          <c:showPercent val="0"/>
          <c:showBubbleSize val="0"/>
        </c:dLbls>
        <c:gapWidth val="7"/>
        <c:axId val="1478175615"/>
        <c:axId val="1478176575"/>
      </c:barChart>
      <c:catAx>
        <c:axId val="147817561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mn-lt"/>
                <a:ea typeface="+mn-ea"/>
                <a:cs typeface="+mn-cs"/>
              </a:defRPr>
            </a:pPr>
            <a:endParaRPr lang="en-US"/>
          </a:p>
        </c:txPr>
        <c:crossAx val="1478176575"/>
        <c:crosses val="autoZero"/>
        <c:auto val="1"/>
        <c:lblAlgn val="ctr"/>
        <c:lblOffset val="100"/>
        <c:noMultiLvlLbl val="0"/>
      </c:catAx>
      <c:valAx>
        <c:axId val="1478176575"/>
        <c:scaling>
          <c:orientation val="minMax"/>
        </c:scaling>
        <c:delete val="1"/>
        <c:axPos val="l"/>
        <c:numFmt formatCode="_(&quot;$&quot;* #,##0_);_(&quot;$&quot;* \(#,##0\);_(&quot;$&quot;* &quot;-&quot;_);_(@_)" sourceLinked="1"/>
        <c:majorTickMark val="none"/>
        <c:minorTickMark val="none"/>
        <c:tickLblPos val="nextTo"/>
        <c:crossAx val="1478175615"/>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inEnd"/>
          <c:showLegendKey val="0"/>
          <c:showVal val="1"/>
          <c:showCatName val="0"/>
          <c:showSerName val="0"/>
          <c:showPercent val="0"/>
          <c:showBubbleSize val="0"/>
        </c:dLbls>
        <c:gapWidth val="16"/>
        <c:axId val="635898928"/>
        <c:axId val="635904688"/>
      </c:barChart>
      <c:catAx>
        <c:axId val="6358989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dk1">
                    <a:lumMod val="65000"/>
                    <a:lumOff val="35000"/>
                  </a:schemeClr>
                </a:solidFill>
                <a:effectLst/>
                <a:latin typeface="+mn-lt"/>
                <a:ea typeface="+mn-ea"/>
                <a:cs typeface="+mn-cs"/>
              </a:defRPr>
            </a:pPr>
            <a:endParaRPr lang="en-US"/>
          </a:p>
        </c:txPr>
        <c:crossAx val="635904688"/>
        <c:crosses val="autoZero"/>
        <c:auto val="1"/>
        <c:lblAlgn val="ctr"/>
        <c:lblOffset val="100"/>
        <c:noMultiLvlLbl val="0"/>
      </c:catAx>
      <c:valAx>
        <c:axId val="635904688"/>
        <c:scaling>
          <c:orientation val="minMax"/>
        </c:scaling>
        <c:delete val="1"/>
        <c:axPos val="l"/>
        <c:numFmt formatCode="_(&quot;$&quot;* #,##0_);_(&quot;$&quot;* \(#,##0\);_(&quot;$&quot;* &quot;-&quot;_);_(@_)" sourceLinked="1"/>
        <c:majorTickMark val="none"/>
        <c:minorTickMark val="none"/>
        <c:tickLblPos val="nextTo"/>
        <c:crossAx val="6358989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inEnd"/>
          <c:showLegendKey val="0"/>
          <c:showVal val="1"/>
          <c:showCatName val="0"/>
          <c:showSerName val="0"/>
          <c:showPercent val="0"/>
          <c:showBubbleSize val="0"/>
        </c:dLbls>
        <c:gapWidth val="7"/>
        <c:axId val="1478175615"/>
        <c:axId val="1478176575"/>
      </c:barChart>
      <c:catAx>
        <c:axId val="147817561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mn-lt"/>
                <a:ea typeface="+mn-ea"/>
                <a:cs typeface="+mn-cs"/>
              </a:defRPr>
            </a:pPr>
            <a:endParaRPr lang="en-US"/>
          </a:p>
        </c:txPr>
        <c:crossAx val="1478176575"/>
        <c:crosses val="autoZero"/>
        <c:auto val="1"/>
        <c:lblAlgn val="ctr"/>
        <c:lblOffset val="100"/>
        <c:noMultiLvlLbl val="0"/>
      </c:catAx>
      <c:valAx>
        <c:axId val="1478176575"/>
        <c:scaling>
          <c:orientation val="minMax"/>
        </c:scaling>
        <c:delete val="1"/>
        <c:axPos val="l"/>
        <c:numFmt formatCode="_(&quot;$&quot;* #,##0_);_(&quot;$&quot;* \(#,##0\);_(&quot;$&quot;* &quot;-&quot;_);_(@_)" sourceLinked="1"/>
        <c:majorTickMark val="none"/>
        <c:minorTickMark val="none"/>
        <c:tickLblPos val="nextTo"/>
        <c:crossAx val="1478175615"/>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5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Sheet1!$A$1:$A$5</c:f>
              <c:numCache>
                <c:formatCode>General</c:formatCode>
                <c:ptCount val="5"/>
                <c:pt idx="0">
                  <c:v>2020</c:v>
                </c:pt>
                <c:pt idx="1">
                  <c:v>2021</c:v>
                </c:pt>
                <c:pt idx="2">
                  <c:v>2022</c:v>
                </c:pt>
                <c:pt idx="3">
                  <c:v>2023</c:v>
                </c:pt>
                <c:pt idx="4">
                  <c:v>2024</c:v>
                </c:pt>
              </c:numCache>
            </c:numRef>
          </c:cat>
          <c:val>
            <c:numRef>
              <c:f>Sheet1!$B$1:$B$5</c:f>
              <c:numCache>
                <c:formatCode>_("$"* #,##0_);_("$"* \(#,##0\);_("$"* "-"_);_(@_)</c:formatCode>
                <c:ptCount val="5"/>
                <c:pt idx="0">
                  <c:v>170716</c:v>
                </c:pt>
                <c:pt idx="1">
                  <c:v>248892</c:v>
                </c:pt>
                <c:pt idx="2">
                  <c:v>656095</c:v>
                </c:pt>
                <c:pt idx="3">
                  <c:v>654143</c:v>
                </c:pt>
                <c:pt idx="4">
                  <c:v>966832</c:v>
                </c:pt>
              </c:numCache>
            </c:numRef>
          </c:val>
          <c:extLst>
            <c:ext xmlns:c16="http://schemas.microsoft.com/office/drawing/2014/chart" uri="{C3380CC4-5D6E-409C-BE32-E72D297353CC}">
              <c16:uniqueId val="{00000000-9762-4CD5-8C4C-2F4D9CA42DA1}"/>
            </c:ext>
          </c:extLst>
        </c:ser>
        <c:dLbls>
          <c:dLblPos val="inEnd"/>
          <c:showLegendKey val="0"/>
          <c:showVal val="1"/>
          <c:showCatName val="0"/>
          <c:showSerName val="0"/>
          <c:showPercent val="0"/>
          <c:showBubbleSize val="0"/>
        </c:dLbls>
        <c:gapWidth val="26"/>
        <c:axId val="386421343"/>
        <c:axId val="386421823"/>
      </c:barChart>
      <c:catAx>
        <c:axId val="38642134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mn-lt"/>
                <a:ea typeface="+mn-ea"/>
                <a:cs typeface="+mn-cs"/>
              </a:defRPr>
            </a:pPr>
            <a:endParaRPr lang="en-US"/>
          </a:p>
        </c:txPr>
        <c:crossAx val="386421823"/>
        <c:crosses val="autoZero"/>
        <c:auto val="1"/>
        <c:lblAlgn val="ctr"/>
        <c:lblOffset val="100"/>
        <c:noMultiLvlLbl val="0"/>
      </c:catAx>
      <c:valAx>
        <c:axId val="386421823"/>
        <c:scaling>
          <c:orientation val="minMax"/>
        </c:scaling>
        <c:delete val="1"/>
        <c:axPos val="l"/>
        <c:numFmt formatCode="_(&quot;$&quot;* #,##0_);_(&quot;$&quot;* \(#,##0\);_(&quot;$&quot;* &quot;-&quot;_);_(@_)" sourceLinked="1"/>
        <c:majorTickMark val="none"/>
        <c:minorTickMark val="none"/>
        <c:tickLblPos val="nextTo"/>
        <c:crossAx val="386421343"/>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inEnd"/>
          <c:showLegendKey val="0"/>
          <c:showVal val="1"/>
          <c:showCatName val="0"/>
          <c:showSerName val="0"/>
          <c:showPercent val="0"/>
          <c:showBubbleSize val="0"/>
        </c:dLbls>
        <c:gapWidth val="16"/>
        <c:axId val="635898928"/>
        <c:axId val="635904688"/>
      </c:barChart>
      <c:catAx>
        <c:axId val="6358989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dk1">
                    <a:lumMod val="65000"/>
                    <a:lumOff val="35000"/>
                  </a:schemeClr>
                </a:solidFill>
                <a:effectLst/>
                <a:latin typeface="+mn-lt"/>
                <a:ea typeface="+mn-ea"/>
                <a:cs typeface="+mn-cs"/>
              </a:defRPr>
            </a:pPr>
            <a:endParaRPr lang="en-US"/>
          </a:p>
        </c:txPr>
        <c:crossAx val="635904688"/>
        <c:crosses val="autoZero"/>
        <c:auto val="1"/>
        <c:lblAlgn val="ctr"/>
        <c:lblOffset val="100"/>
        <c:noMultiLvlLbl val="0"/>
      </c:catAx>
      <c:valAx>
        <c:axId val="635904688"/>
        <c:scaling>
          <c:orientation val="minMax"/>
        </c:scaling>
        <c:delete val="1"/>
        <c:axPos val="l"/>
        <c:numFmt formatCode="_(&quot;$&quot;* #,##0_);_(&quot;$&quot;* \(#,##0\);_(&quot;$&quot;* &quot;-&quot;_);_(@_)" sourceLinked="1"/>
        <c:majorTickMark val="none"/>
        <c:minorTickMark val="none"/>
        <c:tickLblPos val="nextTo"/>
        <c:crossAx val="6358989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989765440102048E-2"/>
          <c:y val="3.4188041857469514E-2"/>
          <c:w val="0.9615281450397194"/>
          <c:h val="0.77485245190399799"/>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Sheet6!$A$2:$A$6</c:f>
              <c:strCache>
                <c:ptCount val="5"/>
                <c:pt idx="0">
                  <c:v>20-21</c:v>
                </c:pt>
                <c:pt idx="1">
                  <c:v>21-22</c:v>
                </c:pt>
                <c:pt idx="2">
                  <c:v>22-23</c:v>
                </c:pt>
                <c:pt idx="3">
                  <c:v>23-24</c:v>
                </c:pt>
                <c:pt idx="4">
                  <c:v>24-25 estimate</c:v>
                </c:pt>
              </c:strCache>
            </c:strRef>
          </c:cat>
          <c:val>
            <c:numRef>
              <c:f>Sheet6!$B$2:$B$6</c:f>
              <c:numCache>
                <c:formatCode>"$"#,##0</c:formatCode>
                <c:ptCount val="5"/>
                <c:pt idx="0">
                  <c:v>249999.99999999994</c:v>
                </c:pt>
                <c:pt idx="1">
                  <c:v>1340027.350000002</c:v>
                </c:pt>
                <c:pt idx="2">
                  <c:v>1000507.700000001</c:v>
                </c:pt>
                <c:pt idx="3">
                  <c:v>1143608.5000000009</c:v>
                </c:pt>
                <c:pt idx="4">
                  <c:v>1500000</c:v>
                </c:pt>
              </c:numCache>
            </c:numRef>
          </c:val>
          <c:extLst>
            <c:ext xmlns:c16="http://schemas.microsoft.com/office/drawing/2014/chart" uri="{C3380CC4-5D6E-409C-BE32-E72D297353CC}">
              <c16:uniqueId val="{00000000-FD5B-4666-95A0-2ED75F18944C}"/>
            </c:ext>
          </c:extLst>
        </c:ser>
        <c:dLbls>
          <c:dLblPos val="inEnd"/>
          <c:showLegendKey val="0"/>
          <c:showVal val="1"/>
          <c:showCatName val="0"/>
          <c:showSerName val="0"/>
          <c:showPercent val="0"/>
          <c:showBubbleSize val="0"/>
        </c:dLbls>
        <c:gapWidth val="12"/>
        <c:axId val="1050399184"/>
        <c:axId val="1050401104"/>
      </c:barChart>
      <c:catAx>
        <c:axId val="1050399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mn-lt"/>
                <a:ea typeface="+mn-ea"/>
                <a:cs typeface="+mn-cs"/>
              </a:defRPr>
            </a:pPr>
            <a:endParaRPr lang="en-US"/>
          </a:p>
        </c:txPr>
        <c:crossAx val="1050401104"/>
        <c:crosses val="autoZero"/>
        <c:auto val="1"/>
        <c:lblAlgn val="ctr"/>
        <c:lblOffset val="100"/>
        <c:noMultiLvlLbl val="0"/>
      </c:catAx>
      <c:valAx>
        <c:axId val="1050401104"/>
        <c:scaling>
          <c:orientation val="minMax"/>
        </c:scaling>
        <c:delete val="1"/>
        <c:axPos val="l"/>
        <c:numFmt formatCode="&quot;$&quot;#,##0" sourceLinked="1"/>
        <c:majorTickMark val="none"/>
        <c:minorTickMark val="none"/>
        <c:tickLblPos val="nextTo"/>
        <c:crossAx val="105039918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0.36296</cdr:x>
      <cdr:y>0.01751</cdr:y>
    </cdr:from>
    <cdr:to>
      <cdr:x>0.36948</cdr:x>
      <cdr:y>1</cdr:y>
    </cdr:to>
    <cdr:sp macro="" textlink="">
      <cdr:nvSpPr>
        <cdr:cNvPr id="2" name="Rectangle 1">
          <a:extLst xmlns:a="http://schemas.openxmlformats.org/drawingml/2006/main">
            <a:ext uri="{FF2B5EF4-FFF2-40B4-BE49-F238E27FC236}">
              <a16:creationId xmlns:a16="http://schemas.microsoft.com/office/drawing/2014/main" id="{68908A73-3663-7181-C18E-7644CACDAC3D}"/>
            </a:ext>
          </a:extLst>
        </cdr:cNvPr>
        <cdr:cNvSpPr/>
      </cdr:nvSpPr>
      <cdr:spPr>
        <a:xfrm xmlns:a="http://schemas.openxmlformats.org/drawingml/2006/main" flipH="1">
          <a:off x="4238095" y="93164"/>
          <a:ext cx="76201" cy="5228682"/>
        </a:xfrm>
        <a:prstGeom xmlns:a="http://schemas.openxmlformats.org/drawingml/2006/main" prst="rect">
          <a:avLst/>
        </a:prstGeom>
        <a:solidFill xmlns:a="http://schemas.openxmlformats.org/drawingml/2006/main">
          <a:schemeClr val="accent1">
            <a:alpha val="75000"/>
          </a:schemeClr>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bIns="0"/>
        <a:lstStyle xmlns:a="http://schemas.openxmlformats.org/drawingml/2006/main"/>
        <a:p xmlns:a="http://schemas.openxmlformats.org/drawingml/2006/main">
          <a:endParaRPr lang="en-US" dirty="0"/>
        </a:p>
      </cdr:txBody>
    </cdr:sp>
  </cdr:relSizeAnchor>
  <cdr:relSizeAnchor xmlns:cdr="http://schemas.openxmlformats.org/drawingml/2006/chartDrawing">
    <cdr:from>
      <cdr:x>0.71535</cdr:x>
      <cdr:y>0.01651</cdr:y>
    </cdr:from>
    <cdr:to>
      <cdr:x>0.72188</cdr:x>
      <cdr:y>1</cdr:y>
    </cdr:to>
    <cdr:sp macro="" textlink="">
      <cdr:nvSpPr>
        <cdr:cNvPr id="3" name="Rectangle 2">
          <a:extLst xmlns:a="http://schemas.openxmlformats.org/drawingml/2006/main">
            <a:ext uri="{FF2B5EF4-FFF2-40B4-BE49-F238E27FC236}">
              <a16:creationId xmlns:a16="http://schemas.microsoft.com/office/drawing/2014/main" id="{703ABCCC-45E2-CF12-43C7-6F7BC0DD19F2}"/>
            </a:ext>
          </a:extLst>
        </cdr:cNvPr>
        <cdr:cNvSpPr/>
      </cdr:nvSpPr>
      <cdr:spPr>
        <a:xfrm xmlns:a="http://schemas.openxmlformats.org/drawingml/2006/main">
          <a:off x="8352897" y="87856"/>
          <a:ext cx="76200" cy="5233989"/>
        </a:xfrm>
        <a:prstGeom xmlns:a="http://schemas.openxmlformats.org/drawingml/2006/main" prst="rect">
          <a:avLst/>
        </a:prstGeom>
        <a:solidFill xmlns:a="http://schemas.openxmlformats.org/drawingml/2006/main">
          <a:schemeClr val="accent1">
            <a:alpha val="75000"/>
          </a:schemeClr>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bIns="0"/>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60E818A-3054-FE4A-8230-FF078DD82D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charset="0"/>
                <a:ea typeface="MS PGothic" charset="-128"/>
              </a:defRPr>
            </a:lvl1pPr>
          </a:lstStyle>
          <a:p>
            <a:pPr>
              <a:defRPr/>
            </a:pPr>
            <a:endParaRPr lang="en-US"/>
          </a:p>
        </p:txBody>
      </p:sp>
      <p:sp>
        <p:nvSpPr>
          <p:cNvPr id="3" name="Date Placeholder 2">
            <a:extLst>
              <a:ext uri="{FF2B5EF4-FFF2-40B4-BE49-F238E27FC236}">
                <a16:creationId xmlns:a16="http://schemas.microsoft.com/office/drawing/2014/main" id="{E88D7115-A7F7-7D4A-841B-B3CEE1FE94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atin typeface="Arial" charset="0"/>
                <a:ea typeface="MS PGothic" charset="-128"/>
              </a:defRPr>
            </a:lvl1pPr>
          </a:lstStyle>
          <a:p>
            <a:pPr>
              <a:defRPr/>
            </a:pPr>
            <a:fld id="{6934AF1C-26AE-4207-A119-7B35C909D261}" type="datetimeFigureOut">
              <a:rPr lang="en-US"/>
              <a:pPr>
                <a:defRPr/>
              </a:pPr>
              <a:t>11/12/2024</a:t>
            </a:fld>
            <a:endParaRPr lang="en-US"/>
          </a:p>
        </p:txBody>
      </p:sp>
      <p:sp>
        <p:nvSpPr>
          <p:cNvPr id="4" name="Footer Placeholder 3">
            <a:extLst>
              <a:ext uri="{FF2B5EF4-FFF2-40B4-BE49-F238E27FC236}">
                <a16:creationId xmlns:a16="http://schemas.microsoft.com/office/drawing/2014/main" id="{9D86DFFC-E574-DB4A-B02B-C447697014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atin typeface="Arial" charset="0"/>
                <a:ea typeface="MS PGothic" charset="-128"/>
              </a:defRPr>
            </a:lvl1pPr>
          </a:lstStyle>
          <a:p>
            <a:pPr>
              <a:defRPr/>
            </a:pPr>
            <a:endParaRPr lang="en-US"/>
          </a:p>
        </p:txBody>
      </p:sp>
      <p:sp>
        <p:nvSpPr>
          <p:cNvPr id="5" name="Slide Number Placeholder 4">
            <a:extLst>
              <a:ext uri="{FF2B5EF4-FFF2-40B4-BE49-F238E27FC236}">
                <a16:creationId xmlns:a16="http://schemas.microsoft.com/office/drawing/2014/main" id="{7619487F-DDAE-2544-9787-DEB8B85AF5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atin typeface="Arial" charset="0"/>
                <a:ea typeface="MS PGothic" charset="-128"/>
              </a:defRPr>
            </a:lvl1pPr>
          </a:lstStyle>
          <a:p>
            <a:pPr>
              <a:defRPr/>
            </a:pPr>
            <a:fld id="{BF079433-D751-49FE-934C-2BA1E93F2D3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E7F9FC-5D05-5046-9006-C640C49A9565}"/>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3" name="Date Placeholder 2">
            <a:extLst>
              <a:ext uri="{FF2B5EF4-FFF2-40B4-BE49-F238E27FC236}">
                <a16:creationId xmlns:a16="http://schemas.microsoft.com/office/drawing/2014/main" id="{10171D9A-D20B-074E-9030-FF943FBC9014}"/>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fld id="{0CB993D2-10B5-4F1E-8124-0D3321B7E790}" type="datetimeFigureOut">
              <a:rPr lang="en-US" altLang="en-US"/>
              <a:pPr>
                <a:defRPr/>
              </a:pPr>
              <a:t>11/12/2024</a:t>
            </a:fld>
            <a:endParaRPr lang="en-US" altLang="en-US"/>
          </a:p>
        </p:txBody>
      </p:sp>
      <p:sp>
        <p:nvSpPr>
          <p:cNvPr id="4" name="Slide Image Placeholder 3">
            <a:extLst>
              <a:ext uri="{FF2B5EF4-FFF2-40B4-BE49-F238E27FC236}">
                <a16:creationId xmlns:a16="http://schemas.microsoft.com/office/drawing/2014/main" id="{9BAD72FB-4128-FF4A-85B8-B5BFF2A9F591}"/>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06DD453-78A0-CD49-866E-8A59E3F6042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9BE0D24-9372-4744-87F4-B18297806E9F}"/>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7" name="Slide Number Placeholder 6">
            <a:extLst>
              <a:ext uri="{FF2B5EF4-FFF2-40B4-BE49-F238E27FC236}">
                <a16:creationId xmlns:a16="http://schemas.microsoft.com/office/drawing/2014/main" id="{0DD37CBC-483B-F040-AB48-337BC88FC03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ea typeface="MS PGothic" panose="020B0600070205080204" pitchFamily="34" charset="-128"/>
              </a:defRPr>
            </a:lvl1pPr>
          </a:lstStyle>
          <a:p>
            <a:pPr>
              <a:defRPr/>
            </a:pPr>
            <a:fld id="{C670165F-EE3B-48B2-83BD-E5409F23865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BE40D-5E7F-2966-C4D8-DA041AFFCF7B}"/>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C36B2127-A167-C91D-090B-2ACB64EE78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167AD78F-454F-1BFD-95DB-8CF804F479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a:extLst>
              <a:ext uri="{FF2B5EF4-FFF2-40B4-BE49-F238E27FC236}">
                <a16:creationId xmlns:a16="http://schemas.microsoft.com/office/drawing/2014/main" id="{F667E093-CD63-C5B1-8C14-6E3872A199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10</a:t>
            </a:fld>
            <a:endParaRPr lang="en-US" altLang="en-US" sz="1200"/>
          </a:p>
        </p:txBody>
      </p:sp>
    </p:spTree>
    <p:extLst>
      <p:ext uri="{BB962C8B-B14F-4D97-AF65-F5344CB8AC3E}">
        <p14:creationId xmlns:p14="http://schemas.microsoft.com/office/powerpoint/2010/main" val="2621862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E9068-E056-D2F7-5393-D6DFB2C0D949}"/>
            </a:ext>
          </a:extLst>
        </p:cNvPr>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E6C19663-50AA-9B08-1835-1D34A60666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56746293-1DC7-A20E-DDD6-ADEFBE7FA23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21928FD8-9019-FF2C-9629-7F0720C55E6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11</a:t>
            </a:fld>
            <a:endParaRPr lang="en-US" altLang="en-US" sz="1200"/>
          </a:p>
        </p:txBody>
      </p:sp>
    </p:spTree>
    <p:extLst>
      <p:ext uri="{BB962C8B-B14F-4D97-AF65-F5344CB8AC3E}">
        <p14:creationId xmlns:p14="http://schemas.microsoft.com/office/powerpoint/2010/main" val="3733901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12</a:t>
            </a:fld>
            <a:endParaRPr lang="en-US" altLang="en-US" sz="1200"/>
          </a:p>
        </p:txBody>
      </p:sp>
    </p:spTree>
    <p:extLst>
      <p:ext uri="{BB962C8B-B14F-4D97-AF65-F5344CB8AC3E}">
        <p14:creationId xmlns:p14="http://schemas.microsoft.com/office/powerpoint/2010/main" val="1044126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A4544-40B5-115D-B9F1-E4B7F8FCADBE}"/>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941EB5F-BE53-16D0-307A-1B4A5F2862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4D11BDA2-FE9C-160D-16B1-40478DF9BC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a:extLst>
              <a:ext uri="{FF2B5EF4-FFF2-40B4-BE49-F238E27FC236}">
                <a16:creationId xmlns:a16="http://schemas.microsoft.com/office/drawing/2014/main" id="{B1761FF7-DE22-9C2D-CBCE-1878BCC70E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13</a:t>
            </a:fld>
            <a:endParaRPr lang="en-US" altLang="en-US" sz="1200"/>
          </a:p>
        </p:txBody>
      </p:sp>
    </p:spTree>
    <p:extLst>
      <p:ext uri="{BB962C8B-B14F-4D97-AF65-F5344CB8AC3E}">
        <p14:creationId xmlns:p14="http://schemas.microsoft.com/office/powerpoint/2010/main" val="1588742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CA8B8-7F6F-FC0F-7847-7835D293C535}"/>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C917AC4-F72B-64A0-F899-0F1A2CE00A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5DEBEA65-CEF5-E88F-E1CC-428CBB0781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a:extLst>
              <a:ext uri="{FF2B5EF4-FFF2-40B4-BE49-F238E27FC236}">
                <a16:creationId xmlns:a16="http://schemas.microsoft.com/office/drawing/2014/main" id="{B328213F-119D-029A-C678-17140393EA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14</a:t>
            </a:fld>
            <a:endParaRPr lang="en-US" altLang="en-US" sz="1200"/>
          </a:p>
        </p:txBody>
      </p:sp>
    </p:spTree>
    <p:extLst>
      <p:ext uri="{BB962C8B-B14F-4D97-AF65-F5344CB8AC3E}">
        <p14:creationId xmlns:p14="http://schemas.microsoft.com/office/powerpoint/2010/main" val="179583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A238C-24F1-F72A-B032-AAAE4DA05B62}"/>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797F0DD-8A0D-3081-D425-160790FC0D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970ED39A-15EF-0243-FB7C-F0FA34CAAF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a:extLst>
              <a:ext uri="{FF2B5EF4-FFF2-40B4-BE49-F238E27FC236}">
                <a16:creationId xmlns:a16="http://schemas.microsoft.com/office/drawing/2014/main" id="{C55506AC-B332-603C-9E8F-648B3B0E6C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15</a:t>
            </a:fld>
            <a:endParaRPr lang="en-US" altLang="en-US" sz="1200"/>
          </a:p>
        </p:txBody>
      </p:sp>
    </p:spTree>
    <p:extLst>
      <p:ext uri="{BB962C8B-B14F-4D97-AF65-F5344CB8AC3E}">
        <p14:creationId xmlns:p14="http://schemas.microsoft.com/office/powerpoint/2010/main" val="3016072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FD736-95A4-035F-4890-DBA202D50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FC43DC-ECFA-141D-CC36-EC00D71010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8C79A3-8229-D7AC-D270-0604321822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BF0EAF-F051-7D3B-AA96-FC034AC96013}"/>
              </a:ext>
            </a:extLst>
          </p:cNvPr>
          <p:cNvSpPr>
            <a:spLocks noGrp="1"/>
          </p:cNvSpPr>
          <p:nvPr>
            <p:ph type="sldNum" sz="quarter" idx="5"/>
          </p:nvPr>
        </p:nvSpPr>
        <p:spPr/>
        <p:txBody>
          <a:bodyPr/>
          <a:lstStyle/>
          <a:p>
            <a:pPr>
              <a:defRPr/>
            </a:pPr>
            <a:fld id="{C670165F-EE3B-48B2-83BD-E5409F23865E}" type="slidenum">
              <a:rPr lang="en-US" altLang="en-US" smtClean="0"/>
              <a:pPr>
                <a:defRPr/>
              </a:pPr>
              <a:t>16</a:t>
            </a:fld>
            <a:endParaRPr lang="en-US" altLang="en-US"/>
          </a:p>
        </p:txBody>
      </p:sp>
    </p:spTree>
    <p:extLst>
      <p:ext uri="{BB962C8B-B14F-4D97-AF65-F5344CB8AC3E}">
        <p14:creationId xmlns:p14="http://schemas.microsoft.com/office/powerpoint/2010/main" val="844964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Fastppt.net</a:t>
            </a:r>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17</a:t>
            </a:fld>
            <a:endParaRPr lang="en-US"/>
          </a:p>
        </p:txBody>
      </p:sp>
    </p:spTree>
    <p:extLst>
      <p:ext uri="{BB962C8B-B14F-4D97-AF65-F5344CB8AC3E}">
        <p14:creationId xmlns:p14="http://schemas.microsoft.com/office/powerpoint/2010/main" val="343751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6752" indent="-287212">
              <a:defRPr sz="2400">
                <a:solidFill>
                  <a:schemeClr val="tx1"/>
                </a:solidFill>
                <a:latin typeface="Arial" panose="020B0604020202020204" pitchFamily="34" charset="0"/>
                <a:ea typeface="MS PGothic" panose="020B0600070205080204" pitchFamily="34" charset="-128"/>
              </a:defRPr>
            </a:lvl2pPr>
            <a:lvl3pPr marL="1148848" indent="-229770">
              <a:defRPr sz="2400">
                <a:solidFill>
                  <a:schemeClr val="tx1"/>
                </a:solidFill>
                <a:latin typeface="Arial" panose="020B0604020202020204" pitchFamily="34" charset="0"/>
                <a:ea typeface="MS PGothic" panose="020B0600070205080204" pitchFamily="34" charset="-128"/>
              </a:defRPr>
            </a:lvl3pPr>
            <a:lvl4pPr marL="1608388" indent="-229770">
              <a:defRPr sz="2400">
                <a:solidFill>
                  <a:schemeClr val="tx1"/>
                </a:solidFill>
                <a:latin typeface="Arial" panose="020B0604020202020204" pitchFamily="34" charset="0"/>
                <a:ea typeface="MS PGothic" panose="020B0600070205080204" pitchFamily="34" charset="-128"/>
              </a:defRPr>
            </a:lvl4pPr>
            <a:lvl5pPr marL="2067927" indent="-229770">
              <a:defRPr sz="2400">
                <a:solidFill>
                  <a:schemeClr val="tx1"/>
                </a:solidFill>
                <a:latin typeface="Arial" panose="020B0604020202020204" pitchFamily="34" charset="0"/>
                <a:ea typeface="MS PGothic" panose="020B0600070205080204" pitchFamily="34" charset="-128"/>
              </a:defRPr>
            </a:lvl5pPr>
            <a:lvl6pPr marL="2527466" indent="-22977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87006" indent="-22977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46545" indent="-22977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6084" indent="-22977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a:pPr/>
              <a:t>18</a:t>
            </a:fld>
            <a:endParaRPr lang="en-US" altLang="en-US" sz="1200" dirty="0"/>
          </a:p>
        </p:txBody>
      </p:sp>
    </p:spTree>
    <p:extLst>
      <p:ext uri="{BB962C8B-B14F-4D97-AF65-F5344CB8AC3E}">
        <p14:creationId xmlns:p14="http://schemas.microsoft.com/office/powerpoint/2010/main" val="3561093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Char char="·"/>
            </a:pPr>
            <a:endParaRPr lang="en-US" altLang="en-US">
              <a:latin typeface="Century Gothic" panose="020B0502020202020204" pitchFamily="34" charset="0"/>
            </a:endParaRPr>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7A13D25-CB72-4043-85E4-236725A32430}" type="slidenum">
              <a:rPr lang="en-US" altLang="en-US" sz="1200" smtClean="0"/>
              <a:pPr/>
              <a:t>19</a:t>
            </a:fld>
            <a:endParaRPr lang="en-US" altLang="en-US" sz="1200"/>
          </a:p>
        </p:txBody>
      </p:sp>
    </p:spTree>
    <p:extLst>
      <p:ext uri="{BB962C8B-B14F-4D97-AF65-F5344CB8AC3E}">
        <p14:creationId xmlns:p14="http://schemas.microsoft.com/office/powerpoint/2010/main" val="626326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2</a:t>
            </a:fld>
            <a:endParaRPr lang="en-US" altLang="en-US" sz="1200"/>
          </a:p>
        </p:txBody>
      </p:sp>
    </p:spTree>
    <p:extLst>
      <p:ext uri="{BB962C8B-B14F-4D97-AF65-F5344CB8AC3E}">
        <p14:creationId xmlns:p14="http://schemas.microsoft.com/office/powerpoint/2010/main" val="600472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75BA9-8A2D-030D-0CC2-442667E7B521}"/>
            </a:ext>
          </a:extLst>
        </p:cNvPr>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082A11B7-DE18-26F2-A97E-8EE51C3E88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0E24876B-62B6-2630-D416-F49480B7F2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Char char="·"/>
            </a:pPr>
            <a:endParaRPr lang="en-US" altLang="en-US">
              <a:latin typeface="Century Gothic" panose="020B0502020202020204" pitchFamily="34" charset="0"/>
            </a:endParaRPr>
          </a:p>
        </p:txBody>
      </p:sp>
      <p:sp>
        <p:nvSpPr>
          <p:cNvPr id="12292" name="Slide Number Placeholder 3">
            <a:extLst>
              <a:ext uri="{FF2B5EF4-FFF2-40B4-BE49-F238E27FC236}">
                <a16:creationId xmlns:a16="http://schemas.microsoft.com/office/drawing/2014/main" id="{C56982F5-39CF-06DB-0DBD-1DAE1E6B26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7A13D25-CB72-4043-85E4-236725A32430}" type="slidenum">
              <a:rPr lang="en-US" altLang="en-US" sz="1200" smtClean="0"/>
              <a:pPr/>
              <a:t>20</a:t>
            </a:fld>
            <a:endParaRPr lang="en-US" altLang="en-US" sz="1200"/>
          </a:p>
        </p:txBody>
      </p:sp>
    </p:spTree>
    <p:extLst>
      <p:ext uri="{BB962C8B-B14F-4D97-AF65-F5344CB8AC3E}">
        <p14:creationId xmlns:p14="http://schemas.microsoft.com/office/powerpoint/2010/main" val="3774384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15D035-2D02-4A6E-B2A3-41BCC4A8102D}" type="slidenum">
              <a:rPr lang="en-US" smtClean="0"/>
              <a:pPr/>
              <a:t>22</a:t>
            </a:fld>
            <a:endParaRPr lang="en-US"/>
          </a:p>
        </p:txBody>
      </p:sp>
    </p:spTree>
    <p:extLst>
      <p:ext uri="{BB962C8B-B14F-4D97-AF65-F5344CB8AC3E}">
        <p14:creationId xmlns:p14="http://schemas.microsoft.com/office/powerpoint/2010/main" val="25504625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a:extLst>
              <a:ext uri="{FF2B5EF4-FFF2-40B4-BE49-F238E27FC236}">
                <a16:creationId xmlns:a16="http://schemas.microsoft.com/office/drawing/2014/main" id="{A8FEEAB8-A5B7-18BD-1640-46E52DFF60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2" name="Notes Placeholder 2">
            <a:extLst>
              <a:ext uri="{FF2B5EF4-FFF2-40B4-BE49-F238E27FC236}">
                <a16:creationId xmlns:a16="http://schemas.microsoft.com/office/drawing/2014/main" id="{7312599A-986A-DCD6-658E-27B039D183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pPr>
            <a:endParaRPr lang="en-US" altLang="en-US" sz="1600" dirty="0">
              <a:latin typeface="Century Gothic" panose="020B0502020202020204" pitchFamily="34" charset="0"/>
              <a:cs typeface="Calibri" panose="020F0502020204030204" pitchFamily="34" charset="0"/>
            </a:endParaRPr>
          </a:p>
        </p:txBody>
      </p:sp>
      <p:sp>
        <p:nvSpPr>
          <p:cNvPr id="71683" name="Slide Number Placeholder 3">
            <a:extLst>
              <a:ext uri="{FF2B5EF4-FFF2-40B4-BE49-F238E27FC236}">
                <a16:creationId xmlns:a16="http://schemas.microsoft.com/office/drawing/2014/main" id="{7E92892C-E37B-1530-6A64-C17C468C19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F1753EC8-CF64-434A-BCA5-D9DF240B932E}" type="slidenum">
              <a:rPr lang="en-US" altLang="en-US" sz="1200"/>
              <a:pPr/>
              <a:t>24</a:t>
            </a:fld>
            <a:endParaRPr lang="en-US" altLang="en-US" sz="1200"/>
          </a:p>
        </p:txBody>
      </p:sp>
    </p:spTree>
    <p:extLst>
      <p:ext uri="{BB962C8B-B14F-4D97-AF65-F5344CB8AC3E}">
        <p14:creationId xmlns:p14="http://schemas.microsoft.com/office/powerpoint/2010/main" val="872590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25</a:t>
            </a:fld>
            <a:endParaRPr lang="en-US"/>
          </a:p>
        </p:txBody>
      </p:sp>
    </p:spTree>
    <p:extLst>
      <p:ext uri="{BB962C8B-B14F-4D97-AF65-F5344CB8AC3E}">
        <p14:creationId xmlns:p14="http://schemas.microsoft.com/office/powerpoint/2010/main" val="4047561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26</a:t>
            </a:fld>
            <a:endParaRPr lang="en-US"/>
          </a:p>
        </p:txBody>
      </p:sp>
    </p:spTree>
    <p:extLst>
      <p:ext uri="{BB962C8B-B14F-4D97-AF65-F5344CB8AC3E}">
        <p14:creationId xmlns:p14="http://schemas.microsoft.com/office/powerpoint/2010/main" val="1798447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our moonshot milestone</a:t>
            </a:r>
          </a:p>
        </p:txBody>
      </p:sp>
      <p:sp>
        <p:nvSpPr>
          <p:cNvPr id="4" name="Slide Number Placeholder 3"/>
          <p:cNvSpPr>
            <a:spLocks noGrp="1"/>
          </p:cNvSpPr>
          <p:nvPr>
            <p:ph type="sldNum" sz="quarter" idx="5"/>
          </p:nvPr>
        </p:nvSpPr>
        <p:spPr/>
        <p:txBody>
          <a:bodyPr/>
          <a:lstStyle/>
          <a:p>
            <a:fld id="{8C747B73-6B03-4EF3-AD40-683CE00DABF6}" type="slidenum">
              <a:rPr lang="en-US" smtClean="0"/>
              <a:t>27</a:t>
            </a:fld>
            <a:endParaRPr lang="en-US"/>
          </a:p>
        </p:txBody>
      </p:sp>
    </p:spTree>
    <p:extLst>
      <p:ext uri="{BB962C8B-B14F-4D97-AF65-F5344CB8AC3E}">
        <p14:creationId xmlns:p14="http://schemas.microsoft.com/office/powerpoint/2010/main" val="5449260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 Academically economically </a:t>
            </a:r>
            <a:r>
              <a:rPr lang="en-US" altLang="en-US" err="1"/>
              <a:t>disadvanted</a:t>
            </a:r>
            <a:r>
              <a:rPr lang="en-US" altLang="en-US"/>
              <a:t>, students 26+</a:t>
            </a:r>
          </a:p>
          <a:p>
            <a:r>
              <a:rPr lang="en-US" altLang="en-US"/>
              <a:t>- Military affiliated includes those serving and those not including spouses and other dependents</a:t>
            </a:r>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51940" indent="-289208">
              <a:defRPr sz="2400">
                <a:solidFill>
                  <a:schemeClr val="tx1"/>
                </a:solidFill>
                <a:latin typeface="Arial" panose="020B0604020202020204" pitchFamily="34" charset="0"/>
                <a:ea typeface="MS PGothic" panose="020B0600070205080204" pitchFamily="34" charset="-128"/>
              </a:defRPr>
            </a:lvl2pPr>
            <a:lvl3pPr marL="1156830" indent="-231366">
              <a:defRPr sz="2400">
                <a:solidFill>
                  <a:schemeClr val="tx1"/>
                </a:solidFill>
                <a:latin typeface="Arial" panose="020B0604020202020204" pitchFamily="34" charset="0"/>
                <a:ea typeface="MS PGothic" panose="020B0600070205080204" pitchFamily="34" charset="-128"/>
              </a:defRPr>
            </a:lvl3pPr>
            <a:lvl4pPr marL="1619562" indent="-231366">
              <a:defRPr sz="2400">
                <a:solidFill>
                  <a:schemeClr val="tx1"/>
                </a:solidFill>
                <a:latin typeface="Arial" panose="020B0604020202020204" pitchFamily="34" charset="0"/>
                <a:ea typeface="MS PGothic" panose="020B0600070205080204" pitchFamily="34" charset="-128"/>
              </a:defRPr>
            </a:lvl4pPr>
            <a:lvl5pPr marL="2082295" indent="-231366">
              <a:defRPr sz="2400">
                <a:solidFill>
                  <a:schemeClr val="tx1"/>
                </a:solidFill>
                <a:latin typeface="Arial" panose="020B0604020202020204" pitchFamily="34" charset="0"/>
                <a:ea typeface="MS PGothic" panose="020B0600070205080204" pitchFamily="34" charset="-128"/>
              </a:defRPr>
            </a:lvl5pPr>
            <a:lvl6pPr marL="2545027"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3007759"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70491"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33223" indent="-231366"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a:pPr/>
              <a:t>28</a:t>
            </a:fld>
            <a:endParaRPr lang="en-US" altLang="en-US" sz="1200"/>
          </a:p>
        </p:txBody>
      </p:sp>
    </p:spTree>
    <p:extLst>
      <p:ext uri="{BB962C8B-B14F-4D97-AF65-F5344CB8AC3E}">
        <p14:creationId xmlns:p14="http://schemas.microsoft.com/office/powerpoint/2010/main" val="2922213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6A7CF418-43B2-EB4A-BC80-99CC6F599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4CF0A41C-F24C-7148-A78A-8A128F0515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8435" name="Slide Number Placeholder 3">
            <a:extLst>
              <a:ext uri="{FF2B5EF4-FFF2-40B4-BE49-F238E27FC236}">
                <a16:creationId xmlns:a16="http://schemas.microsoft.com/office/drawing/2014/main" id="{EB9A63F4-2E90-7943-BC78-3D9D51F53B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2161EA-0439-3845-97F1-94CFE731BC60}" type="slidenum">
              <a:rPr lang="en-US" altLang="en-US" sz="1200" smtClean="0"/>
              <a:pPr/>
              <a:t>29</a:t>
            </a:fld>
            <a:endParaRPr lang="en-US" altLang="en-US" sz="1200"/>
          </a:p>
        </p:txBody>
      </p:sp>
    </p:spTree>
    <p:extLst>
      <p:ext uri="{BB962C8B-B14F-4D97-AF65-F5344CB8AC3E}">
        <p14:creationId xmlns:p14="http://schemas.microsoft.com/office/powerpoint/2010/main" val="1195735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30</a:t>
            </a:fld>
            <a:endParaRPr lang="en-US"/>
          </a:p>
        </p:txBody>
      </p:sp>
    </p:spTree>
    <p:extLst>
      <p:ext uri="{BB962C8B-B14F-4D97-AF65-F5344CB8AC3E}">
        <p14:creationId xmlns:p14="http://schemas.microsoft.com/office/powerpoint/2010/main" val="22453845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Option B</a:t>
            </a:r>
          </a:p>
        </p:txBody>
      </p:sp>
      <p:sp>
        <p:nvSpPr>
          <p:cNvPr id="4" name="Slide Number Placeholder 3"/>
          <p:cNvSpPr>
            <a:spLocks noGrp="1"/>
          </p:cNvSpPr>
          <p:nvPr>
            <p:ph type="sldNum" sz="quarter" idx="5"/>
          </p:nvPr>
        </p:nvSpPr>
        <p:spPr/>
        <p:txBody>
          <a:bodyPr/>
          <a:lstStyle/>
          <a:p>
            <a:fld id="{8C747B73-6B03-4EF3-AD40-683CE00DABF6}" type="slidenum">
              <a:rPr lang="en-US" smtClean="0"/>
              <a:t>31</a:t>
            </a:fld>
            <a:endParaRPr lang="en-US"/>
          </a:p>
        </p:txBody>
      </p:sp>
    </p:spTree>
    <p:extLst>
      <p:ext uri="{BB962C8B-B14F-4D97-AF65-F5344CB8AC3E}">
        <p14:creationId xmlns:p14="http://schemas.microsoft.com/office/powerpoint/2010/main" val="760761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3</a:t>
            </a:fld>
            <a:endParaRPr lang="en-US" altLang="en-US" sz="1200"/>
          </a:p>
        </p:txBody>
      </p:sp>
    </p:spTree>
    <p:extLst>
      <p:ext uri="{BB962C8B-B14F-4D97-AF65-F5344CB8AC3E}">
        <p14:creationId xmlns:p14="http://schemas.microsoft.com/office/powerpoint/2010/main" val="41373705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32</a:t>
            </a:fld>
            <a:endParaRPr lang="en-US"/>
          </a:p>
        </p:txBody>
      </p:sp>
    </p:spTree>
    <p:extLst>
      <p:ext uri="{BB962C8B-B14F-4D97-AF65-F5344CB8AC3E}">
        <p14:creationId xmlns:p14="http://schemas.microsoft.com/office/powerpoint/2010/main" val="29981372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33</a:t>
            </a:fld>
            <a:endParaRPr lang="en-US"/>
          </a:p>
        </p:txBody>
      </p:sp>
    </p:spTree>
    <p:extLst>
      <p:ext uri="{BB962C8B-B14F-4D97-AF65-F5344CB8AC3E}">
        <p14:creationId xmlns:p14="http://schemas.microsoft.com/office/powerpoint/2010/main" val="41707117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Stephanie’s data</a:t>
            </a:r>
          </a:p>
        </p:txBody>
      </p:sp>
      <p:sp>
        <p:nvSpPr>
          <p:cNvPr id="4" name="Slide Number Placeholder 3"/>
          <p:cNvSpPr>
            <a:spLocks noGrp="1"/>
          </p:cNvSpPr>
          <p:nvPr>
            <p:ph type="sldNum" sz="quarter" idx="5"/>
          </p:nvPr>
        </p:nvSpPr>
        <p:spPr/>
        <p:txBody>
          <a:bodyPr/>
          <a:lstStyle/>
          <a:p>
            <a:fld id="{8C747B73-6B03-4EF3-AD40-683CE00DABF6}" type="slidenum">
              <a:rPr lang="en-US" smtClean="0"/>
              <a:t>34</a:t>
            </a:fld>
            <a:endParaRPr lang="en-US"/>
          </a:p>
        </p:txBody>
      </p:sp>
    </p:spTree>
    <p:extLst>
      <p:ext uri="{BB962C8B-B14F-4D97-AF65-F5344CB8AC3E}">
        <p14:creationId xmlns:p14="http://schemas.microsoft.com/office/powerpoint/2010/main" val="3494557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35</a:t>
            </a:fld>
            <a:endParaRPr lang="en-US"/>
          </a:p>
        </p:txBody>
      </p:sp>
    </p:spTree>
    <p:extLst>
      <p:ext uri="{BB962C8B-B14F-4D97-AF65-F5344CB8AC3E}">
        <p14:creationId xmlns:p14="http://schemas.microsoft.com/office/powerpoint/2010/main" val="4083711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36</a:t>
            </a:fld>
            <a:endParaRPr lang="en-US"/>
          </a:p>
        </p:txBody>
      </p:sp>
    </p:spTree>
    <p:extLst>
      <p:ext uri="{BB962C8B-B14F-4D97-AF65-F5344CB8AC3E}">
        <p14:creationId xmlns:p14="http://schemas.microsoft.com/office/powerpoint/2010/main" val="39173036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37</a:t>
            </a:fld>
            <a:endParaRPr lang="en-US"/>
          </a:p>
        </p:txBody>
      </p:sp>
    </p:spTree>
    <p:extLst>
      <p:ext uri="{BB962C8B-B14F-4D97-AF65-F5344CB8AC3E}">
        <p14:creationId xmlns:p14="http://schemas.microsoft.com/office/powerpoint/2010/main" val="37578037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38</a:t>
            </a:fld>
            <a:endParaRPr lang="en-US"/>
          </a:p>
        </p:txBody>
      </p:sp>
    </p:spTree>
    <p:extLst>
      <p:ext uri="{BB962C8B-B14F-4D97-AF65-F5344CB8AC3E}">
        <p14:creationId xmlns:p14="http://schemas.microsoft.com/office/powerpoint/2010/main" val="28216332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39</a:t>
            </a:fld>
            <a:endParaRPr lang="en-US"/>
          </a:p>
        </p:txBody>
      </p:sp>
    </p:spTree>
    <p:extLst>
      <p:ext uri="{BB962C8B-B14F-4D97-AF65-F5344CB8AC3E}">
        <p14:creationId xmlns:p14="http://schemas.microsoft.com/office/powerpoint/2010/main" val="19907492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many WF programs – 11 new programs</a:t>
            </a:r>
          </a:p>
          <a:p>
            <a:endParaRPr lang="en-US"/>
          </a:p>
        </p:txBody>
      </p:sp>
      <p:sp>
        <p:nvSpPr>
          <p:cNvPr id="4" name="Slide Number Placeholder 3"/>
          <p:cNvSpPr>
            <a:spLocks noGrp="1"/>
          </p:cNvSpPr>
          <p:nvPr>
            <p:ph type="sldNum" sz="quarter" idx="5"/>
          </p:nvPr>
        </p:nvSpPr>
        <p:spPr/>
        <p:txBody>
          <a:bodyPr/>
          <a:lstStyle/>
          <a:p>
            <a:fld id="{8C747B73-6B03-4EF3-AD40-683CE00DABF6}" type="slidenum">
              <a:rPr lang="en-US" smtClean="0"/>
              <a:t>40</a:t>
            </a:fld>
            <a:endParaRPr lang="en-US"/>
          </a:p>
        </p:txBody>
      </p:sp>
    </p:spTree>
    <p:extLst>
      <p:ext uri="{BB962C8B-B14F-4D97-AF65-F5344CB8AC3E}">
        <p14:creationId xmlns:p14="http://schemas.microsoft.com/office/powerpoint/2010/main" val="32276543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1A9365FD-9D99-477D-B41D-6C79838648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76E47E55-591F-47BE-AAB3-D2BC96DD4F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5" name="Slide Number Placeholder 3">
            <a:extLst>
              <a:ext uri="{FF2B5EF4-FFF2-40B4-BE49-F238E27FC236}">
                <a16:creationId xmlns:a16="http://schemas.microsoft.com/office/drawing/2014/main" id="{1BFC5064-0405-4219-A2AA-60D42E14E7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337764-C08D-4EA5-A00D-16146F3637AB}" type="slidenum">
              <a:rPr lang="en-US" altLang="en-US" sz="1200"/>
              <a:pPr/>
              <a:t>41</a:t>
            </a:fld>
            <a:endParaRPr lang="en-US" altLang="en-US" sz="1200"/>
          </a:p>
        </p:txBody>
      </p:sp>
    </p:spTree>
    <p:extLst>
      <p:ext uri="{BB962C8B-B14F-4D97-AF65-F5344CB8AC3E}">
        <p14:creationId xmlns:p14="http://schemas.microsoft.com/office/powerpoint/2010/main" val="2854194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4</a:t>
            </a:fld>
            <a:endParaRPr lang="en-US" altLang="en-US" sz="1200"/>
          </a:p>
        </p:txBody>
      </p:sp>
    </p:spTree>
    <p:extLst>
      <p:ext uri="{BB962C8B-B14F-4D97-AF65-F5344CB8AC3E}">
        <p14:creationId xmlns:p14="http://schemas.microsoft.com/office/powerpoint/2010/main" val="18476887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43</a:t>
            </a:fld>
            <a:endParaRPr lang="en-US" altLang="en-US" sz="1200"/>
          </a:p>
        </p:txBody>
      </p:sp>
    </p:spTree>
    <p:extLst>
      <p:ext uri="{BB962C8B-B14F-4D97-AF65-F5344CB8AC3E}">
        <p14:creationId xmlns:p14="http://schemas.microsoft.com/office/powerpoint/2010/main" val="24138421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44</a:t>
            </a:fld>
            <a:endParaRPr lang="en-US" altLang="en-US" sz="120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47</a:t>
            </a:fld>
            <a:endParaRPr lang="en-US" altLang="en-US"/>
          </a:p>
        </p:txBody>
      </p:sp>
    </p:spTree>
    <p:extLst>
      <p:ext uri="{BB962C8B-B14F-4D97-AF65-F5344CB8AC3E}">
        <p14:creationId xmlns:p14="http://schemas.microsoft.com/office/powerpoint/2010/main" val="30859209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48</a:t>
            </a:fld>
            <a:endParaRPr lang="en-US" altLang="en-US"/>
          </a:p>
        </p:txBody>
      </p:sp>
    </p:spTree>
    <p:extLst>
      <p:ext uri="{BB962C8B-B14F-4D97-AF65-F5344CB8AC3E}">
        <p14:creationId xmlns:p14="http://schemas.microsoft.com/office/powerpoint/2010/main" val="38236499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52</a:t>
            </a:fld>
            <a:endParaRPr lang="en-US" altLang="en-US"/>
          </a:p>
        </p:txBody>
      </p:sp>
    </p:spTree>
    <p:extLst>
      <p:ext uri="{BB962C8B-B14F-4D97-AF65-F5344CB8AC3E}">
        <p14:creationId xmlns:p14="http://schemas.microsoft.com/office/powerpoint/2010/main" val="7895130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59</a:t>
            </a:fld>
            <a:endParaRPr lang="en-US" altLang="en-US"/>
          </a:p>
        </p:txBody>
      </p:sp>
    </p:spTree>
    <p:extLst>
      <p:ext uri="{BB962C8B-B14F-4D97-AF65-F5344CB8AC3E}">
        <p14:creationId xmlns:p14="http://schemas.microsoft.com/office/powerpoint/2010/main" val="7895130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DC419F27-BBB3-70FE-3256-27BFBCF943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2CDDA995-F91B-8653-3AA8-267BC49DEE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Good afternoon.  It’s a pleasure to be here with you today to share fundraising results for calendar year 2024 year to date.  </a:t>
            </a:r>
          </a:p>
        </p:txBody>
      </p:sp>
      <p:sp>
        <p:nvSpPr>
          <p:cNvPr id="6148" name="Slide Number Placeholder 3">
            <a:extLst>
              <a:ext uri="{FF2B5EF4-FFF2-40B4-BE49-F238E27FC236}">
                <a16:creationId xmlns:a16="http://schemas.microsoft.com/office/drawing/2014/main" id="{ECE4E08A-F2E5-B85F-E9CE-8B1A31C359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1363" indent="-284163">
              <a:defRPr sz="2400">
                <a:solidFill>
                  <a:schemeClr val="tx1"/>
                </a:solidFill>
                <a:latin typeface="Arial" panose="020B0604020202020204" pitchFamily="34" charset="0"/>
                <a:ea typeface="MS PGothic" panose="020B0600070205080204" pitchFamily="34" charset="-128"/>
              </a:defRPr>
            </a:lvl2pPr>
            <a:lvl3pPr marL="1141413" indent="-227013">
              <a:defRPr sz="2400">
                <a:solidFill>
                  <a:schemeClr val="tx1"/>
                </a:solidFill>
                <a:latin typeface="Arial" panose="020B0604020202020204" pitchFamily="34" charset="0"/>
                <a:ea typeface="MS PGothic" panose="020B0600070205080204" pitchFamily="34" charset="-128"/>
              </a:defRPr>
            </a:lvl3pPr>
            <a:lvl4pPr marL="1598613" indent="-227013">
              <a:defRPr sz="2400">
                <a:solidFill>
                  <a:schemeClr val="tx1"/>
                </a:solidFill>
                <a:latin typeface="Arial" panose="020B0604020202020204" pitchFamily="34" charset="0"/>
                <a:ea typeface="MS PGothic" panose="020B0600070205080204" pitchFamily="34" charset="-128"/>
              </a:defRPr>
            </a:lvl4pPr>
            <a:lvl5pPr marL="2055813" indent="-227013">
              <a:defRPr sz="2400">
                <a:solidFill>
                  <a:schemeClr val="tx1"/>
                </a:solidFill>
                <a:latin typeface="Arial" panose="020B0604020202020204" pitchFamily="34" charset="0"/>
                <a:ea typeface="MS PGothic" panose="020B0600070205080204" pitchFamily="34" charset="-128"/>
              </a:defRPr>
            </a:lvl5pPr>
            <a:lvl6pPr marL="25130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02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74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46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69A91D2-7831-42C9-BC4D-C910602C8314}" type="slidenum">
              <a:rPr lang="en-US" altLang="en-US" sz="1200" smtClean="0"/>
              <a:pPr/>
              <a:t>60</a:t>
            </a:fld>
            <a:endParaRPr lang="en-US" altLang="en-US"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2232969-CA5C-6C89-DA75-4D416BE6E49B}"/>
              </a:ext>
            </a:extLst>
          </p:cNvPr>
          <p:cNvSpPr>
            <a:spLocks noGrp="1" noRot="1" noChangeAspect="1" noTextEdit="1"/>
          </p:cNvSpPr>
          <p:nvPr>
            <p:ph type="sldImg"/>
          </p:nvPr>
        </p:nvSpPr>
        <p:spPr bwMode="auto">
          <a:xfrm>
            <a:off x="444500" y="85248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64E07452-A57E-F5D7-4121-BD44F9A3F09F}"/>
              </a:ext>
            </a:extLst>
          </p:cNvPr>
          <p:cNvSpPr>
            <a:spLocks noGrp="1"/>
          </p:cNvSpPr>
          <p:nvPr>
            <p:ph type="body" idx="1"/>
          </p:nvPr>
        </p:nvSpPr>
        <p:spPr bwMode="auto">
          <a:xfrm>
            <a:off x="695325" y="4387850"/>
            <a:ext cx="5559425" cy="4384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first slide provides an overview of fundraising revenue year over year, including the variance both in dollars raised and percent change. As of October 31 performance was down 12% year over year, or about $750K. This year over year variance is primarily attributable to the $1.3M USAA gift to AlamoPROMISE received in spring of 2023.  </a:t>
            </a:r>
          </a:p>
        </p:txBody>
      </p:sp>
      <p:sp>
        <p:nvSpPr>
          <p:cNvPr id="8196" name="Slide Number Placeholder 3">
            <a:extLst>
              <a:ext uri="{FF2B5EF4-FFF2-40B4-BE49-F238E27FC236}">
                <a16:creationId xmlns:a16="http://schemas.microsoft.com/office/drawing/2014/main" id="{A205C0B3-AB60-3CAC-7752-792797552A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23E5258-05F9-4755-BAA3-3B8716593DEC}" type="slidenum">
              <a:rPr lang="en-US" altLang="en-US" sz="1200" smtClean="0"/>
              <a:pPr/>
              <a:t>61</a:t>
            </a:fld>
            <a:endParaRPr lang="en-US" altLang="en-US"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9182E7B-CFA8-6FCA-AB7C-689E6AB9B5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4AA6A088-AB02-D6BF-88E4-353000CD81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a:solidFill>
                  <a:srgbClr val="000000"/>
                </a:solidFill>
                <a:latin typeface="Tahoma" panose="020B0604030504040204" pitchFamily="34" charset="0"/>
                <a:cs typeface="Tahoma" panose="020B0604030504040204" pitchFamily="34" charset="0"/>
              </a:rPr>
              <a:t>This next slide shows fundraising performance to date against the goal we set for 2024.  The 2023 actual number in the second column for comparison.  Moving right, you can see our goal for 2024 of $8.625 M and the dollars raised to date, about $6.2M or about 72% of the goal achieved.  This leaves a gap of about $2.4M.  </a:t>
            </a:r>
          </a:p>
          <a:p>
            <a:endParaRPr lang="en-US" altLang="en-US" sz="1000">
              <a:solidFill>
                <a:srgbClr val="000000"/>
              </a:solidFill>
              <a:latin typeface="Tahoma" panose="020B0604030504040204" pitchFamily="34" charset="0"/>
              <a:cs typeface="Tahoma" panose="020B0604030504040204" pitchFamily="34" charset="0"/>
            </a:endParaRPr>
          </a:p>
          <a:p>
            <a:endParaRPr lang="en-US" altLang="en-US" sz="1000">
              <a:solidFill>
                <a:srgbClr val="000000"/>
              </a:solidFill>
              <a:latin typeface="Tahoma" panose="020B0604030504040204" pitchFamily="34" charset="0"/>
              <a:cs typeface="Tahoma" panose="020B0604030504040204" pitchFamily="34" charset="0"/>
            </a:endParaRPr>
          </a:p>
          <a:p>
            <a:r>
              <a:rPr lang="en-US" altLang="en-US" sz="1000">
                <a:solidFill>
                  <a:srgbClr val="000000"/>
                </a:solidFill>
                <a:latin typeface="Tahoma" panose="020B0604030504040204" pitchFamily="34" charset="0"/>
                <a:cs typeface="Tahoma" panose="020B0604030504040204" pitchFamily="34" charset="0"/>
              </a:rPr>
              <a:t>Share only if asked:</a:t>
            </a:r>
          </a:p>
          <a:p>
            <a:r>
              <a:rPr lang="en-US" altLang="en-US" sz="1000">
                <a:solidFill>
                  <a:srgbClr val="FF0000"/>
                </a:solidFill>
                <a:latin typeface="Tahoma" panose="020B0604030504040204" pitchFamily="34" charset="0"/>
                <a:cs typeface="Tahoma" panose="020B0604030504040204" pitchFamily="34" charset="0"/>
              </a:rPr>
              <a:t>We are behind plan by about -7%</a:t>
            </a:r>
          </a:p>
        </p:txBody>
      </p:sp>
      <p:sp>
        <p:nvSpPr>
          <p:cNvPr id="10244" name="Slide Number Placeholder 3">
            <a:extLst>
              <a:ext uri="{FF2B5EF4-FFF2-40B4-BE49-F238E27FC236}">
                <a16:creationId xmlns:a16="http://schemas.microsoft.com/office/drawing/2014/main" id="{CDBBB70E-6ABF-0164-575C-A7F1ABF6A7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DE2004B-30E4-4673-8053-5DE32A206CA3}" type="slidenum">
              <a:rPr lang="en-US" altLang="en-US" sz="1200" smtClean="0"/>
              <a:pPr/>
              <a:t>62</a:t>
            </a:fld>
            <a:endParaRPr lang="en-US" altLang="en-US"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57D56665-43BB-4E1E-F77D-2F42989FB9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3D3AE8D7-CA17-F9B8-12AA-94FADE00C2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a:solidFill>
                  <a:srgbClr val="000000"/>
                </a:solidFill>
                <a:latin typeface="Tahoma" panose="020B0604030504040204" pitchFamily="34" charset="0"/>
                <a:cs typeface="Tahoma" panose="020B0604030504040204" pitchFamily="34" charset="0"/>
              </a:rPr>
              <a:t>This next slide shows year end projections for 2024. As of October 31, we had just under $6.2M in hand.  We anticipate receiving another $3M in pledge receivables and pending requests by year end, which should put us over goal by about $600,000 dollars.</a:t>
            </a:r>
          </a:p>
          <a:p>
            <a:endParaRPr lang="en-US" altLang="en-US" sz="1000">
              <a:solidFill>
                <a:srgbClr val="000000"/>
              </a:solidFill>
              <a:latin typeface="Tahoma" panose="020B0604030504040204" pitchFamily="34" charset="0"/>
              <a:cs typeface="Tahoma" panose="020B0604030504040204" pitchFamily="34" charset="0"/>
            </a:endParaRPr>
          </a:p>
          <a:p>
            <a:r>
              <a:rPr lang="en-US" altLang="en-US" sz="1000">
                <a:solidFill>
                  <a:srgbClr val="000000"/>
                </a:solidFill>
                <a:latin typeface="Tahoma" panose="020B0604030504040204" pitchFamily="34" charset="0"/>
                <a:cs typeface="Tahoma" panose="020B0604030504040204" pitchFamily="34" charset="0"/>
              </a:rPr>
              <a:t>That said, we do have several very significant gifts pending which factor into this projection. Fulfillment of those gifts, along with the timing of gift receipt, will impact where we finish up the year.</a:t>
            </a:r>
          </a:p>
          <a:p>
            <a:endParaRPr lang="en-US" altLang="en-US" sz="1000">
              <a:solidFill>
                <a:srgbClr val="000000"/>
              </a:solidFill>
              <a:latin typeface="Tahoma" panose="020B0604030504040204" pitchFamily="34" charset="0"/>
              <a:cs typeface="Tahoma" panose="020B0604030504040204" pitchFamily="34" charset="0"/>
            </a:endParaRPr>
          </a:p>
        </p:txBody>
      </p:sp>
      <p:sp>
        <p:nvSpPr>
          <p:cNvPr id="12292" name="Slide Number Placeholder 3">
            <a:extLst>
              <a:ext uri="{FF2B5EF4-FFF2-40B4-BE49-F238E27FC236}">
                <a16:creationId xmlns:a16="http://schemas.microsoft.com/office/drawing/2014/main" id="{299A8321-FFD5-C250-C7FC-61F99D3C58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A0DBC9A-62DE-41A2-AFAB-515F5AB41B40}" type="slidenum">
              <a:rPr lang="en-US" altLang="en-US" sz="1200" smtClean="0"/>
              <a:pPr/>
              <a:t>63</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5</a:t>
            </a:fld>
            <a:endParaRPr lang="en-US" altLang="en-US"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97E772E-5F23-F20B-AA85-D1AE46906D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36E3DF93-544C-4290-3B44-6804EEF6E9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a:solidFill>
                  <a:srgbClr val="000000"/>
                </a:solidFill>
                <a:latin typeface="Tahoma" panose="020B0604030504040204" pitchFamily="34" charset="0"/>
                <a:cs typeface="Tahoma" panose="020B0604030504040204" pitchFamily="34" charset="0"/>
              </a:rPr>
              <a:t>I also wanted to highlight just a few of the major gift opportunities our development team is working on now. </a:t>
            </a:r>
          </a:p>
        </p:txBody>
      </p:sp>
      <p:sp>
        <p:nvSpPr>
          <p:cNvPr id="14340" name="Slide Number Placeholder 3">
            <a:extLst>
              <a:ext uri="{FF2B5EF4-FFF2-40B4-BE49-F238E27FC236}">
                <a16:creationId xmlns:a16="http://schemas.microsoft.com/office/drawing/2014/main" id="{2D08DD35-0331-8C28-9C32-17F71725D9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80E3742-3E5A-4C8C-81B8-D099A4DB9186}" type="slidenum">
              <a:rPr lang="en-US" altLang="en-US" sz="1200" smtClean="0"/>
              <a:pPr/>
              <a:t>64</a:t>
            </a:fld>
            <a:endParaRPr lang="en-US" altLang="en-US" sz="120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B7F3E1A4-546D-58BE-1B7D-1C4363FC4D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6191BCE3-4EA7-41CB-7BB6-6EA630677D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a:solidFill>
                  <a:srgbClr val="000000"/>
                </a:solidFill>
                <a:latin typeface="Tahoma" panose="020B0604030504040204" pitchFamily="34" charset="0"/>
                <a:cs typeface="Tahoma" panose="020B0604030504040204" pitchFamily="34" charset="0"/>
              </a:rPr>
              <a:t>I’d like to invite Martha Tijerina to provide an update on this year’s GED Brunch, coming up on December 7</a:t>
            </a:r>
            <a:r>
              <a:rPr lang="en-US" altLang="en-US" sz="1000" baseline="30000">
                <a:solidFill>
                  <a:srgbClr val="000000"/>
                </a:solidFill>
                <a:latin typeface="Tahoma" panose="020B0604030504040204" pitchFamily="34" charset="0"/>
                <a:cs typeface="Tahoma" panose="020B0604030504040204" pitchFamily="34" charset="0"/>
              </a:rPr>
              <a:t>th</a:t>
            </a:r>
            <a:r>
              <a:rPr lang="en-US" altLang="en-US" sz="1000">
                <a:solidFill>
                  <a:srgbClr val="000000"/>
                </a:solidFill>
                <a:latin typeface="Tahoma" panose="020B0604030504040204" pitchFamily="34" charset="0"/>
                <a:cs typeface="Tahoma" panose="020B0604030504040204" pitchFamily="34" charset="0"/>
              </a:rPr>
              <a:t>.</a:t>
            </a:r>
          </a:p>
          <a:p>
            <a:endParaRPr lang="en-US" altLang="en-US" sz="1000">
              <a:solidFill>
                <a:srgbClr val="000000"/>
              </a:solidFill>
              <a:latin typeface="Tahoma" panose="020B0604030504040204" pitchFamily="34" charset="0"/>
              <a:cs typeface="Tahoma" panose="020B0604030504040204" pitchFamily="34" charset="0"/>
            </a:endParaRPr>
          </a:p>
          <a:p>
            <a:r>
              <a:rPr lang="en-US" altLang="en-US" sz="1000" i="1">
                <a:solidFill>
                  <a:srgbClr val="FF0000"/>
                </a:solidFill>
                <a:latin typeface="Tahoma" panose="020B0604030504040204" pitchFamily="34" charset="0"/>
                <a:cs typeface="Tahoma" panose="020B0604030504040204" pitchFamily="34" charset="0"/>
              </a:rPr>
              <a:t>Martha’s comments</a:t>
            </a:r>
          </a:p>
          <a:p>
            <a:endParaRPr lang="en-US" altLang="en-US" sz="1000">
              <a:solidFill>
                <a:srgbClr val="000000"/>
              </a:solidFill>
              <a:latin typeface="Tahoma" panose="020B0604030504040204" pitchFamily="34" charset="0"/>
              <a:cs typeface="Tahoma" panose="020B0604030504040204" pitchFamily="34" charset="0"/>
            </a:endParaRPr>
          </a:p>
          <a:p>
            <a:r>
              <a:rPr lang="en-US" altLang="en-US" sz="1000">
                <a:solidFill>
                  <a:srgbClr val="000000"/>
                </a:solidFill>
                <a:latin typeface="Tahoma" panose="020B0604030504040204" pitchFamily="34" charset="0"/>
                <a:cs typeface="Tahoma" panose="020B0604030504040204" pitchFamily="34" charset="0"/>
              </a:rPr>
              <a:t>Thank you so much, Martha, to you and the whole committee, as well as all our board members supporting this effort!  We appreciate you!</a:t>
            </a:r>
          </a:p>
        </p:txBody>
      </p:sp>
      <p:sp>
        <p:nvSpPr>
          <p:cNvPr id="16388" name="Slide Number Placeholder 3">
            <a:extLst>
              <a:ext uri="{FF2B5EF4-FFF2-40B4-BE49-F238E27FC236}">
                <a16:creationId xmlns:a16="http://schemas.microsoft.com/office/drawing/2014/main" id="{52FDFED3-6D83-4E36-F6F6-2C31543A38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3060E47-CCA5-4CED-857D-B34217DA88C3}" type="slidenum">
              <a:rPr lang="en-US" altLang="en-US" sz="1200" smtClean="0"/>
              <a:pPr/>
              <a:t>65</a:t>
            </a:fld>
            <a:endParaRPr lang="en-US" altLang="en-US" sz="120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B1DAC28F-7D95-F853-BA02-86DA11E0D4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CE1AFD54-4787-03F6-6566-94A6ED0746F8}"/>
              </a:ext>
            </a:extLst>
          </p:cNvPr>
          <p:cNvSpPr>
            <a:spLocks noGrp="1"/>
          </p:cNvSpPr>
          <p:nvPr>
            <p:ph type="body" idx="1"/>
          </p:nvPr>
        </p:nvSpPr>
        <p:spPr bwMode="auto"/>
        <p:txBody>
          <a:bodyPr wrap="square" numCol="1" anchor="t" anchorCtr="0" compatLnSpc="1">
            <a:prstTxWarp prst="textNoShape">
              <a:avLst/>
            </a:prstTxWarp>
          </a:bodyPr>
          <a:lstStyle/>
          <a:p>
            <a:pPr>
              <a:defRPr/>
            </a:pPr>
            <a:r>
              <a:rPr lang="en-US" altLang="en-US" sz="1000" dirty="0">
                <a:solidFill>
                  <a:srgbClr val="000000"/>
                </a:solidFill>
                <a:latin typeface="Tahoma" panose="020B0604030504040204" pitchFamily="34" charset="0"/>
                <a:cs typeface="Tahoma" panose="020B0604030504040204" pitchFamily="34" charset="0"/>
              </a:rPr>
              <a:t>Finally, we have a quick update on MOSAICO 2025. Just over $500,000 has been committed to date.</a:t>
            </a:r>
          </a:p>
          <a:p>
            <a:pPr>
              <a:defRPr/>
            </a:pPr>
            <a:endParaRPr lang="en-US" altLang="en-US" sz="1000" dirty="0">
              <a:solidFill>
                <a:srgbClr val="000000"/>
              </a:solidFill>
              <a:latin typeface="Tahoma" panose="020B0604030504040204" pitchFamily="34" charset="0"/>
              <a:cs typeface="Tahoma" panose="020B0604030504040204" pitchFamily="34" charset="0"/>
            </a:endParaRPr>
          </a:p>
          <a:p>
            <a:pPr>
              <a:defRPr/>
            </a:pPr>
            <a:r>
              <a:rPr lang="en-US" altLang="en-US" sz="1000" dirty="0">
                <a:solidFill>
                  <a:srgbClr val="000000"/>
                </a:solidFill>
                <a:latin typeface="Tahoma" panose="020B0604030504040204" pitchFamily="34" charset="0"/>
                <a:cs typeface="Tahoma" panose="020B0604030504040204" pitchFamily="34" charset="0"/>
              </a:rPr>
              <a:t>We want to thank:</a:t>
            </a:r>
          </a:p>
          <a:p>
            <a:pPr marL="171450" indent="-171450">
              <a:buFont typeface="Arial" panose="020B0604020202020204" pitchFamily="34" charset="0"/>
              <a:buChar char="•"/>
              <a:defRPr/>
            </a:pPr>
            <a:r>
              <a:rPr lang="en-US" altLang="en-US" sz="1000" dirty="0">
                <a:solidFill>
                  <a:srgbClr val="000000"/>
                </a:solidFill>
                <a:latin typeface="Tahoma" panose="020B0604030504040204" pitchFamily="34" charset="0"/>
                <a:cs typeface="Tahoma" panose="020B0604030504040204" pitchFamily="34" charset="0"/>
              </a:rPr>
              <a:t>Our honorary chairs Mayor Ron Nirenberg and First Lady Erika Prosper Nirenberg</a:t>
            </a:r>
          </a:p>
          <a:p>
            <a:pPr marL="171450" indent="-171450">
              <a:buFont typeface="Arial" panose="020B0604020202020204" pitchFamily="34" charset="0"/>
              <a:buChar char="•"/>
              <a:defRPr/>
            </a:pPr>
            <a:r>
              <a:rPr lang="en-US" altLang="en-US" sz="1000" dirty="0">
                <a:solidFill>
                  <a:srgbClr val="000000"/>
                </a:solidFill>
                <a:latin typeface="Tahoma" panose="020B0604030504040204" pitchFamily="34" charset="0"/>
                <a:cs typeface="Tahoma" panose="020B0604030504040204" pitchFamily="34" charset="0"/>
              </a:rPr>
              <a:t>Co Event Chairs Sloan &amp; Amber Thomas and Jamie &amp; Travis Kowalski</a:t>
            </a:r>
          </a:p>
          <a:p>
            <a:pPr marL="171450" indent="-171450">
              <a:buFont typeface="Arial" panose="020B0604020202020204" pitchFamily="34" charset="0"/>
              <a:buChar char="•"/>
              <a:defRPr/>
            </a:pPr>
            <a:r>
              <a:rPr lang="en-US" altLang="en-US" sz="1000" dirty="0">
                <a:solidFill>
                  <a:srgbClr val="000000"/>
                </a:solidFill>
                <a:latin typeface="Tahoma" panose="020B0604030504040204" pitchFamily="34" charset="0"/>
                <a:cs typeface="Tahoma" panose="020B0604030504040204" pitchFamily="34" charset="0"/>
              </a:rPr>
              <a:t>As well as our board members serving on this year’s MOSAICO committee</a:t>
            </a:r>
          </a:p>
          <a:p>
            <a:pPr>
              <a:defRPr/>
            </a:pPr>
            <a:endParaRPr lang="en-US" altLang="en-US" sz="1000" dirty="0">
              <a:solidFill>
                <a:srgbClr val="000000"/>
              </a:solidFill>
              <a:latin typeface="Tahoma" panose="020B0604030504040204" pitchFamily="34" charset="0"/>
              <a:cs typeface="Tahoma" panose="020B0604030504040204" pitchFamily="34" charset="0"/>
            </a:endParaRPr>
          </a:p>
        </p:txBody>
      </p:sp>
      <p:sp>
        <p:nvSpPr>
          <p:cNvPr id="18436" name="Slide Number Placeholder 3">
            <a:extLst>
              <a:ext uri="{FF2B5EF4-FFF2-40B4-BE49-F238E27FC236}">
                <a16:creationId xmlns:a16="http://schemas.microsoft.com/office/drawing/2014/main" id="{12D34E6A-D78F-6D58-4CD7-3D4FBD2334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9817EF4-F345-409C-8EB3-054CA1D3C6E6}" type="slidenum">
              <a:rPr lang="en-US" altLang="en-US" sz="1200" smtClean="0"/>
              <a:pPr/>
              <a:t>66</a:t>
            </a:fld>
            <a:endParaRPr lang="en-US" altLang="en-US" sz="120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8B3DEDC7-31EA-4CB1-BF15-084D8865CA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3D54AD8D-95F6-5F15-A939-B8280DDABB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a:solidFill>
                  <a:srgbClr val="000000"/>
                </a:solidFill>
                <a:latin typeface="Tahoma" panose="020B0604030504040204" pitchFamily="34" charset="0"/>
                <a:cs typeface="Tahoma" panose="020B0604030504040204" pitchFamily="34" charset="0"/>
              </a:rPr>
              <a:t>I would also like to take this opportunity to recognize the outstanding performance of Richard Farias and Franchesca Velten who led this year’s Alamo Gives Back employee giving campaign under the leadership of our 2024 Campaign Chair, Bart Simpson. </a:t>
            </a:r>
          </a:p>
          <a:p>
            <a:endParaRPr lang="en-US" altLang="en-US" sz="1000">
              <a:solidFill>
                <a:srgbClr val="000000"/>
              </a:solidFill>
              <a:latin typeface="Tahoma" panose="020B0604030504040204" pitchFamily="34" charset="0"/>
              <a:cs typeface="Tahoma" panose="020B0604030504040204" pitchFamily="34" charset="0"/>
            </a:endParaRPr>
          </a:p>
          <a:p>
            <a:r>
              <a:rPr lang="en-US" altLang="en-US" sz="1000">
                <a:solidFill>
                  <a:srgbClr val="000000"/>
                </a:solidFill>
                <a:latin typeface="Tahoma" panose="020B0604030504040204" pitchFamily="34" charset="0"/>
                <a:cs typeface="Tahoma" panose="020B0604030504040204" pitchFamily="34" charset="0"/>
              </a:rPr>
              <a:t>To close our report, I’d like to invite Richard </a:t>
            </a:r>
            <a:r>
              <a:rPr lang="en-US" altLang="en-US" sz="1000" i="1">
                <a:solidFill>
                  <a:srgbClr val="FF0000"/>
                </a:solidFill>
                <a:latin typeface="Tahoma" panose="020B0604030504040204" pitchFamily="34" charset="0"/>
                <a:cs typeface="Tahoma" panose="020B0604030504040204" pitchFamily="34" charset="0"/>
              </a:rPr>
              <a:t>or Bart  </a:t>
            </a:r>
            <a:r>
              <a:rPr lang="en-US" altLang="en-US" sz="1000">
                <a:solidFill>
                  <a:srgbClr val="000000"/>
                </a:solidFill>
                <a:latin typeface="Tahoma" panose="020B0604030504040204" pitchFamily="34" charset="0"/>
                <a:cs typeface="Tahoma" panose="020B0604030504040204" pitchFamily="34" charset="0"/>
              </a:rPr>
              <a:t>to share some great news about this year’s campaign results. </a:t>
            </a:r>
          </a:p>
          <a:p>
            <a:endParaRPr lang="en-US" altLang="en-US" sz="1000">
              <a:solidFill>
                <a:srgbClr val="000000"/>
              </a:solidFill>
              <a:latin typeface="Tahoma" panose="020B0604030504040204" pitchFamily="34" charset="0"/>
              <a:cs typeface="Tahoma" panose="020B0604030504040204" pitchFamily="34" charset="0"/>
            </a:endParaRPr>
          </a:p>
          <a:p>
            <a:r>
              <a:rPr lang="en-US" altLang="en-US" sz="1000" i="1">
                <a:solidFill>
                  <a:srgbClr val="FF0000"/>
                </a:solidFill>
                <a:latin typeface="Tahoma" panose="020B0604030504040204" pitchFamily="34" charset="0"/>
                <a:cs typeface="Tahoma" panose="020B0604030504040204" pitchFamily="34" charset="0"/>
              </a:rPr>
              <a:t>If Richard isn’t attending, Bart may wish to make a few comments.</a:t>
            </a:r>
          </a:p>
        </p:txBody>
      </p:sp>
      <p:sp>
        <p:nvSpPr>
          <p:cNvPr id="20484" name="Slide Number Placeholder 3">
            <a:extLst>
              <a:ext uri="{FF2B5EF4-FFF2-40B4-BE49-F238E27FC236}">
                <a16:creationId xmlns:a16="http://schemas.microsoft.com/office/drawing/2014/main" id="{CD69E7B7-E2B4-394D-5852-43A3BABEC9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2D7F276-766E-47E6-BF3C-E796BBD4E33A}" type="slidenum">
              <a:rPr lang="en-US" altLang="en-US" sz="1200" smtClean="0"/>
              <a:pPr/>
              <a:t>67</a:t>
            </a:fld>
            <a:endParaRPr lang="en-US" altLang="en-US"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CF052299-4E1D-ECA6-C596-4EDE8E1E65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5E1E7D04-F22F-3FAF-67B2-7B34EE20AC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a:solidFill>
                  <a:srgbClr val="000000"/>
                </a:solidFill>
                <a:latin typeface="Tahoma" panose="020B0604030504040204" pitchFamily="34" charset="0"/>
                <a:cs typeface="Tahoma" panose="020B0604030504040204" pitchFamily="34" charset="0"/>
              </a:rPr>
              <a:t>Finally, please save the date for our annual Holiday Appreciation Reception, to be held from 5 to 7 p.m. on Thursday, December 5</a:t>
            </a:r>
            <a:r>
              <a:rPr lang="en-US" altLang="en-US" sz="1000" baseline="30000">
                <a:solidFill>
                  <a:srgbClr val="000000"/>
                </a:solidFill>
                <a:latin typeface="Tahoma" panose="020B0604030504040204" pitchFamily="34" charset="0"/>
                <a:cs typeface="Tahoma" panose="020B0604030504040204" pitchFamily="34" charset="0"/>
              </a:rPr>
              <a:t>th</a:t>
            </a:r>
            <a:r>
              <a:rPr lang="en-US" altLang="en-US" sz="1000">
                <a:solidFill>
                  <a:srgbClr val="000000"/>
                </a:solidFill>
                <a:latin typeface="Tahoma" panose="020B0604030504040204" pitchFamily="34" charset="0"/>
                <a:cs typeface="Tahoma" panose="020B0604030504040204" pitchFamily="34" charset="0"/>
              </a:rPr>
              <a:t> at the San Antonio Country Club. We look forward to seeing you there!</a:t>
            </a:r>
          </a:p>
        </p:txBody>
      </p:sp>
      <p:sp>
        <p:nvSpPr>
          <p:cNvPr id="22532" name="Slide Number Placeholder 3">
            <a:extLst>
              <a:ext uri="{FF2B5EF4-FFF2-40B4-BE49-F238E27FC236}">
                <a16:creationId xmlns:a16="http://schemas.microsoft.com/office/drawing/2014/main" id="{FF5D5C7F-7C6D-D32D-4128-30AD1AA1D4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9300" indent="-287338">
              <a:defRPr sz="2400">
                <a:solidFill>
                  <a:schemeClr val="tx1"/>
                </a:solidFill>
                <a:latin typeface="Arial" panose="020B0604020202020204" pitchFamily="34" charset="0"/>
                <a:ea typeface="MS PGothic" panose="020B0600070205080204" pitchFamily="34" charset="-128"/>
              </a:defRPr>
            </a:lvl2pPr>
            <a:lvl3pPr marL="1154113" indent="-228600">
              <a:defRPr sz="2400">
                <a:solidFill>
                  <a:schemeClr val="tx1"/>
                </a:solidFill>
                <a:latin typeface="Arial" panose="020B0604020202020204" pitchFamily="34" charset="0"/>
                <a:ea typeface="MS PGothic" panose="020B0600070205080204" pitchFamily="34" charset="-128"/>
              </a:defRPr>
            </a:lvl3pPr>
            <a:lvl4pPr marL="1617663" indent="-228600">
              <a:defRPr sz="2400">
                <a:solidFill>
                  <a:schemeClr val="tx1"/>
                </a:solidFill>
                <a:latin typeface="Arial" panose="020B0604020202020204" pitchFamily="34" charset="0"/>
                <a:ea typeface="MS PGothic" panose="020B0600070205080204" pitchFamily="34" charset="-128"/>
              </a:defRPr>
            </a:lvl4pPr>
            <a:lvl5pPr marL="2079625" indent="-228600">
              <a:defRPr sz="2400">
                <a:solidFill>
                  <a:schemeClr val="tx1"/>
                </a:solidFill>
                <a:latin typeface="Arial" panose="020B0604020202020204" pitchFamily="34" charset="0"/>
                <a:ea typeface="MS PGothic" panose="020B0600070205080204" pitchFamily="34" charset="-128"/>
              </a:defRPr>
            </a:lvl5pPr>
            <a:lvl6pPr marL="25368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940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512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908425"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609D082-C77B-4BD3-BF32-03525821F17D}" type="slidenum">
              <a:rPr lang="en-US" altLang="en-US" sz="1200" smtClean="0"/>
              <a:pPr/>
              <a:t>68</a:t>
            </a:fld>
            <a:endParaRPr lang="en-US" altLang="en-US" sz="120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B98F420B-A4B4-88A9-A957-111529D2DF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05EF460A-55B3-0DD7-673C-DD8668EE3B3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400"/>
              <a:t>Again, these results reflect the work not only of the Foundation team, but of all of us across the District working together.  </a:t>
            </a:r>
          </a:p>
          <a:p>
            <a:endParaRPr lang="en-US" altLang="en-US" sz="1400"/>
          </a:p>
          <a:p>
            <a:r>
              <a:rPr lang="en-US" altLang="en-US" sz="1400"/>
              <a:t>On behalf of the entire Foundation team, I want to thank our Alamo colleges faculty, staff and administration for their generosity as well as their partnership and hard work.  </a:t>
            </a:r>
          </a:p>
          <a:p>
            <a:endParaRPr lang="en-US" altLang="en-US" sz="1400"/>
          </a:p>
          <a:p>
            <a:r>
              <a:rPr lang="en-US" altLang="en-US" sz="1400"/>
              <a:t>This brings me to the end of the presentation.  I’d be happy to answer any questions you may have. </a:t>
            </a:r>
          </a:p>
          <a:p>
            <a:endParaRPr lang="en-US" altLang="en-US" sz="1400"/>
          </a:p>
          <a:p>
            <a:r>
              <a:rPr lang="en-US" altLang="en-US" sz="1400"/>
              <a:t>Thank you</a:t>
            </a:r>
          </a:p>
        </p:txBody>
      </p:sp>
      <p:sp>
        <p:nvSpPr>
          <p:cNvPr id="24580" name="Slide Number Placeholder 3">
            <a:extLst>
              <a:ext uri="{FF2B5EF4-FFF2-40B4-BE49-F238E27FC236}">
                <a16:creationId xmlns:a16="http://schemas.microsoft.com/office/drawing/2014/main" id="{5AC38CE6-72B7-F3A4-B6EA-BA112CA592E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1363" indent="-284163">
              <a:defRPr sz="2400">
                <a:solidFill>
                  <a:schemeClr val="tx1"/>
                </a:solidFill>
                <a:latin typeface="Arial" panose="020B0604020202020204" pitchFamily="34" charset="0"/>
                <a:ea typeface="MS PGothic" panose="020B0600070205080204" pitchFamily="34" charset="-128"/>
              </a:defRPr>
            </a:lvl2pPr>
            <a:lvl3pPr marL="1141413" indent="-227013">
              <a:defRPr sz="2400">
                <a:solidFill>
                  <a:schemeClr val="tx1"/>
                </a:solidFill>
                <a:latin typeface="Arial" panose="020B0604020202020204" pitchFamily="34" charset="0"/>
                <a:ea typeface="MS PGothic" panose="020B0600070205080204" pitchFamily="34" charset="-128"/>
              </a:defRPr>
            </a:lvl3pPr>
            <a:lvl4pPr marL="1598613" indent="-227013">
              <a:defRPr sz="2400">
                <a:solidFill>
                  <a:schemeClr val="tx1"/>
                </a:solidFill>
                <a:latin typeface="Arial" panose="020B0604020202020204" pitchFamily="34" charset="0"/>
                <a:ea typeface="MS PGothic" panose="020B0600070205080204" pitchFamily="34" charset="-128"/>
              </a:defRPr>
            </a:lvl4pPr>
            <a:lvl5pPr marL="2055813" indent="-227013">
              <a:defRPr sz="2400">
                <a:solidFill>
                  <a:schemeClr val="tx1"/>
                </a:solidFill>
                <a:latin typeface="Arial" panose="020B0604020202020204" pitchFamily="34" charset="0"/>
                <a:ea typeface="MS PGothic" panose="020B0600070205080204" pitchFamily="34" charset="-128"/>
              </a:defRPr>
            </a:lvl5pPr>
            <a:lvl6pPr marL="25130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02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74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46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A8EE9C7-B999-4F71-BFFC-504CB41A1EBE}" type="slidenum">
              <a:rPr lang="en-US" altLang="en-US" sz="1200" smtClean="0"/>
              <a:pPr/>
              <a:t>69</a:t>
            </a:fld>
            <a:endParaRPr lang="en-US" altLang="en-US" sz="120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70</a:t>
            </a:fld>
            <a:endParaRPr lang="en-US" altLang="en-US" sz="120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1E6AB41-C3F1-43B5-988B-EF7656E15AFB}" type="slidenum">
              <a:rPr lang="en-US" altLang="en-US" smtClean="0"/>
              <a:pPr>
                <a:defRPr/>
              </a:pPr>
              <a:t>71</a:t>
            </a:fld>
            <a:endParaRPr lang="en-US" altLang="en-US" dirty="0"/>
          </a:p>
        </p:txBody>
      </p:sp>
    </p:spTree>
    <p:extLst>
      <p:ext uri="{BB962C8B-B14F-4D97-AF65-F5344CB8AC3E}">
        <p14:creationId xmlns:p14="http://schemas.microsoft.com/office/powerpoint/2010/main" val="5006878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2B6B2-3BC4-7AA1-883B-7115AAF76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64F3E-BAE5-C36A-06F3-46B4202DC2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6CFB1-47E8-07BE-69F7-B15D98B705C2}"/>
              </a:ext>
            </a:extLst>
          </p:cNvPr>
          <p:cNvSpPr>
            <a:spLocks noGrp="1"/>
          </p:cNvSpPr>
          <p:nvPr>
            <p:ph type="body" idx="1"/>
          </p:nvPr>
        </p:nvSpPr>
        <p:spPr/>
        <p:txBody>
          <a:bodyPr/>
          <a:lstStyle/>
          <a:p>
            <a:pPr marL="0" marR="0"/>
            <a:endParaRPr lang="en-US" dirty="0"/>
          </a:p>
        </p:txBody>
      </p:sp>
      <p:sp>
        <p:nvSpPr>
          <p:cNvPr id="4" name="Slide Number Placeholder 3">
            <a:extLst>
              <a:ext uri="{FF2B5EF4-FFF2-40B4-BE49-F238E27FC236}">
                <a16:creationId xmlns:a16="http://schemas.microsoft.com/office/drawing/2014/main" id="{313F1206-7011-9A1C-4714-66D886F41053}"/>
              </a:ext>
            </a:extLst>
          </p:cNvPr>
          <p:cNvSpPr>
            <a:spLocks noGrp="1"/>
          </p:cNvSpPr>
          <p:nvPr>
            <p:ph type="sldNum" sz="quarter" idx="5"/>
          </p:nvPr>
        </p:nvSpPr>
        <p:spPr/>
        <p:txBody>
          <a:bodyPr/>
          <a:lstStyle/>
          <a:p>
            <a:pPr>
              <a:defRPr/>
            </a:pPr>
            <a:fld id="{21E6AB41-C3F1-43B5-988B-EF7656E15AFB}" type="slidenum">
              <a:rPr lang="en-US" altLang="en-US" smtClean="0"/>
              <a:pPr>
                <a:defRPr/>
              </a:pPr>
              <a:t>72</a:t>
            </a:fld>
            <a:endParaRPr lang="en-US" altLang="en-US" dirty="0"/>
          </a:p>
        </p:txBody>
      </p:sp>
    </p:spTree>
    <p:extLst>
      <p:ext uri="{BB962C8B-B14F-4D97-AF65-F5344CB8AC3E}">
        <p14:creationId xmlns:p14="http://schemas.microsoft.com/office/powerpoint/2010/main" val="38413952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CB011-BDAD-403D-B937-17D8355F8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69705-CA99-BB90-52B9-57C348ACB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127C4-3519-FCE6-57A0-88FFE95957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A5CB3E-D33A-ABE0-370F-C0C849344F7D}"/>
              </a:ext>
            </a:extLst>
          </p:cNvPr>
          <p:cNvSpPr>
            <a:spLocks noGrp="1"/>
          </p:cNvSpPr>
          <p:nvPr>
            <p:ph type="sldNum" sz="quarter" idx="5"/>
          </p:nvPr>
        </p:nvSpPr>
        <p:spPr/>
        <p:txBody>
          <a:bodyPr/>
          <a:lstStyle/>
          <a:p>
            <a:pPr>
              <a:defRPr/>
            </a:pPr>
            <a:fld id="{21E6AB41-C3F1-43B5-988B-EF7656E15AFB}" type="slidenum">
              <a:rPr lang="en-US" altLang="en-US" smtClean="0"/>
              <a:pPr>
                <a:defRPr/>
              </a:pPr>
              <a:t>73</a:t>
            </a:fld>
            <a:endParaRPr lang="en-US" altLang="en-US" dirty="0"/>
          </a:p>
        </p:txBody>
      </p:sp>
    </p:spTree>
    <p:extLst>
      <p:ext uri="{BB962C8B-B14F-4D97-AF65-F5344CB8AC3E}">
        <p14:creationId xmlns:p14="http://schemas.microsoft.com/office/powerpoint/2010/main" val="1352093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6</a:t>
            </a:fld>
            <a:endParaRPr lang="en-US" altLang="en-US" sz="1200"/>
          </a:p>
        </p:txBody>
      </p:sp>
    </p:spTree>
    <p:extLst>
      <p:ext uri="{BB962C8B-B14F-4D97-AF65-F5344CB8AC3E}">
        <p14:creationId xmlns:p14="http://schemas.microsoft.com/office/powerpoint/2010/main" val="41373705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1E6AB41-C3F1-43B5-988B-EF7656E15AFB}" type="slidenum">
              <a:rPr lang="en-US" altLang="en-US" smtClean="0"/>
              <a:pPr>
                <a:defRPr/>
              </a:pPr>
              <a:t>74</a:t>
            </a:fld>
            <a:endParaRPr lang="en-US" altLang="en-US" dirty="0"/>
          </a:p>
        </p:txBody>
      </p:sp>
    </p:spTree>
    <p:extLst>
      <p:ext uri="{BB962C8B-B14F-4D97-AF65-F5344CB8AC3E}">
        <p14:creationId xmlns:p14="http://schemas.microsoft.com/office/powerpoint/2010/main" val="32379313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75</a:t>
            </a:fld>
            <a:endParaRPr lang="en-US" altLang="en-US"/>
          </a:p>
        </p:txBody>
      </p:sp>
    </p:spTree>
    <p:extLst>
      <p:ext uri="{BB962C8B-B14F-4D97-AF65-F5344CB8AC3E}">
        <p14:creationId xmlns:p14="http://schemas.microsoft.com/office/powerpoint/2010/main" val="7895130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2FA107-FC8F-4048-9AEC-2DBCE3EACE02}" type="slidenum">
              <a:rPr lang="en-US" smtClean="0"/>
              <a:t>76</a:t>
            </a:fld>
            <a:endParaRPr lang="en-US"/>
          </a:p>
        </p:txBody>
      </p:sp>
    </p:spTree>
    <p:extLst>
      <p:ext uri="{BB962C8B-B14F-4D97-AF65-F5344CB8AC3E}">
        <p14:creationId xmlns:p14="http://schemas.microsoft.com/office/powerpoint/2010/main" val="31267075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2FA107-FC8F-4048-9AEC-2DBCE3EACE02}" type="slidenum">
              <a:rPr lang="en-US" smtClean="0"/>
              <a:t>77</a:t>
            </a:fld>
            <a:endParaRPr lang="en-US"/>
          </a:p>
        </p:txBody>
      </p:sp>
    </p:spTree>
    <p:extLst>
      <p:ext uri="{BB962C8B-B14F-4D97-AF65-F5344CB8AC3E}">
        <p14:creationId xmlns:p14="http://schemas.microsoft.com/office/powerpoint/2010/main" val="20127745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2FA107-FC8F-4048-9AEC-2DBCE3EACE02}" type="slidenum">
              <a:rPr lang="en-US" smtClean="0"/>
              <a:t>78</a:t>
            </a:fld>
            <a:endParaRPr lang="en-US"/>
          </a:p>
        </p:txBody>
      </p:sp>
    </p:spTree>
    <p:extLst>
      <p:ext uri="{BB962C8B-B14F-4D97-AF65-F5344CB8AC3E}">
        <p14:creationId xmlns:p14="http://schemas.microsoft.com/office/powerpoint/2010/main" val="465440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2FA107-FC8F-4048-9AEC-2DBCE3EACE02}" type="slidenum">
              <a:rPr lang="en-US" smtClean="0"/>
              <a:t>79</a:t>
            </a:fld>
            <a:endParaRPr lang="en-US"/>
          </a:p>
        </p:txBody>
      </p:sp>
    </p:spTree>
    <p:extLst>
      <p:ext uri="{BB962C8B-B14F-4D97-AF65-F5344CB8AC3E}">
        <p14:creationId xmlns:p14="http://schemas.microsoft.com/office/powerpoint/2010/main" val="42130946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2FA107-FC8F-4048-9AEC-2DBCE3EACE02}" type="slidenum">
              <a:rPr lang="en-US" smtClean="0"/>
              <a:t>80</a:t>
            </a:fld>
            <a:endParaRPr lang="en-US"/>
          </a:p>
        </p:txBody>
      </p:sp>
    </p:spTree>
    <p:extLst>
      <p:ext uri="{BB962C8B-B14F-4D97-AF65-F5344CB8AC3E}">
        <p14:creationId xmlns:p14="http://schemas.microsoft.com/office/powerpoint/2010/main" val="500098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82</a:t>
            </a:fld>
            <a:endParaRPr lang="en-US" altLang="en-US" sz="1200"/>
          </a:p>
        </p:txBody>
      </p:sp>
    </p:spTree>
    <p:extLst>
      <p:ext uri="{BB962C8B-B14F-4D97-AF65-F5344CB8AC3E}">
        <p14:creationId xmlns:p14="http://schemas.microsoft.com/office/powerpoint/2010/main" val="21655010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83</a:t>
            </a:fld>
            <a:endParaRPr lang="en-US" altLang="en-US" sz="1200"/>
          </a:p>
        </p:txBody>
      </p:sp>
    </p:spTree>
    <p:extLst>
      <p:ext uri="{BB962C8B-B14F-4D97-AF65-F5344CB8AC3E}">
        <p14:creationId xmlns:p14="http://schemas.microsoft.com/office/powerpoint/2010/main" val="30384891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43473-C687-7FC6-D975-9687AC346453}"/>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520A913-CCC0-C477-ED62-6814ECD1B9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15A5674D-45D9-7BEA-8804-44D6E06905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a:extLst>
              <a:ext uri="{FF2B5EF4-FFF2-40B4-BE49-F238E27FC236}">
                <a16:creationId xmlns:a16="http://schemas.microsoft.com/office/drawing/2014/main" id="{3BF953C9-64C6-C056-3C63-AE9B00D7C4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84</a:t>
            </a:fld>
            <a:endParaRPr lang="en-US" altLang="en-US" sz="1200"/>
          </a:p>
        </p:txBody>
      </p:sp>
    </p:spTree>
    <p:extLst>
      <p:ext uri="{BB962C8B-B14F-4D97-AF65-F5344CB8AC3E}">
        <p14:creationId xmlns:p14="http://schemas.microsoft.com/office/powerpoint/2010/main" val="1110610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70165F-EE3B-48B2-83BD-E5409F23865E}" type="slidenum">
              <a:rPr lang="en-US" altLang="en-US" smtClean="0"/>
              <a:pPr>
                <a:defRPr/>
              </a:pPr>
              <a:t>7</a:t>
            </a:fld>
            <a:endParaRPr lang="en-US" altLang="en-US"/>
          </a:p>
        </p:txBody>
      </p:sp>
    </p:spTree>
    <p:extLst>
      <p:ext uri="{BB962C8B-B14F-4D97-AF65-F5344CB8AC3E}">
        <p14:creationId xmlns:p14="http://schemas.microsoft.com/office/powerpoint/2010/main" val="78951306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03AFF-BAC6-5003-FA83-FB6BBEF6418E}"/>
            </a:ext>
          </a:extLst>
        </p:cNvPr>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39E8F148-E426-62E3-D8A5-603EC174EB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2C805B86-492E-580C-E45A-E6371B1D09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a:extLst>
              <a:ext uri="{FF2B5EF4-FFF2-40B4-BE49-F238E27FC236}">
                <a16:creationId xmlns:a16="http://schemas.microsoft.com/office/drawing/2014/main" id="{F67FFCCE-E3B7-18BA-6EEB-B9DEE4AEE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85</a:t>
            </a:fld>
            <a:endParaRPr lang="en-US" altLang="en-US" sz="1200"/>
          </a:p>
        </p:txBody>
      </p:sp>
    </p:spTree>
    <p:extLst>
      <p:ext uri="{BB962C8B-B14F-4D97-AF65-F5344CB8AC3E}">
        <p14:creationId xmlns:p14="http://schemas.microsoft.com/office/powerpoint/2010/main" val="15189368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3F4B8-E4FC-D53C-B1DB-E34C85CAFE0F}"/>
            </a:ext>
          </a:extLst>
        </p:cNvPr>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BBCA028-3EAE-825F-7D54-50BFD2AFF68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F7FD63DB-12C4-5588-D0AB-56ABF9A1518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400" dirty="0"/>
          </a:p>
        </p:txBody>
      </p:sp>
      <p:sp>
        <p:nvSpPr>
          <p:cNvPr id="18436" name="Slide Number Placeholder 3">
            <a:extLst>
              <a:ext uri="{FF2B5EF4-FFF2-40B4-BE49-F238E27FC236}">
                <a16:creationId xmlns:a16="http://schemas.microsoft.com/office/drawing/2014/main" id="{0BD4D7BA-BDAF-C962-0047-1FCDB65FCD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1363" indent="-284163">
              <a:defRPr sz="2400">
                <a:solidFill>
                  <a:schemeClr val="tx1"/>
                </a:solidFill>
                <a:latin typeface="Arial" panose="020B0604020202020204" pitchFamily="34" charset="0"/>
                <a:ea typeface="MS PGothic" panose="020B0600070205080204" pitchFamily="34" charset="-128"/>
              </a:defRPr>
            </a:lvl2pPr>
            <a:lvl3pPr marL="1141413" indent="-227013">
              <a:defRPr sz="2400">
                <a:solidFill>
                  <a:schemeClr val="tx1"/>
                </a:solidFill>
                <a:latin typeface="Arial" panose="020B0604020202020204" pitchFamily="34" charset="0"/>
                <a:ea typeface="MS PGothic" panose="020B0600070205080204" pitchFamily="34" charset="-128"/>
              </a:defRPr>
            </a:lvl3pPr>
            <a:lvl4pPr marL="1598613" indent="-227013">
              <a:defRPr sz="2400">
                <a:solidFill>
                  <a:schemeClr val="tx1"/>
                </a:solidFill>
                <a:latin typeface="Arial" panose="020B0604020202020204" pitchFamily="34" charset="0"/>
                <a:ea typeface="MS PGothic" panose="020B0600070205080204" pitchFamily="34" charset="-128"/>
              </a:defRPr>
            </a:lvl4pPr>
            <a:lvl5pPr marL="2055813" indent="-227013">
              <a:defRPr sz="2400">
                <a:solidFill>
                  <a:schemeClr val="tx1"/>
                </a:solidFill>
                <a:latin typeface="Arial" panose="020B0604020202020204" pitchFamily="34" charset="0"/>
                <a:ea typeface="MS PGothic" panose="020B0600070205080204" pitchFamily="34" charset="-128"/>
              </a:defRPr>
            </a:lvl5pPr>
            <a:lvl6pPr marL="25130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02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74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4613" indent="-2270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424F5B6-3F5F-4A57-BB24-6750177749E6}" type="slidenum">
              <a:rPr lang="en-US" altLang="en-US" sz="1200" smtClean="0"/>
              <a:pPr/>
              <a:t>86</a:t>
            </a:fld>
            <a:endParaRPr lang="en-US" altLang="en-US" sz="1200"/>
          </a:p>
        </p:txBody>
      </p:sp>
    </p:spTree>
    <p:extLst>
      <p:ext uri="{BB962C8B-B14F-4D97-AF65-F5344CB8AC3E}">
        <p14:creationId xmlns:p14="http://schemas.microsoft.com/office/powerpoint/2010/main" val="3660599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6B65DD17-A17D-45B6-86EC-8D3583A1A0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F1C4CA67-EB25-4B75-8E9D-22809EC723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4" name="Slide Number Placeholder 3">
            <a:extLst>
              <a:ext uri="{FF2B5EF4-FFF2-40B4-BE49-F238E27FC236}">
                <a16:creationId xmlns:a16="http://schemas.microsoft.com/office/drawing/2014/main" id="{A5B69ADC-C87F-4CC0-B9E7-57CC137B9D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0BC7179-5B1D-4B2B-9E41-D4DE24923537}" type="slidenum">
              <a:rPr lang="en-US" altLang="en-US" sz="1200" smtClean="0"/>
              <a:pPr/>
              <a:t>8</a:t>
            </a:fld>
            <a:endParaRPr lang="en-US" altLang="en-US" sz="1200"/>
          </a:p>
        </p:txBody>
      </p:sp>
    </p:spTree>
    <p:extLst>
      <p:ext uri="{BB962C8B-B14F-4D97-AF65-F5344CB8AC3E}">
        <p14:creationId xmlns:p14="http://schemas.microsoft.com/office/powerpoint/2010/main" val="3418658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869FCC-10D7-4DFD-BE78-D389DCB15A41}" type="slidenum">
              <a:rPr lang="en-US" altLang="en-US" sz="1200" smtClean="0"/>
              <a:pPr/>
              <a:t>9</a:t>
            </a:fld>
            <a:endParaRPr lang="en-US" altLang="en-US" sz="1200"/>
          </a:p>
        </p:txBody>
      </p:sp>
    </p:spTree>
    <p:extLst>
      <p:ext uri="{BB962C8B-B14F-4D97-AF65-F5344CB8AC3E}">
        <p14:creationId xmlns:p14="http://schemas.microsoft.com/office/powerpoint/2010/main" val="3376919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F1B2F03-BD2A-4DBF-A1B6-E06D94C35172}"/>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11B4FB9-B8D5-4B1D-B3F3-5B7417BFD2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7B7BFA-5080-4FC0-A93E-961BB2DC8350}"/>
              </a:ext>
            </a:extLst>
          </p:cNvPr>
          <p:cNvSpPr>
            <a:spLocks noGrp="1"/>
          </p:cNvSpPr>
          <p:nvPr>
            <p:ph type="sldNum" sz="quarter" idx="12"/>
          </p:nvPr>
        </p:nvSpPr>
        <p:spPr/>
        <p:txBody>
          <a:bodyPr/>
          <a:lstStyle>
            <a:lvl1pPr>
              <a:defRPr/>
            </a:lvl1pPr>
          </a:lstStyle>
          <a:p>
            <a:pPr>
              <a:defRPr/>
            </a:pPr>
            <a:fld id="{42C045B5-8E4F-4ED3-BC0A-CD008C4014D4}" type="slidenum">
              <a:rPr lang="en-US" altLang="en-US"/>
              <a:pPr>
                <a:defRPr/>
              </a:pPr>
              <a:t>‹#›</a:t>
            </a:fld>
            <a:endParaRPr lang="en-US" altLang="en-US"/>
          </a:p>
        </p:txBody>
      </p:sp>
    </p:spTree>
    <p:extLst>
      <p:ext uri="{BB962C8B-B14F-4D97-AF65-F5344CB8AC3E}">
        <p14:creationId xmlns:p14="http://schemas.microsoft.com/office/powerpoint/2010/main" val="491332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9BE791F-FDF5-4FFD-9AB3-774CB9A3058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681D168-9042-4563-A000-E3EB1D7C221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99205CF-6C77-4563-B8C5-630DBF2D4CE9}"/>
              </a:ext>
            </a:extLst>
          </p:cNvPr>
          <p:cNvSpPr>
            <a:spLocks noGrp="1"/>
          </p:cNvSpPr>
          <p:nvPr>
            <p:ph type="sldNum" sz="quarter" idx="12"/>
          </p:nvPr>
        </p:nvSpPr>
        <p:spPr/>
        <p:txBody>
          <a:bodyPr/>
          <a:lstStyle>
            <a:lvl1pPr>
              <a:defRPr/>
            </a:lvl1pPr>
          </a:lstStyle>
          <a:p>
            <a:pPr>
              <a:defRPr/>
            </a:pPr>
            <a:fld id="{05CE224C-F933-4CB9-B0C3-A9CE12F1065F}" type="slidenum">
              <a:rPr lang="en-US" altLang="en-US"/>
              <a:pPr>
                <a:defRPr/>
              </a:pPr>
              <a:t>‹#›</a:t>
            </a:fld>
            <a:endParaRPr lang="en-US" altLang="en-US"/>
          </a:p>
        </p:txBody>
      </p:sp>
    </p:spTree>
    <p:extLst>
      <p:ext uri="{BB962C8B-B14F-4D97-AF65-F5344CB8AC3E}">
        <p14:creationId xmlns:p14="http://schemas.microsoft.com/office/powerpoint/2010/main" val="51277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EC7FFE1-F964-4E85-B9E4-FF16D643505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1A72CC3-AA65-4468-988B-9E36144010C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7632514-E15D-4731-BFF3-ACEB3AF87D72}"/>
              </a:ext>
            </a:extLst>
          </p:cNvPr>
          <p:cNvSpPr>
            <a:spLocks noGrp="1"/>
          </p:cNvSpPr>
          <p:nvPr>
            <p:ph type="sldNum" sz="quarter" idx="12"/>
          </p:nvPr>
        </p:nvSpPr>
        <p:spPr/>
        <p:txBody>
          <a:bodyPr/>
          <a:lstStyle>
            <a:lvl1pPr>
              <a:defRPr/>
            </a:lvl1pPr>
          </a:lstStyle>
          <a:p>
            <a:pPr>
              <a:defRPr/>
            </a:pPr>
            <a:fld id="{0AF89A46-1CCE-49B6-ADAC-52D50EA11CBA}" type="slidenum">
              <a:rPr lang="en-US" altLang="en-US"/>
              <a:pPr>
                <a:defRPr/>
              </a:pPr>
              <a:t>‹#›</a:t>
            </a:fld>
            <a:endParaRPr lang="en-US" altLang="en-US"/>
          </a:p>
        </p:txBody>
      </p:sp>
    </p:spTree>
    <p:extLst>
      <p:ext uri="{BB962C8B-B14F-4D97-AF65-F5344CB8AC3E}">
        <p14:creationId xmlns:p14="http://schemas.microsoft.com/office/powerpoint/2010/main" val="347979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740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3E19B3-94C0-4CFB-BD00-3AC7071EAA5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96817AD-A6C9-41C1-B4A2-076D3FD8A88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243028-68D3-4D2A-BB61-CFDD2AE6E2AD}"/>
              </a:ext>
            </a:extLst>
          </p:cNvPr>
          <p:cNvSpPr>
            <a:spLocks noGrp="1"/>
          </p:cNvSpPr>
          <p:nvPr>
            <p:ph type="sldNum" sz="quarter" idx="12"/>
          </p:nvPr>
        </p:nvSpPr>
        <p:spPr/>
        <p:txBody>
          <a:bodyPr/>
          <a:lstStyle>
            <a:lvl1pPr>
              <a:defRPr/>
            </a:lvl1pPr>
          </a:lstStyle>
          <a:p>
            <a:pPr>
              <a:defRPr/>
            </a:pPr>
            <a:fld id="{189ABBA1-D96F-4F2C-978B-890397D34815}" type="slidenum">
              <a:rPr lang="en-US" altLang="en-US"/>
              <a:pPr>
                <a:defRPr/>
              </a:pPr>
              <a:t>‹#›</a:t>
            </a:fld>
            <a:endParaRPr lang="en-US" altLang="en-US"/>
          </a:p>
        </p:txBody>
      </p:sp>
    </p:spTree>
    <p:extLst>
      <p:ext uri="{BB962C8B-B14F-4D97-AF65-F5344CB8AC3E}">
        <p14:creationId xmlns:p14="http://schemas.microsoft.com/office/powerpoint/2010/main" val="39323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652034-1514-48AE-8A92-94B82BF1DAF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F0EDE3B-EC14-4484-9B5B-89923DAABE5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673F30-844F-4FE8-A3C6-FFA3E6E8D251}"/>
              </a:ext>
            </a:extLst>
          </p:cNvPr>
          <p:cNvSpPr>
            <a:spLocks noGrp="1"/>
          </p:cNvSpPr>
          <p:nvPr>
            <p:ph type="sldNum" sz="quarter" idx="12"/>
          </p:nvPr>
        </p:nvSpPr>
        <p:spPr/>
        <p:txBody>
          <a:bodyPr/>
          <a:lstStyle>
            <a:lvl1pPr>
              <a:defRPr/>
            </a:lvl1pPr>
          </a:lstStyle>
          <a:p>
            <a:pPr>
              <a:defRPr/>
            </a:pPr>
            <a:fld id="{35192639-D907-4662-B960-B32E50C0BF34}" type="slidenum">
              <a:rPr lang="en-US" altLang="en-US"/>
              <a:pPr>
                <a:defRPr/>
              </a:pPr>
              <a:t>‹#›</a:t>
            </a:fld>
            <a:endParaRPr lang="en-US" altLang="en-US"/>
          </a:p>
        </p:txBody>
      </p:sp>
    </p:spTree>
    <p:extLst>
      <p:ext uri="{BB962C8B-B14F-4D97-AF65-F5344CB8AC3E}">
        <p14:creationId xmlns:p14="http://schemas.microsoft.com/office/powerpoint/2010/main" val="3720388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6C22E685-FCBF-42DA-B312-3B91B477FD02}"/>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D09C50B9-92D7-41DA-B1A0-BF81DFD36FF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BA9A25C-CB04-420B-8CF7-2F6C0F43C912}"/>
              </a:ext>
            </a:extLst>
          </p:cNvPr>
          <p:cNvSpPr>
            <a:spLocks noGrp="1"/>
          </p:cNvSpPr>
          <p:nvPr>
            <p:ph type="sldNum" sz="quarter" idx="12"/>
          </p:nvPr>
        </p:nvSpPr>
        <p:spPr/>
        <p:txBody>
          <a:bodyPr/>
          <a:lstStyle>
            <a:lvl1pPr>
              <a:defRPr/>
            </a:lvl1pPr>
          </a:lstStyle>
          <a:p>
            <a:pPr>
              <a:defRPr/>
            </a:pPr>
            <a:fld id="{9AE8B7FD-405A-47BB-A55D-B2DEF7C73EAC}" type="slidenum">
              <a:rPr lang="en-US" altLang="en-US"/>
              <a:pPr>
                <a:defRPr/>
              </a:pPr>
              <a:t>‹#›</a:t>
            </a:fld>
            <a:endParaRPr lang="en-US" altLang="en-US"/>
          </a:p>
        </p:txBody>
      </p:sp>
    </p:spTree>
    <p:extLst>
      <p:ext uri="{BB962C8B-B14F-4D97-AF65-F5344CB8AC3E}">
        <p14:creationId xmlns:p14="http://schemas.microsoft.com/office/powerpoint/2010/main" val="3489013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C9EF05ED-DF0F-41AF-A0B7-81536DE2A77A}"/>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9DD38BBB-B224-4786-A750-F74DE2CC2CE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A85D9CB-5A78-4A28-B3D5-CAF5D3A6463B}"/>
              </a:ext>
            </a:extLst>
          </p:cNvPr>
          <p:cNvSpPr>
            <a:spLocks noGrp="1"/>
          </p:cNvSpPr>
          <p:nvPr>
            <p:ph type="sldNum" sz="quarter" idx="12"/>
          </p:nvPr>
        </p:nvSpPr>
        <p:spPr/>
        <p:txBody>
          <a:bodyPr/>
          <a:lstStyle>
            <a:lvl1pPr>
              <a:defRPr/>
            </a:lvl1pPr>
          </a:lstStyle>
          <a:p>
            <a:pPr>
              <a:defRPr/>
            </a:pPr>
            <a:fld id="{65AEBFA8-6425-44C6-879A-7BE0A889B336}" type="slidenum">
              <a:rPr lang="en-US" altLang="en-US"/>
              <a:pPr>
                <a:defRPr/>
              </a:pPr>
              <a:t>‹#›</a:t>
            </a:fld>
            <a:endParaRPr lang="en-US" altLang="en-US"/>
          </a:p>
        </p:txBody>
      </p:sp>
    </p:spTree>
    <p:extLst>
      <p:ext uri="{BB962C8B-B14F-4D97-AF65-F5344CB8AC3E}">
        <p14:creationId xmlns:p14="http://schemas.microsoft.com/office/powerpoint/2010/main" val="121711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DCBCBCB5-CD97-4F12-815F-4F9D0F5FE47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07B6ED9-D4D2-49C7-A5A8-5D97F965F94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C1DB59B-AF4E-4D18-9F06-9F2389ACC5F6}"/>
              </a:ext>
            </a:extLst>
          </p:cNvPr>
          <p:cNvSpPr>
            <a:spLocks noGrp="1"/>
          </p:cNvSpPr>
          <p:nvPr>
            <p:ph type="sldNum" sz="quarter" idx="12"/>
          </p:nvPr>
        </p:nvSpPr>
        <p:spPr/>
        <p:txBody>
          <a:bodyPr/>
          <a:lstStyle>
            <a:lvl1pPr>
              <a:defRPr/>
            </a:lvl1pPr>
          </a:lstStyle>
          <a:p>
            <a:pPr>
              <a:defRPr/>
            </a:pPr>
            <a:fld id="{EC4A5F7A-D5D7-4D61-B2E7-29D7BF896AE1}" type="slidenum">
              <a:rPr lang="en-US" altLang="en-US"/>
              <a:pPr>
                <a:defRPr/>
              </a:pPr>
              <a:t>‹#›</a:t>
            </a:fld>
            <a:endParaRPr lang="en-US" altLang="en-US"/>
          </a:p>
        </p:txBody>
      </p:sp>
    </p:spTree>
    <p:extLst>
      <p:ext uri="{BB962C8B-B14F-4D97-AF65-F5344CB8AC3E}">
        <p14:creationId xmlns:p14="http://schemas.microsoft.com/office/powerpoint/2010/main" val="2372816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7F67B08-9C3C-41BE-8708-DD66BF4047B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3990D78A-FDC4-495A-B44E-ED212047FB9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BEBF69F-041F-4046-824B-8A158C2DB441}"/>
              </a:ext>
            </a:extLst>
          </p:cNvPr>
          <p:cNvSpPr>
            <a:spLocks noGrp="1"/>
          </p:cNvSpPr>
          <p:nvPr>
            <p:ph type="sldNum" sz="quarter" idx="12"/>
          </p:nvPr>
        </p:nvSpPr>
        <p:spPr/>
        <p:txBody>
          <a:bodyPr/>
          <a:lstStyle>
            <a:lvl1pPr>
              <a:defRPr/>
            </a:lvl1pPr>
          </a:lstStyle>
          <a:p>
            <a:pPr>
              <a:defRPr/>
            </a:pPr>
            <a:fld id="{5E513F13-D3C9-43EC-A496-822E4973C627}" type="slidenum">
              <a:rPr lang="en-US" altLang="en-US"/>
              <a:pPr>
                <a:defRPr/>
              </a:pPr>
              <a:t>‹#›</a:t>
            </a:fld>
            <a:endParaRPr lang="en-US" altLang="en-US"/>
          </a:p>
        </p:txBody>
      </p:sp>
    </p:spTree>
    <p:extLst>
      <p:ext uri="{BB962C8B-B14F-4D97-AF65-F5344CB8AC3E}">
        <p14:creationId xmlns:p14="http://schemas.microsoft.com/office/powerpoint/2010/main" val="1953228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8F3DABF-5157-4B94-B87D-4ADB6123350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2427718-0FD4-4647-9147-BC8D2CC17B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A9BC1AE-DB48-4C3B-8394-D8F0FCCC7D40}"/>
              </a:ext>
            </a:extLst>
          </p:cNvPr>
          <p:cNvSpPr>
            <a:spLocks noGrp="1"/>
          </p:cNvSpPr>
          <p:nvPr>
            <p:ph type="sldNum" sz="quarter" idx="12"/>
          </p:nvPr>
        </p:nvSpPr>
        <p:spPr/>
        <p:txBody>
          <a:bodyPr/>
          <a:lstStyle>
            <a:lvl1pPr>
              <a:defRPr/>
            </a:lvl1pPr>
          </a:lstStyle>
          <a:p>
            <a:pPr>
              <a:defRPr/>
            </a:pPr>
            <a:fld id="{F291BACD-8A70-4E97-82C0-C601284F6FF8}" type="slidenum">
              <a:rPr lang="en-US" altLang="en-US"/>
              <a:pPr>
                <a:defRPr/>
              </a:pPr>
              <a:t>‹#›</a:t>
            </a:fld>
            <a:endParaRPr lang="en-US" altLang="en-US"/>
          </a:p>
        </p:txBody>
      </p:sp>
    </p:spTree>
    <p:extLst>
      <p:ext uri="{BB962C8B-B14F-4D97-AF65-F5344CB8AC3E}">
        <p14:creationId xmlns:p14="http://schemas.microsoft.com/office/powerpoint/2010/main" val="3287646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5800908-0DBF-416C-955D-408EC0466F2C}"/>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06AFBA6-C054-40C0-9876-518B24FE57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449AA97-6DB8-43FE-9015-F36CC6B1CCCF}"/>
              </a:ext>
            </a:extLst>
          </p:cNvPr>
          <p:cNvSpPr>
            <a:spLocks noGrp="1"/>
          </p:cNvSpPr>
          <p:nvPr>
            <p:ph type="sldNum" sz="quarter" idx="12"/>
          </p:nvPr>
        </p:nvSpPr>
        <p:spPr/>
        <p:txBody>
          <a:bodyPr/>
          <a:lstStyle>
            <a:lvl1pPr>
              <a:defRPr/>
            </a:lvl1pPr>
          </a:lstStyle>
          <a:p>
            <a:pPr>
              <a:defRPr/>
            </a:pPr>
            <a:fld id="{7478F927-44C7-411D-BEDB-8E198B7555DD}" type="slidenum">
              <a:rPr lang="en-US" altLang="en-US"/>
              <a:pPr>
                <a:defRPr/>
              </a:pPr>
              <a:t>‹#›</a:t>
            </a:fld>
            <a:endParaRPr lang="en-US" altLang="en-US"/>
          </a:p>
        </p:txBody>
      </p:sp>
    </p:spTree>
    <p:extLst>
      <p:ext uri="{BB962C8B-B14F-4D97-AF65-F5344CB8AC3E}">
        <p14:creationId xmlns:p14="http://schemas.microsoft.com/office/powerpoint/2010/main" val="3888892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CF49772-F7EE-4FC4-BC8A-0D2BB8E9A726}"/>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2FE8E93-1167-476A-9749-6EE50F5B99BE}"/>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0D754DE-B5F5-D34F-9ED4-FD1C8C83E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MS PGothic" charset="-128"/>
              </a:defRPr>
            </a:lvl1pPr>
          </a:lstStyle>
          <a:p>
            <a:pPr>
              <a:defRPr/>
            </a:pPr>
            <a:endParaRPr lang="en-US"/>
          </a:p>
        </p:txBody>
      </p:sp>
      <p:sp>
        <p:nvSpPr>
          <p:cNvPr id="5" name="Footer Placeholder 4">
            <a:extLst>
              <a:ext uri="{FF2B5EF4-FFF2-40B4-BE49-F238E27FC236}">
                <a16:creationId xmlns:a16="http://schemas.microsoft.com/office/drawing/2014/main" id="{1BDF2EA9-03B6-4C4C-8E0E-935D77C728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S PGothic" charset="-128"/>
              </a:defRPr>
            </a:lvl1pPr>
          </a:lstStyle>
          <a:p>
            <a:pPr>
              <a:defRPr/>
            </a:pPr>
            <a:endParaRPr lang="en-US"/>
          </a:p>
        </p:txBody>
      </p:sp>
      <p:sp>
        <p:nvSpPr>
          <p:cNvPr id="6" name="Slide Number Placeholder 5">
            <a:extLst>
              <a:ext uri="{FF2B5EF4-FFF2-40B4-BE49-F238E27FC236}">
                <a16:creationId xmlns:a16="http://schemas.microsoft.com/office/drawing/2014/main" id="{05A04BCD-65D4-EF47-91C3-A0116AF8ED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ea typeface="MS PGothic" charset="-128"/>
              </a:defRPr>
            </a:lvl1pPr>
          </a:lstStyle>
          <a:p>
            <a:pPr>
              <a:defRPr/>
            </a:pPr>
            <a:fld id="{1FEF731B-1C22-4BA5-BDA5-64F77C7CA6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charset="0"/>
        </a:defRPr>
      </a:lvl2pPr>
      <a:lvl3pPr algn="l" rtl="0" eaLnBrk="0" fontAlgn="base" hangingPunct="0">
        <a:lnSpc>
          <a:spcPct val="90000"/>
        </a:lnSpc>
        <a:spcBef>
          <a:spcPct val="0"/>
        </a:spcBef>
        <a:spcAft>
          <a:spcPct val="0"/>
        </a:spcAft>
        <a:defRPr sz="4400">
          <a:solidFill>
            <a:schemeClr val="tx1"/>
          </a:solidFill>
          <a:latin typeface="Calibri Light" charset="0"/>
        </a:defRPr>
      </a:lvl3pPr>
      <a:lvl4pPr algn="l" rtl="0" eaLnBrk="0" fontAlgn="base" hangingPunct="0">
        <a:lnSpc>
          <a:spcPct val="90000"/>
        </a:lnSpc>
        <a:spcBef>
          <a:spcPct val="0"/>
        </a:spcBef>
        <a:spcAft>
          <a:spcPct val="0"/>
        </a:spcAft>
        <a:defRPr sz="4400">
          <a:solidFill>
            <a:schemeClr val="tx1"/>
          </a:solidFill>
          <a:latin typeface="Calibri Light" charset="0"/>
        </a:defRPr>
      </a:lvl4pPr>
      <a:lvl5pPr algn="l" rtl="0" eaLnBrk="0" fontAlgn="base" hangingPunct="0">
        <a:lnSpc>
          <a:spcPct val="90000"/>
        </a:lnSpc>
        <a:spcBef>
          <a:spcPct val="0"/>
        </a:spcBef>
        <a:spcAft>
          <a:spcPct val="0"/>
        </a:spcAft>
        <a:defRPr sz="4400">
          <a:solidFill>
            <a:schemeClr val="tx1"/>
          </a:solidFill>
          <a:latin typeface="Calibri Light" charset="0"/>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3.emf"/><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8.jpg"/><Relationship Id="rId13" Type="http://schemas.openxmlformats.org/officeDocument/2006/relationships/image" Target="../media/image23.jpg"/><Relationship Id="rId3" Type="http://schemas.openxmlformats.org/officeDocument/2006/relationships/image" Target="../media/image11.jpg"/><Relationship Id="rId7" Type="http://schemas.openxmlformats.org/officeDocument/2006/relationships/image" Target="../media/image17.jpg"/><Relationship Id="rId12"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6.jpg"/><Relationship Id="rId11" Type="http://schemas.openxmlformats.org/officeDocument/2006/relationships/image" Target="../media/image21.jpg"/><Relationship Id="rId5" Type="http://schemas.openxmlformats.org/officeDocument/2006/relationships/image" Target="../media/image15.jpg"/><Relationship Id="rId10" Type="http://schemas.openxmlformats.org/officeDocument/2006/relationships/image" Target="../media/image20.jpg"/><Relationship Id="rId4" Type="http://schemas.openxmlformats.org/officeDocument/2006/relationships/image" Target="../media/image14.jpg"/><Relationship Id="rId9" Type="http://schemas.openxmlformats.org/officeDocument/2006/relationships/image" Target="../media/image19.jpg"/></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jpg"/><Relationship Id="rId7" Type="http://schemas.openxmlformats.org/officeDocument/2006/relationships/image" Target="../media/image27.jpeg"/><Relationship Id="rId12"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18" Type="http://schemas.openxmlformats.org/officeDocument/2006/relationships/image" Target="../media/image45.svg"/><Relationship Id="rId3" Type="http://schemas.openxmlformats.org/officeDocument/2006/relationships/image" Target="../media/image11.jpg"/><Relationship Id="rId21" Type="http://schemas.openxmlformats.org/officeDocument/2006/relationships/image" Target="../media/image48.png"/><Relationship Id="rId7" Type="http://schemas.openxmlformats.org/officeDocument/2006/relationships/image" Target="../media/image34.sv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20.xml"/><Relationship Id="rId16" Type="http://schemas.openxmlformats.org/officeDocument/2006/relationships/image" Target="../media/image43.png"/><Relationship Id="rId20" Type="http://schemas.openxmlformats.org/officeDocument/2006/relationships/image" Target="../media/image47.sv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26.png"/><Relationship Id="rId15" Type="http://schemas.openxmlformats.org/officeDocument/2006/relationships/image" Target="../media/image42.svg"/><Relationship Id="rId23" Type="http://schemas.openxmlformats.org/officeDocument/2006/relationships/image" Target="../media/image50.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25.png"/><Relationship Id="rId9" Type="http://schemas.openxmlformats.org/officeDocument/2006/relationships/image" Target="../media/image36.svg"/><Relationship Id="rId14" Type="http://schemas.openxmlformats.org/officeDocument/2006/relationships/image" Target="../media/image41.png"/><Relationship Id="rId22"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11.jpg"/><Relationship Id="rId7"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1.jpg"/><Relationship Id="rId7"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11.jpg"/><Relationship Id="rId7" Type="http://schemas.openxmlformats.org/officeDocument/2006/relationships/image" Target="../media/image67.sv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71.jpeg"/><Relationship Id="rId5" Type="http://schemas.openxmlformats.org/officeDocument/2006/relationships/image" Target="../media/image70.svg"/><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72.png"/></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74.png"/><Relationship Id="rId4" Type="http://schemas.openxmlformats.org/officeDocument/2006/relationships/image" Target="../media/image73.png"/></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78.jpeg"/><Relationship Id="rId4" Type="http://schemas.openxmlformats.org/officeDocument/2006/relationships/image" Target="../media/image77.png"/></Relationships>
</file>

<file path=ppt/slides/_rels/slide31.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png"/><Relationship Id="rId3" Type="http://schemas.openxmlformats.org/officeDocument/2006/relationships/image" Target="../media/image11.jpg"/><Relationship Id="rId7" Type="http://schemas.openxmlformats.org/officeDocument/2006/relationships/image" Target="../media/image81.png"/><Relationship Id="rId12" Type="http://schemas.openxmlformats.org/officeDocument/2006/relationships/image" Target="../media/image86.svg"/><Relationship Id="rId2" Type="http://schemas.openxmlformats.org/officeDocument/2006/relationships/notesSlide" Target="../notesSlides/notesSlide29.xml"/><Relationship Id="rId16" Type="http://schemas.openxmlformats.org/officeDocument/2006/relationships/image" Target="../media/image90.svg"/><Relationship Id="rId1" Type="http://schemas.openxmlformats.org/officeDocument/2006/relationships/slideLayout" Target="../slideLayouts/slideLayout12.xml"/><Relationship Id="rId6" Type="http://schemas.openxmlformats.org/officeDocument/2006/relationships/image" Target="../media/image80.svg"/><Relationship Id="rId11" Type="http://schemas.openxmlformats.org/officeDocument/2006/relationships/image" Target="../media/image85.png"/><Relationship Id="rId5" Type="http://schemas.openxmlformats.org/officeDocument/2006/relationships/image" Target="../media/image79.png"/><Relationship Id="rId15" Type="http://schemas.openxmlformats.org/officeDocument/2006/relationships/image" Target="../media/image89.png"/><Relationship Id="rId10" Type="http://schemas.openxmlformats.org/officeDocument/2006/relationships/image" Target="../media/image84.svg"/><Relationship Id="rId4" Type="http://schemas.openxmlformats.org/officeDocument/2006/relationships/image" Target="../media/image77.png"/><Relationship Id="rId9" Type="http://schemas.openxmlformats.org/officeDocument/2006/relationships/image" Target="../media/image83.png"/><Relationship Id="rId14" Type="http://schemas.openxmlformats.org/officeDocument/2006/relationships/image" Target="../media/image88.svg"/></Relationships>
</file>

<file path=ppt/slides/_rels/slide32.xml.rels><?xml version="1.0" encoding="UTF-8" standalone="yes"?>
<Relationships xmlns="http://schemas.openxmlformats.org/package/2006/relationships"><Relationship Id="rId8" Type="http://schemas.openxmlformats.org/officeDocument/2006/relationships/image" Target="../media/image94.svg"/><Relationship Id="rId13" Type="http://schemas.openxmlformats.org/officeDocument/2006/relationships/image" Target="../media/image99.png"/><Relationship Id="rId3" Type="http://schemas.openxmlformats.org/officeDocument/2006/relationships/image" Target="../media/image11.jp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92.jpeg"/><Relationship Id="rId11" Type="http://schemas.openxmlformats.org/officeDocument/2006/relationships/image" Target="../media/image97.png"/><Relationship Id="rId5" Type="http://schemas.openxmlformats.org/officeDocument/2006/relationships/image" Target="../media/image91.jpeg"/><Relationship Id="rId10" Type="http://schemas.openxmlformats.org/officeDocument/2006/relationships/image" Target="../media/image96.svg"/><Relationship Id="rId4" Type="http://schemas.openxmlformats.org/officeDocument/2006/relationships/image" Target="../media/image77.png"/><Relationship Id="rId9" Type="http://schemas.openxmlformats.org/officeDocument/2006/relationships/image" Target="../media/image95.png"/><Relationship Id="rId14" Type="http://schemas.openxmlformats.org/officeDocument/2006/relationships/image" Target="../media/image100.svg"/></Relationships>
</file>

<file path=ppt/slides/_rels/slide3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1.jpg"/><Relationship Id="rId7" Type="http://schemas.openxmlformats.org/officeDocument/2006/relationships/image" Target="../media/image104.sv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103.png"/><Relationship Id="rId11" Type="http://schemas.openxmlformats.org/officeDocument/2006/relationships/image" Target="../media/image108.svg"/><Relationship Id="rId5" Type="http://schemas.openxmlformats.org/officeDocument/2006/relationships/image" Target="../media/image102.jpeg"/><Relationship Id="rId10" Type="http://schemas.openxmlformats.org/officeDocument/2006/relationships/image" Target="../media/image107.png"/><Relationship Id="rId4" Type="http://schemas.openxmlformats.org/officeDocument/2006/relationships/image" Target="../media/image101.jpeg"/><Relationship Id="rId9" Type="http://schemas.openxmlformats.org/officeDocument/2006/relationships/image" Target="../media/image106.svg"/></Relationships>
</file>

<file path=ppt/slides/_rels/slide34.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1.jpg"/><Relationship Id="rId7" Type="http://schemas.openxmlformats.org/officeDocument/2006/relationships/image" Target="../media/image111.jpe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114.jpeg"/><Relationship Id="rId5" Type="http://schemas.openxmlformats.org/officeDocument/2006/relationships/image" Target="../media/image77.pn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115.jpeg"/><Relationship Id="rId4" Type="http://schemas.openxmlformats.org/officeDocument/2006/relationships/image" Target="../media/image77.png"/></Relationships>
</file>

<file path=ppt/slides/_rels/slide37.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18.jpe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117.JPG"/><Relationship Id="rId5" Type="http://schemas.openxmlformats.org/officeDocument/2006/relationships/image" Target="../media/image116.jpeg"/><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jpg"/><Relationship Id="rId7" Type="http://schemas.microsoft.com/office/2007/relationships/hdphoto" Target="../media/hdphoto2.wdp"/><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120.png"/><Relationship Id="rId5" Type="http://schemas.openxmlformats.org/officeDocument/2006/relationships/image" Target="../media/image119.jpeg"/><Relationship Id="rId4" Type="http://schemas.openxmlformats.org/officeDocument/2006/relationships/image" Target="../media/image77.png"/></Relationships>
</file>

<file path=ppt/slides/_rels/slide39.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77.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123.jpeg"/><Relationship Id="rId5" Type="http://schemas.openxmlformats.org/officeDocument/2006/relationships/image" Target="../media/image26.png"/><Relationship Id="rId4" Type="http://schemas.openxmlformats.org/officeDocument/2006/relationships/image" Target="../media/image12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40.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1.jpg"/><Relationship Id="rId7" Type="http://schemas.openxmlformats.org/officeDocument/2006/relationships/image" Target="../media/image126.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jpeg"/><Relationship Id="rId10" Type="http://schemas.openxmlformats.org/officeDocument/2006/relationships/image" Target="../media/image129.png"/><Relationship Id="rId4" Type="http://schemas.openxmlformats.org/officeDocument/2006/relationships/image" Target="../media/image77.png"/><Relationship Id="rId9" Type="http://schemas.openxmlformats.org/officeDocument/2006/relationships/image" Target="../media/image128.png"/></Relationships>
</file>

<file path=ppt/slides/_rels/slide41.xml.rels><?xml version="1.0" encoding="UTF-8" standalone="yes"?>
<Relationships xmlns="http://schemas.openxmlformats.org/package/2006/relationships"><Relationship Id="rId8" Type="http://schemas.openxmlformats.org/officeDocument/2006/relationships/image" Target="../media/image135.png"/><Relationship Id="rId13" Type="http://schemas.microsoft.com/office/2007/relationships/hdphoto" Target="../media/hdphoto5.wdp"/><Relationship Id="rId3" Type="http://schemas.openxmlformats.org/officeDocument/2006/relationships/image" Target="../media/image11.jpg"/><Relationship Id="rId7" Type="http://schemas.openxmlformats.org/officeDocument/2006/relationships/image" Target="../media/image134.png"/><Relationship Id="rId12" Type="http://schemas.openxmlformats.org/officeDocument/2006/relationships/image" Target="../media/image137.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33.png"/><Relationship Id="rId11" Type="http://schemas.microsoft.com/office/2007/relationships/hdphoto" Target="../media/hdphoto4.wdp"/><Relationship Id="rId5" Type="http://schemas.openxmlformats.org/officeDocument/2006/relationships/image" Target="../media/image132.png"/><Relationship Id="rId10" Type="http://schemas.openxmlformats.org/officeDocument/2006/relationships/image" Target="../media/image136.png"/><Relationship Id="rId4" Type="http://schemas.openxmlformats.org/officeDocument/2006/relationships/image" Target="../media/image131.png"/><Relationship Id="rId9" Type="http://schemas.microsoft.com/office/2007/relationships/hdphoto" Target="../media/hdphoto3.wdp"/></Relationships>
</file>

<file path=ppt/slides/_rels/slide4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6.xml"/><Relationship Id="rId4" Type="http://schemas.openxmlformats.org/officeDocument/2006/relationships/image" Target="../media/image140.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4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4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50.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6.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5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hart" Target="../charts/chart1.xml"/><Relationship Id="rId7" Type="http://schemas.openxmlformats.org/officeDocument/2006/relationships/image" Target="../media/image8.png"/><Relationship Id="rId2" Type="http://schemas.openxmlformats.org/officeDocument/2006/relationships/image" Target="../media/image147.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1.jpe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5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emf"/></Relationships>
</file>

<file path=ppt/slides/_rels/slide62.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54.png"/><Relationship Id="rId7" Type="http://schemas.openxmlformats.org/officeDocument/2006/relationships/image" Target="../media/image157.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156.emf"/><Relationship Id="rId5" Type="http://schemas.openxmlformats.org/officeDocument/2006/relationships/oleObject" Target="../embeddings/oleObject2.bin"/><Relationship Id="rId4" Type="http://schemas.openxmlformats.org/officeDocument/2006/relationships/image" Target="../media/image155.png"/></Relationships>
</file>

<file path=ppt/slides/_rels/slide6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7.png"/><Relationship Id="rId4" Type="http://schemas.openxmlformats.org/officeDocument/2006/relationships/image" Target="../media/image155.png"/></Relationships>
</file>

<file path=ppt/slides/_rels/slide6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7.png"/><Relationship Id="rId4" Type="http://schemas.openxmlformats.org/officeDocument/2006/relationships/image" Target="../media/image155.png"/></Relationships>
</file>

<file path=ppt/slides/_rels/slide65.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7.png"/><Relationship Id="rId4" Type="http://schemas.openxmlformats.org/officeDocument/2006/relationships/image" Target="../media/image155.png"/></Relationships>
</file>

<file path=ppt/slides/_rels/slide66.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159.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7.png"/><Relationship Id="rId4" Type="http://schemas.openxmlformats.org/officeDocument/2006/relationships/image" Target="../media/image155.png"/></Relationships>
</file>

<file path=ppt/slides/_rels/slide67.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160.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7.png"/><Relationship Id="rId4" Type="http://schemas.openxmlformats.org/officeDocument/2006/relationships/image" Target="../media/image155.png"/></Relationships>
</file>

<file path=ppt/slides/_rels/slide68.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161.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7.png"/><Relationship Id="rId4" Type="http://schemas.openxmlformats.org/officeDocument/2006/relationships/image" Target="../media/image155.png"/></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149.png"/><Relationship Id="rId5" Type="http://schemas.openxmlformats.org/officeDocument/2006/relationships/image" Target="../media/image163.png"/><Relationship Id="rId4" Type="http://schemas.openxmlformats.org/officeDocument/2006/relationships/image" Target="../media/image16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7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71.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 Id="rId9" Type="http://schemas.openxmlformats.org/officeDocument/2006/relationships/chart" Target="../charts/chart4.xml"/></Relationships>
</file>

<file path=ppt/slides/_rels/slide72.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chart" Target="../charts/chart7.xml"/><Relationship Id="rId4" Type="http://schemas.openxmlformats.org/officeDocument/2006/relationships/image" Target="../media/image6.emf"/><Relationship Id="rId9" Type="http://schemas.openxmlformats.org/officeDocument/2006/relationships/chart" Target="../charts/chart6.xml"/></Relationships>
</file>

<file path=ppt/slides/_rels/slide73.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 Id="rId9" Type="http://schemas.openxmlformats.org/officeDocument/2006/relationships/chart" Target="../charts/chart9.xml"/></Relationships>
</file>

<file path=ppt/slides/_rels/slide74.xml.rels><?xml version="1.0" encoding="UTF-8" standalone="yes"?>
<Relationships xmlns="http://schemas.openxmlformats.org/package/2006/relationships"><Relationship Id="rId8" Type="http://schemas.openxmlformats.org/officeDocument/2006/relationships/image" Target="../media/image164.jpg"/><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76.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jpeg"/><Relationship Id="rId7" Type="http://schemas.openxmlformats.org/officeDocument/2006/relationships/image" Target="../media/image167.jpg"/><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image" Target="../media/image166.png"/><Relationship Id="rId11" Type="http://schemas.openxmlformats.org/officeDocument/2006/relationships/image" Target="../media/image9.png"/><Relationship Id="rId5" Type="http://schemas.openxmlformats.org/officeDocument/2006/relationships/image" Target="../media/image6.emf"/><Relationship Id="rId10" Type="http://schemas.openxmlformats.org/officeDocument/2006/relationships/image" Target="../media/image8.png"/><Relationship Id="rId4" Type="http://schemas.openxmlformats.org/officeDocument/2006/relationships/image" Target="../media/image1.jpeg"/><Relationship Id="rId9" Type="http://schemas.openxmlformats.org/officeDocument/2006/relationships/image" Target="../media/image7.png"/></Relationships>
</file>

<file path=ppt/slides/_rels/slide7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68.png"/><Relationship Id="rId4" Type="http://schemas.openxmlformats.org/officeDocument/2006/relationships/image" Target="../media/image6.emf"/></Relationships>
</file>

<file path=ppt/slides/_rels/slide78.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8.png"/><Relationship Id="rId3" Type="http://schemas.openxmlformats.org/officeDocument/2006/relationships/image" Target="../media/image169.png"/><Relationship Id="rId7" Type="http://schemas.openxmlformats.org/officeDocument/2006/relationships/image" Target="../media/image1.jpeg"/><Relationship Id="rId12" Type="http://schemas.openxmlformats.org/officeDocument/2006/relationships/image" Target="../media/image7.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72.jpg"/><Relationship Id="rId11" Type="http://schemas.openxmlformats.org/officeDocument/2006/relationships/image" Target="../media/image174.png"/><Relationship Id="rId5" Type="http://schemas.openxmlformats.org/officeDocument/2006/relationships/image" Target="../media/image171.png"/><Relationship Id="rId10" Type="http://schemas.openxmlformats.org/officeDocument/2006/relationships/image" Target="../media/image173.png"/><Relationship Id="rId4" Type="http://schemas.openxmlformats.org/officeDocument/2006/relationships/image" Target="../media/image170.jpeg"/><Relationship Id="rId9" Type="http://schemas.openxmlformats.org/officeDocument/2006/relationships/image" Target="../media/image168.png"/><Relationship Id="rId14" Type="http://schemas.openxmlformats.org/officeDocument/2006/relationships/image" Target="../media/image9.png"/></Relationships>
</file>

<file path=ppt/slides/_rels/slide79.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jpeg"/><Relationship Id="rId7" Type="http://schemas.openxmlformats.org/officeDocument/2006/relationships/image" Target="../media/image175.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hyperlink" Target="https://bit.ly/GrantsDashboard" TargetMode="External"/><Relationship Id="rId11" Type="http://schemas.openxmlformats.org/officeDocument/2006/relationships/image" Target="../media/image9.png"/><Relationship Id="rId5" Type="http://schemas.openxmlformats.org/officeDocument/2006/relationships/image" Target="../media/image168.png"/><Relationship Id="rId10" Type="http://schemas.openxmlformats.org/officeDocument/2006/relationships/image" Target="../media/image8.png"/><Relationship Id="rId4" Type="http://schemas.openxmlformats.org/officeDocument/2006/relationships/image" Target="../media/image6.emf"/><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8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77.png"/><Relationship Id="rId5" Type="http://schemas.openxmlformats.org/officeDocument/2006/relationships/image" Target="../media/image168.png"/><Relationship Id="rId4" Type="http://schemas.openxmlformats.org/officeDocument/2006/relationships/image" Target="../media/image6.emf"/><Relationship Id="rId9" Type="http://schemas.openxmlformats.org/officeDocument/2006/relationships/image" Target="../media/image9.png"/></Relationships>
</file>

<file path=ppt/slides/_rels/slide8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emf"/><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68.png"/><Relationship Id="rId4" Type="http://schemas.openxmlformats.org/officeDocument/2006/relationships/image" Target="../media/image166.png"/></Relationships>
</file>

<file path=ppt/slides/_rels/slide8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8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6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8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8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_rels/slide8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149.png"/><Relationship Id="rId5" Type="http://schemas.openxmlformats.org/officeDocument/2006/relationships/image" Target="../media/image163.png"/><Relationship Id="rId4" Type="http://schemas.openxmlformats.org/officeDocument/2006/relationships/image" Target="../media/image16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391400" y="3990507"/>
            <a:ext cx="3311525" cy="92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270133" y="5387362"/>
            <a:ext cx="3374166" cy="828365"/>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2" name="Text Box 3">
            <a:extLst>
              <a:ext uri="{FF2B5EF4-FFF2-40B4-BE49-F238E27FC236}">
                <a16:creationId xmlns:a16="http://schemas.microsoft.com/office/drawing/2014/main" id="{2072027D-7DB4-30F3-EA1A-38F842100892}"/>
              </a:ext>
            </a:extLst>
          </p:cNvPr>
          <p:cNvSpPr txBox="1">
            <a:spLocks noChangeArrowheads="1"/>
          </p:cNvSpPr>
          <p:nvPr/>
        </p:nvSpPr>
        <p:spPr bwMode="auto">
          <a:xfrm>
            <a:off x="381000" y="919040"/>
            <a:ext cx="955547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4000" b="1" dirty="0">
                <a:solidFill>
                  <a:schemeClr val="bg1"/>
                </a:solidFill>
                <a:latin typeface="Century Gothic" panose="020B0502020202020204" pitchFamily="34" charset="0"/>
              </a:rPr>
              <a:t>ALAMO COLLEGES FOUNDATION</a:t>
            </a:r>
          </a:p>
          <a:p>
            <a:pPr>
              <a:lnSpc>
                <a:spcPct val="100000"/>
              </a:lnSpc>
              <a:spcBef>
                <a:spcPct val="50000"/>
              </a:spcBef>
              <a:buFontTx/>
              <a:buNone/>
            </a:pPr>
            <a:r>
              <a:rPr lang="en-US" altLang="en-US" sz="4000" b="1" dirty="0">
                <a:solidFill>
                  <a:schemeClr val="bg1"/>
                </a:solidFill>
                <a:latin typeface="Century Gothic" panose="020B0502020202020204" pitchFamily="34" charset="0"/>
              </a:rPr>
              <a:t>BOARD MEETING</a:t>
            </a:r>
          </a:p>
        </p:txBody>
      </p:sp>
      <p:sp>
        <p:nvSpPr>
          <p:cNvPr id="4" name="TextBox 3">
            <a:extLst>
              <a:ext uri="{FF2B5EF4-FFF2-40B4-BE49-F238E27FC236}">
                <a16:creationId xmlns:a16="http://schemas.microsoft.com/office/drawing/2014/main" id="{BAAFF7FD-526C-A159-E4A3-677602EECC72}"/>
              </a:ext>
            </a:extLst>
          </p:cNvPr>
          <p:cNvSpPr txBox="1"/>
          <p:nvPr/>
        </p:nvSpPr>
        <p:spPr>
          <a:xfrm>
            <a:off x="533400" y="5149587"/>
            <a:ext cx="4000472" cy="461665"/>
          </a:xfrm>
          <a:prstGeom prst="rect">
            <a:avLst/>
          </a:prstGeom>
          <a:noFill/>
        </p:spPr>
        <p:txBody>
          <a:bodyPr wrap="square">
            <a:spAutoFit/>
          </a:bodyPr>
          <a:lstStyle/>
          <a:p>
            <a:pPr>
              <a:lnSpc>
                <a:spcPct val="100000"/>
              </a:lnSpc>
              <a:spcBef>
                <a:spcPts val="881"/>
              </a:spcBef>
              <a:buNone/>
            </a:pPr>
            <a:r>
              <a:rPr lang="en-US" altLang="en-US" sz="2400" b="1" dirty="0">
                <a:solidFill>
                  <a:schemeClr val="bg1"/>
                </a:solidFill>
                <a:latin typeface="Century Gothic" panose="020B0502020202020204" pitchFamily="34" charset="0"/>
              </a:rPr>
              <a:t>November 13, 2024</a:t>
            </a:r>
            <a:endParaRPr lang="en-US" altLang="en-US" sz="2400" dirty="0">
              <a:solidFill>
                <a:schemeClr val="bg1"/>
              </a:solidFill>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8F54D-9212-5DBB-E9A2-0D20FE49E7FD}"/>
            </a:ext>
          </a:extLst>
        </p:cNvPr>
        <p:cNvGrpSpPr/>
        <p:nvPr/>
      </p:nvGrpSpPr>
      <p:grpSpPr>
        <a:xfrm>
          <a:off x="0" y="0"/>
          <a:ext cx="0" cy="0"/>
          <a:chOff x="0" y="0"/>
          <a:chExt cx="0" cy="0"/>
        </a:xfrm>
      </p:grpSpPr>
      <p:grpSp>
        <p:nvGrpSpPr>
          <p:cNvPr id="16" name="Group 1">
            <a:extLst>
              <a:ext uri="{FF2B5EF4-FFF2-40B4-BE49-F238E27FC236}">
                <a16:creationId xmlns:a16="http://schemas.microsoft.com/office/drawing/2014/main" id="{8C6B81D5-07EB-7792-4F1D-4C1EDFA1C322}"/>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F68DEA8E-79E7-E3D0-9BE3-9C617147FF7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2C11EAB7-AF85-F2C8-EFA5-04452E68A96F}"/>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4CE5DEA4-03D9-19B6-4DAF-C4FAB800A7EA}"/>
              </a:ext>
            </a:extLst>
          </p:cNvPr>
          <p:cNvSpPr>
            <a:spLocks noChangeArrowheads="1"/>
          </p:cNvSpPr>
          <p:nvPr/>
        </p:nvSpPr>
        <p:spPr bwMode="auto">
          <a:xfrm>
            <a:off x="990601" y="492918"/>
            <a:ext cx="1021079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3600" b="1" dirty="0">
                <a:solidFill>
                  <a:srgbClr val="0070B9"/>
                </a:solidFill>
                <a:latin typeface="DIN Offc" panose="020B0504020101020102" pitchFamily="34" charset="77"/>
              </a:rPr>
              <a:t>APPOINTMENTS OF COMMITTEE CHAIRS</a:t>
            </a:r>
          </a:p>
        </p:txBody>
      </p:sp>
      <p:sp>
        <p:nvSpPr>
          <p:cNvPr id="33" name="Rectangle 11">
            <a:extLst>
              <a:ext uri="{FF2B5EF4-FFF2-40B4-BE49-F238E27FC236}">
                <a16:creationId xmlns:a16="http://schemas.microsoft.com/office/drawing/2014/main" id="{D96D710D-CAE9-3795-DEFB-02492A7686B7}"/>
              </a:ext>
            </a:extLst>
          </p:cNvPr>
          <p:cNvSpPr>
            <a:spLocks noChangeArrowheads="1"/>
          </p:cNvSpPr>
          <p:nvPr/>
        </p:nvSpPr>
        <p:spPr bwMode="auto">
          <a:xfrm>
            <a:off x="2457450" y="1836381"/>
            <a:ext cx="72771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marR="0" indent="0">
              <a:lnSpc>
                <a:spcPct val="200000"/>
              </a:lnSpc>
              <a:spcBef>
                <a:spcPts val="0"/>
              </a:spcBef>
              <a:spcAft>
                <a:spcPts val="0"/>
              </a:spcAft>
            </a:pPr>
            <a:r>
              <a:rPr lang="en-US" sz="2000" b="1" dirty="0">
                <a:latin typeface="Calibri" panose="020F0502020204030204" pitchFamily="34" charset="0"/>
                <a:ea typeface="Calibri" panose="020F0502020204030204" pitchFamily="34" charset="0"/>
                <a:cs typeface="Times New Roman" panose="02020603050405020304" pitchFamily="18" charset="0"/>
              </a:rPr>
              <a:t>COMMITTEE ON DIRECTORS </a:t>
            </a:r>
            <a:r>
              <a:rPr lang="en-US" sz="2000" dirty="0">
                <a:latin typeface="Calibri" panose="020F0502020204030204" pitchFamily="34" charset="0"/>
                <a:ea typeface="Calibri" panose="020F0502020204030204" pitchFamily="34" charset="0"/>
                <a:cs typeface="Times New Roman" panose="02020603050405020304" pitchFamily="18" charset="0"/>
              </a:rPr>
              <a:t>- DAVID CHRISTIAN</a:t>
            </a:r>
          </a:p>
          <a:p>
            <a:pPr marL="0" marR="0" indent="0">
              <a:lnSpc>
                <a:spcPct val="200000"/>
              </a:lnSpc>
              <a:spcBef>
                <a:spcPts val="0"/>
              </a:spcBef>
              <a:spcAft>
                <a:spcPts val="0"/>
              </a:spcAft>
            </a:pPr>
            <a:r>
              <a:rPr lang="en-US" sz="2000" b="1" dirty="0">
                <a:latin typeface="Calibri" panose="020F0502020204030204" pitchFamily="34" charset="0"/>
                <a:cs typeface="Times New Roman" panose="02020603050405020304" pitchFamily="18" charset="0"/>
              </a:rPr>
              <a:t>INVESTMENTS COMMITTEE </a:t>
            </a:r>
            <a:r>
              <a:rPr lang="en-US" sz="2000" dirty="0">
                <a:effectLst/>
                <a:latin typeface="Calibri" panose="020F0502020204030204" pitchFamily="34" charset="0"/>
                <a:ea typeface="Calibri" panose="020F0502020204030204" pitchFamily="34" charset="0"/>
                <a:cs typeface="Times New Roman" panose="02020603050405020304" pitchFamily="18" charset="0"/>
              </a:rPr>
              <a:t>- SLOAN THOMAS</a:t>
            </a:r>
          </a:p>
          <a:p>
            <a:pPr marL="0" marR="0" indent="0">
              <a:lnSpc>
                <a:spcPct val="200000"/>
              </a:lnSpc>
              <a:spcBef>
                <a:spcPts val="0"/>
              </a:spcBef>
              <a:spcAft>
                <a:spcPts val="0"/>
              </a:spcAft>
            </a:pPr>
            <a:r>
              <a:rPr lang="en-US" sz="2000" b="1" dirty="0">
                <a:latin typeface="Calibri" panose="020F0502020204030204" pitchFamily="34" charset="0"/>
                <a:cs typeface="Times New Roman" panose="02020603050405020304" pitchFamily="18" charset="0"/>
              </a:rPr>
              <a:t>FINANCE &amp; AUDIT COMMITTEE </a:t>
            </a:r>
            <a:r>
              <a:rPr lang="en-US" sz="2000" dirty="0">
                <a:latin typeface="Calibri" panose="020F0502020204030204" pitchFamily="34" charset="0"/>
                <a:ea typeface="Calibri" panose="020F0502020204030204" pitchFamily="34" charset="0"/>
                <a:cs typeface="Times New Roman" panose="02020603050405020304" pitchFamily="18" charset="0"/>
              </a:rPr>
              <a:t>- DEBORAH KNAPP</a:t>
            </a:r>
          </a:p>
          <a:p>
            <a:pPr marL="0" marR="0" indent="0">
              <a:lnSpc>
                <a:spcPct val="200000"/>
              </a:lnSpc>
              <a:spcBef>
                <a:spcPts val="0"/>
              </a:spcBef>
              <a:spcAft>
                <a:spcPts val="0"/>
              </a:spcAft>
            </a:pPr>
            <a:r>
              <a:rPr lang="en-US" sz="2000" b="1" dirty="0">
                <a:latin typeface="Calibri" panose="020F0502020204030204" pitchFamily="34" charset="0"/>
                <a:cs typeface="Times New Roman" panose="02020603050405020304" pitchFamily="18" charset="0"/>
              </a:rPr>
              <a:t>DEVELOPMENT COMMITTEE </a:t>
            </a:r>
            <a:r>
              <a:rPr lang="en-US" sz="2000" dirty="0">
                <a:effectLst/>
                <a:latin typeface="Calibri" panose="020F0502020204030204" pitchFamily="34" charset="0"/>
                <a:ea typeface="Calibri" panose="020F0502020204030204" pitchFamily="34" charset="0"/>
                <a:cs typeface="Times New Roman" panose="02020603050405020304" pitchFamily="18" charset="0"/>
              </a:rPr>
              <a:t>- LAURA LINHART KISTNER</a:t>
            </a:r>
          </a:p>
        </p:txBody>
      </p:sp>
      <p:grpSp>
        <p:nvGrpSpPr>
          <p:cNvPr id="3" name="Group 2">
            <a:extLst>
              <a:ext uri="{FF2B5EF4-FFF2-40B4-BE49-F238E27FC236}">
                <a16:creationId xmlns:a16="http://schemas.microsoft.com/office/drawing/2014/main" id="{BB6E8828-D76F-377B-25ED-B8D537AA527E}"/>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66CCB29E-3849-FFD7-8E8B-C2AACFB5883E}"/>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E754652D-8172-273C-2610-C42910E7FBFC}"/>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E29BA089-09EA-BD4B-8ED5-66F15415645D}"/>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F62235EA-3134-067E-F527-F1A4227CC74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1188394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40D31-3097-3051-245D-269C383EBC23}"/>
            </a:ext>
          </a:extLst>
        </p:cNvPr>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3CDE4DD2-99C5-6D38-2267-033588CB926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4070DF69-FAE0-8E7E-23A7-0D9F0A8EFAE2}"/>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2E3EF70D-2239-0710-D2AD-75F152F4CCAE}"/>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D51FDA4-BF25-0BAF-A83B-A0BC69EFFA43}"/>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BD9DD12E-5ECC-76CC-A65C-CC76001667C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3E0F0133-55B3-C343-8351-1FD32A3AFB66}"/>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8B0406F9-9909-28B6-E0A1-8C9F8DF6ADB5}"/>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DE0C8ECB-AD67-F1C8-852A-2F818AA5422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2" name="Text Box 3">
            <a:extLst>
              <a:ext uri="{FF2B5EF4-FFF2-40B4-BE49-F238E27FC236}">
                <a16:creationId xmlns:a16="http://schemas.microsoft.com/office/drawing/2014/main" id="{521BFDAC-887C-B68C-39CA-50A9936F6DB3}"/>
              </a:ext>
            </a:extLst>
          </p:cNvPr>
          <p:cNvSpPr txBox="1">
            <a:spLocks noChangeArrowheads="1"/>
          </p:cNvSpPr>
          <p:nvPr/>
        </p:nvSpPr>
        <p:spPr bwMode="auto">
          <a:xfrm>
            <a:off x="381000" y="919040"/>
            <a:ext cx="95554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4000" b="1" dirty="0">
                <a:solidFill>
                  <a:schemeClr val="bg1"/>
                </a:solidFill>
                <a:latin typeface="Century Gothic" panose="020B0502020202020204" pitchFamily="34" charset="0"/>
              </a:rPr>
              <a:t>COMMITTEE ON DIRECTORS</a:t>
            </a:r>
          </a:p>
        </p:txBody>
      </p:sp>
      <p:sp>
        <p:nvSpPr>
          <p:cNvPr id="4" name="TextBox 3">
            <a:extLst>
              <a:ext uri="{FF2B5EF4-FFF2-40B4-BE49-F238E27FC236}">
                <a16:creationId xmlns:a16="http://schemas.microsoft.com/office/drawing/2014/main" id="{6606656E-328D-D113-F8B8-C8F59D975495}"/>
              </a:ext>
            </a:extLst>
          </p:cNvPr>
          <p:cNvSpPr txBox="1"/>
          <p:nvPr/>
        </p:nvSpPr>
        <p:spPr>
          <a:xfrm>
            <a:off x="533400" y="5241027"/>
            <a:ext cx="4000472" cy="946413"/>
          </a:xfrm>
          <a:prstGeom prst="rect">
            <a:avLst/>
          </a:prstGeom>
          <a:noFill/>
        </p:spPr>
        <p:txBody>
          <a:bodyPr wrap="square">
            <a:spAutoFit/>
          </a:bodyPr>
          <a:lstStyle/>
          <a:p>
            <a:pPr>
              <a:lnSpc>
                <a:spcPct val="100000"/>
              </a:lnSpc>
              <a:spcBef>
                <a:spcPts val="881"/>
              </a:spcBef>
              <a:buNone/>
            </a:pPr>
            <a:r>
              <a:rPr lang="en-US" altLang="en-US" b="1" dirty="0">
                <a:solidFill>
                  <a:schemeClr val="bg1"/>
                </a:solidFill>
                <a:latin typeface="Century Gothic" panose="020B0502020202020204" pitchFamily="34" charset="0"/>
              </a:rPr>
              <a:t>DAVID CHRISTIAN</a:t>
            </a:r>
            <a:endParaRPr lang="en-US" altLang="en-US" sz="2000" b="1" dirty="0">
              <a:solidFill>
                <a:schemeClr val="bg1"/>
              </a:solidFill>
              <a:latin typeface="Century Gothic" panose="020B0502020202020204" pitchFamily="34" charset="0"/>
            </a:endParaRPr>
          </a:p>
          <a:p>
            <a:pPr>
              <a:lnSpc>
                <a:spcPct val="100000"/>
              </a:lnSpc>
              <a:spcBef>
                <a:spcPts val="881"/>
              </a:spcBef>
              <a:buNone/>
            </a:pPr>
            <a:r>
              <a:rPr lang="en-US" altLang="en-US" sz="2400" dirty="0">
                <a:solidFill>
                  <a:schemeClr val="bg1"/>
                </a:solidFill>
                <a:latin typeface="Century Gothic" panose="020B0502020202020204" pitchFamily="34" charset="0"/>
              </a:rPr>
              <a:t>VICE-CHAIR</a:t>
            </a:r>
          </a:p>
        </p:txBody>
      </p:sp>
    </p:spTree>
    <p:extLst>
      <p:ext uri="{BB962C8B-B14F-4D97-AF65-F5344CB8AC3E}">
        <p14:creationId xmlns:p14="http://schemas.microsoft.com/office/powerpoint/2010/main" val="3298666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
            <a:extLst>
              <a:ext uri="{FF2B5EF4-FFF2-40B4-BE49-F238E27FC236}">
                <a16:creationId xmlns:a16="http://schemas.microsoft.com/office/drawing/2014/main" id="{8F91EF3F-CA49-F247-BF37-A375F54DB938}"/>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2F797A22-A0DB-7548-98DA-65E3ABB1E93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48533370-8EFE-F044-9779-458719657F5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A7252793-16D8-4149-BFCB-48091ADCBB1C}"/>
              </a:ext>
            </a:extLst>
          </p:cNvPr>
          <p:cNvSpPr>
            <a:spLocks noChangeArrowheads="1"/>
          </p:cNvSpPr>
          <p:nvPr/>
        </p:nvSpPr>
        <p:spPr bwMode="auto">
          <a:xfrm>
            <a:off x="2064159" y="304800"/>
            <a:ext cx="792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3600" b="1" dirty="0">
                <a:solidFill>
                  <a:srgbClr val="0070B9"/>
                </a:solidFill>
                <a:latin typeface="DIN Offc" panose="020B0504020101020102" pitchFamily="34" charset="77"/>
              </a:rPr>
              <a:t>ACTION ITEM – NORMA REYES</a:t>
            </a:r>
          </a:p>
        </p:txBody>
      </p:sp>
      <p:sp>
        <p:nvSpPr>
          <p:cNvPr id="33" name="Rectangle 11">
            <a:extLst>
              <a:ext uri="{FF2B5EF4-FFF2-40B4-BE49-F238E27FC236}">
                <a16:creationId xmlns:a16="http://schemas.microsoft.com/office/drawing/2014/main" id="{5949C346-62DD-4D47-B9C4-2D1A4DA69A1C}"/>
              </a:ext>
            </a:extLst>
          </p:cNvPr>
          <p:cNvSpPr>
            <a:spLocks noChangeArrowheads="1"/>
          </p:cNvSpPr>
          <p:nvPr/>
        </p:nvSpPr>
        <p:spPr bwMode="auto">
          <a:xfrm>
            <a:off x="851720" y="1370945"/>
            <a:ext cx="10349679" cy="4711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marR="0" algn="l">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ACTION ITEM:   </a:t>
            </a:r>
            <a:r>
              <a:rPr lang="en-US" sz="1800" dirty="0">
                <a:effectLst/>
                <a:latin typeface="Calibri" panose="020F0502020204030204" pitchFamily="34" charset="0"/>
                <a:ea typeface="Times New Roman" panose="02020603050405020304" pitchFamily="18" charset="0"/>
                <a:cs typeface="Calibri" panose="020F0502020204030204" pitchFamily="34" charset="0"/>
              </a:rPr>
              <a:t>Approve nomination to appoint Norma Reyes to the Alamo Colleges Foundation Board for a three-year term.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BACKGROUND:  </a:t>
            </a:r>
            <a:r>
              <a:rPr lang="en-US" sz="1800" dirty="0">
                <a:effectLst/>
                <a:latin typeface="Calibri" panose="020F0502020204030204" pitchFamily="34" charset="0"/>
                <a:ea typeface="Times New Roman" panose="02020603050405020304" pitchFamily="18" charset="0"/>
                <a:cs typeface="Calibri" panose="020F0502020204030204" pitchFamily="34" charset="0"/>
              </a:rPr>
              <a:t>Mrs. Reyes is a community leader passionate about education and service. She supports the Alamo Colleges Foundation’s efforts in gaining connections within the community and has led fundraising efforts with the Rey Feo organization. With experience in the tourism industry and at Reyes Industries, she holds leadership roles in several local organizations, including Chair of the San Antonio Can High School Board, Board Member of the Bexar County Family Justice Center, and active member of the Women’s Club of San Antonio and the Military Civilian Club. She has also served on the Miss Fiesta Committee and San Antonio Fiesta Commission.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RATIONALE:</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Members are essential to managing the business, property, and affairs of the Foundation.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RECOMMENDATION TO THE BOARD: </a:t>
            </a:r>
            <a:r>
              <a:rPr lang="en-US" sz="1800" dirty="0">
                <a:effectLst/>
                <a:latin typeface="Calibri" panose="020F0502020204030204" pitchFamily="34" charset="0"/>
                <a:ea typeface="Times New Roman" panose="02020603050405020304" pitchFamily="18" charset="0"/>
                <a:cs typeface="Calibri" panose="020F0502020204030204" pitchFamily="34" charset="0"/>
              </a:rPr>
              <a:t>Approve nomination to appoint Mrs. Reyes to the Alamo Colleges Foundation for a second</a:t>
            </a:r>
            <a:r>
              <a:rPr lang="en-US"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dirty="0">
                <a:effectLst/>
                <a:latin typeface="Calibri" panose="020F0502020204030204" pitchFamily="34" charset="0"/>
                <a:ea typeface="Times New Roman" panose="02020603050405020304" pitchFamily="18" charset="0"/>
                <a:cs typeface="Calibri" panose="020F0502020204030204" pitchFamily="34" charset="0"/>
              </a:rPr>
              <a:t>three-year term.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Term will expire: 7/31/2027</a:t>
            </a:r>
          </a:p>
          <a:p>
            <a:pPr marL="0" marR="0" algn="l">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EA26D976-B6CF-6FA8-BA88-0FF882F9B1B0}"/>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CDDDECE6-B4D1-7C45-8936-1CD47938260A}"/>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14D03E20-2D30-9A40-ADA2-060CC559D1EF}"/>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E990129B-F8BA-9444-9DBD-354DE638AF83}"/>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15A75811-5766-8719-5C1E-7DE18E53F86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1757009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11131-7F16-C3A0-6B4B-762EBD6E1CA8}"/>
            </a:ext>
          </a:extLst>
        </p:cNvPr>
        <p:cNvGrpSpPr/>
        <p:nvPr/>
      </p:nvGrpSpPr>
      <p:grpSpPr>
        <a:xfrm>
          <a:off x="0" y="0"/>
          <a:ext cx="0" cy="0"/>
          <a:chOff x="0" y="0"/>
          <a:chExt cx="0" cy="0"/>
        </a:xfrm>
      </p:grpSpPr>
      <p:grpSp>
        <p:nvGrpSpPr>
          <p:cNvPr id="16" name="Group 1">
            <a:extLst>
              <a:ext uri="{FF2B5EF4-FFF2-40B4-BE49-F238E27FC236}">
                <a16:creationId xmlns:a16="http://schemas.microsoft.com/office/drawing/2014/main" id="{9B55DE34-9F3E-79D5-F2FD-14D429E08020}"/>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8A44E15D-8A0B-0984-B052-EF9FEE1414B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AA4A7CA1-84DD-2DD5-57CD-953454382736}"/>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B8528B7D-F4BA-A855-DBA9-BFEC95390FFD}"/>
              </a:ext>
            </a:extLst>
          </p:cNvPr>
          <p:cNvSpPr>
            <a:spLocks noChangeArrowheads="1"/>
          </p:cNvSpPr>
          <p:nvPr/>
        </p:nvSpPr>
        <p:spPr bwMode="auto">
          <a:xfrm>
            <a:off x="2438400" y="227945"/>
            <a:ext cx="792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3600" b="1" dirty="0">
                <a:solidFill>
                  <a:srgbClr val="0070B9"/>
                </a:solidFill>
                <a:latin typeface="DIN Offc" panose="020B0504020101020102" pitchFamily="34" charset="77"/>
              </a:rPr>
              <a:t>ACTION ITEM – W. WENDELL HALL</a:t>
            </a:r>
          </a:p>
        </p:txBody>
      </p:sp>
      <p:sp>
        <p:nvSpPr>
          <p:cNvPr id="33" name="Rectangle 11">
            <a:extLst>
              <a:ext uri="{FF2B5EF4-FFF2-40B4-BE49-F238E27FC236}">
                <a16:creationId xmlns:a16="http://schemas.microsoft.com/office/drawing/2014/main" id="{5DD730AE-DAD7-E61B-9A93-8CC0D7946DE2}"/>
              </a:ext>
            </a:extLst>
          </p:cNvPr>
          <p:cNvSpPr>
            <a:spLocks noChangeArrowheads="1"/>
          </p:cNvSpPr>
          <p:nvPr/>
        </p:nvSpPr>
        <p:spPr bwMode="auto">
          <a:xfrm>
            <a:off x="851720" y="1370945"/>
            <a:ext cx="10349679" cy="4711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ACTION ITEM:</a:t>
            </a:r>
            <a:r>
              <a:rPr lang="en-US" sz="1800" dirty="0">
                <a:effectLst/>
                <a:latin typeface="Aptos" panose="020B0004020202020204" pitchFamily="34" charset="0"/>
                <a:ea typeface="Aptos" panose="020B0004020202020204" pitchFamily="34" charset="0"/>
                <a:cs typeface="Times New Roman" panose="02020603050405020304" pitchFamily="18" charset="0"/>
              </a:rPr>
              <a:t> Approve to re-appoint W. Wendell Hall to the Alamo Colleges Foundation Board for a three-year term.  </a:t>
            </a:r>
          </a:p>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BACKGROUND:</a:t>
            </a:r>
            <a:r>
              <a:rPr lang="en-US" sz="1800" dirty="0">
                <a:effectLst/>
                <a:latin typeface="Aptos" panose="020B0004020202020204" pitchFamily="34" charset="0"/>
                <a:ea typeface="Aptos" panose="020B0004020202020204" pitchFamily="34" charset="0"/>
                <a:cs typeface="Times New Roman" panose="02020603050405020304" pitchFamily="18" charset="0"/>
              </a:rPr>
              <a:t> Members are essential to managing the business, property, and affairs of the Foundation. The Foundation continues to bring on board members who are passionate about our mission and who have the willingness to fundraise on our behalf.  Mr. Hall serves as the Chair of the Foundation, bringing both a deep commitment to our mission and a wealth of experience to the organization. </a:t>
            </a:r>
          </a:p>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RATIONALE:</a:t>
            </a:r>
            <a:r>
              <a:rPr lang="en-US" sz="1800" dirty="0">
                <a:effectLst/>
                <a:latin typeface="Aptos" panose="020B0004020202020204" pitchFamily="34" charset="0"/>
                <a:ea typeface="Aptos" panose="020B0004020202020204" pitchFamily="34" charset="0"/>
                <a:cs typeface="Times New Roman" panose="02020603050405020304" pitchFamily="18" charset="0"/>
              </a:rPr>
              <a:t> Members are essential to managing the business, property, and affairs of the Foundation.     </a:t>
            </a:r>
          </a:p>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RECOMMENDATION TO THE BOARD:</a:t>
            </a:r>
            <a:r>
              <a:rPr lang="en-US" sz="1800" dirty="0">
                <a:effectLst/>
                <a:latin typeface="Aptos" panose="020B0004020202020204" pitchFamily="34" charset="0"/>
                <a:ea typeface="Aptos" panose="020B0004020202020204" pitchFamily="34" charset="0"/>
                <a:cs typeface="Times New Roman" panose="02020603050405020304" pitchFamily="18" charset="0"/>
              </a:rPr>
              <a:t> Approve the reappointment of W. Wendell Hall to the Alamo Colleges Foundation for a second three-year term. </a:t>
            </a:r>
          </a:p>
          <a:p>
            <a:pPr marL="0" marR="0" algn="l">
              <a:lnSpc>
                <a:spcPct val="107000"/>
              </a:lnSpc>
              <a:spcAft>
                <a:spcPts val="8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Term will expire: 12/31/2027</a:t>
            </a:r>
          </a:p>
          <a:p>
            <a:pPr marL="0" marR="0" algn="l">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0AEBE3F0-0592-2807-327B-F0BD3054AD26}"/>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6E3088D2-1966-3D67-01E4-7D1D41F2A2F4}"/>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11D10CF8-332E-6BF4-CC52-588405DED71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6A39ED7E-D977-7A60-7597-53C369878E96}"/>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718CDF6E-F17D-9D69-AC8F-E42308F6374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2182971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4BFA0-B577-EECC-264E-05FDA7B986EE}"/>
            </a:ext>
          </a:extLst>
        </p:cNvPr>
        <p:cNvGrpSpPr/>
        <p:nvPr/>
      </p:nvGrpSpPr>
      <p:grpSpPr>
        <a:xfrm>
          <a:off x="0" y="0"/>
          <a:ext cx="0" cy="0"/>
          <a:chOff x="0" y="0"/>
          <a:chExt cx="0" cy="0"/>
        </a:xfrm>
      </p:grpSpPr>
      <p:grpSp>
        <p:nvGrpSpPr>
          <p:cNvPr id="16" name="Group 1">
            <a:extLst>
              <a:ext uri="{FF2B5EF4-FFF2-40B4-BE49-F238E27FC236}">
                <a16:creationId xmlns:a16="http://schemas.microsoft.com/office/drawing/2014/main" id="{ED4BD1DA-A362-5A87-65BC-DEE494E4780C}"/>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7307136B-870D-7E9D-750D-F0A63EB1504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9662740F-1D46-7653-A870-24A8BA0227C1}"/>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75E4683D-4031-FE4F-205E-4D052D4A91F1}"/>
              </a:ext>
            </a:extLst>
          </p:cNvPr>
          <p:cNvSpPr>
            <a:spLocks noChangeArrowheads="1"/>
          </p:cNvSpPr>
          <p:nvPr/>
        </p:nvSpPr>
        <p:spPr bwMode="auto">
          <a:xfrm>
            <a:off x="2438400" y="227945"/>
            <a:ext cx="792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3600" b="1" dirty="0">
                <a:solidFill>
                  <a:srgbClr val="0070B9"/>
                </a:solidFill>
                <a:latin typeface="DIN Offc" panose="020B0504020101020102" pitchFamily="34" charset="77"/>
              </a:rPr>
              <a:t>ACTION ITEM – SHAWN SEABERG</a:t>
            </a:r>
          </a:p>
        </p:txBody>
      </p:sp>
      <p:sp>
        <p:nvSpPr>
          <p:cNvPr id="33" name="Rectangle 11">
            <a:extLst>
              <a:ext uri="{FF2B5EF4-FFF2-40B4-BE49-F238E27FC236}">
                <a16:creationId xmlns:a16="http://schemas.microsoft.com/office/drawing/2014/main" id="{00309AC9-E4B7-EB52-515A-474E49B35ECD}"/>
              </a:ext>
            </a:extLst>
          </p:cNvPr>
          <p:cNvSpPr>
            <a:spLocks noChangeArrowheads="1"/>
          </p:cNvSpPr>
          <p:nvPr/>
        </p:nvSpPr>
        <p:spPr bwMode="auto">
          <a:xfrm>
            <a:off x="851720" y="1370945"/>
            <a:ext cx="10349679" cy="4711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marR="0" algn="l">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ACTION ITEM:</a:t>
            </a:r>
            <a:r>
              <a:rPr lang="en-US" sz="1800" dirty="0">
                <a:effectLst/>
                <a:latin typeface="Calibri" panose="020F0502020204030204" pitchFamily="34" charset="0"/>
                <a:ea typeface="Calibri" panose="020F0502020204030204" pitchFamily="34" charset="0"/>
                <a:cs typeface="Times New Roman" panose="02020603050405020304" pitchFamily="18" charset="0"/>
              </a:rPr>
              <a:t> Approve to re-appoint Shawn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Seaberg</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the Alamo Colleges Foundation Board for a three-year term.  </a:t>
            </a:r>
          </a:p>
          <a:p>
            <a:pPr marL="0" marR="0" algn="l">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BACKGROUND:</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Foundation continues to bring on board members who are passionate about our mission and committed to fundraising on our behalf. Mr.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Seaberg</a:t>
            </a:r>
            <a:r>
              <a:rPr lang="en-US" sz="1800" dirty="0">
                <a:effectLst/>
                <a:latin typeface="Calibri" panose="020F0502020204030204" pitchFamily="34" charset="0"/>
                <a:ea typeface="Calibri" panose="020F0502020204030204" pitchFamily="34" charset="0"/>
                <a:cs typeface="Times New Roman" panose="02020603050405020304" pitchFamily="18" charset="0"/>
              </a:rPr>
              <a:t> brings a wealth of knowledge and experience. He is the Division President of PulteGroup and is eager to support the Alamo Colleges Foundation’s efforts in building connections within the homebuilding community. Driven by his passion for education and his dedication to serving the San Antonio community, Mr.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Seaberg</a:t>
            </a:r>
            <a:r>
              <a:rPr lang="en-US" sz="1800" dirty="0">
                <a:effectLst/>
                <a:latin typeface="Calibri" panose="020F0502020204030204" pitchFamily="34" charset="0"/>
                <a:ea typeface="Calibri" panose="020F0502020204030204" pitchFamily="34" charset="0"/>
                <a:cs typeface="Times New Roman" panose="02020603050405020304" pitchFamily="18" charset="0"/>
              </a:rPr>
              <a:t> is committed not only to advancing the Foundation's mission but also to serving others in need, regardless of their background or circumstances.</a:t>
            </a:r>
          </a:p>
          <a:p>
            <a:pPr marL="0" marR="0" algn="l">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RATIONALE:</a:t>
            </a:r>
            <a:r>
              <a:rPr lang="en-US" sz="1800" dirty="0">
                <a:effectLst/>
                <a:latin typeface="Calibri" panose="020F0502020204030204" pitchFamily="34" charset="0"/>
                <a:ea typeface="Calibri" panose="020F0502020204030204" pitchFamily="34" charset="0"/>
                <a:cs typeface="Times New Roman" panose="02020603050405020304" pitchFamily="18" charset="0"/>
              </a:rPr>
              <a:t> Members are essential to managing the business, property, and affairs of the Foundation. </a:t>
            </a:r>
          </a:p>
          <a:p>
            <a:pPr marL="0" marR="0" algn="l">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RECOMMENDATION TO THE BOARD:</a:t>
            </a:r>
            <a:r>
              <a:rPr lang="en-US" sz="1800" dirty="0">
                <a:effectLst/>
                <a:latin typeface="Calibri" panose="020F0502020204030204" pitchFamily="34" charset="0"/>
                <a:ea typeface="Calibri" panose="020F0502020204030204" pitchFamily="34" charset="0"/>
                <a:cs typeface="Times New Roman" panose="02020603050405020304" pitchFamily="18" charset="0"/>
              </a:rPr>
              <a:t> Approve the reappointment of Shawn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Seaberg</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the Alamo Colleges Foundation for a second three-year term. </a:t>
            </a:r>
          </a:p>
          <a:p>
            <a:pPr marL="0" marR="0" algn="l">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Term will expire: 12/31/2027</a:t>
            </a:r>
          </a:p>
          <a:p>
            <a:pPr marL="0" marR="0" algn="l">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F9E9642B-3235-2A31-114B-AF6402D0D8E5}"/>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5051D5A5-9502-D168-15A2-B9FDCB3F13CF}"/>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463D0C52-D0E3-9672-7E3B-7ECBF8426E0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2321F48E-F31E-EFB8-F9DF-A2802609F647}"/>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029FE6FC-0300-B841-3E22-F948FF2175E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3683933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63311-C878-B980-D09E-7FD1648A535B}"/>
            </a:ext>
          </a:extLst>
        </p:cNvPr>
        <p:cNvGrpSpPr/>
        <p:nvPr/>
      </p:nvGrpSpPr>
      <p:grpSpPr>
        <a:xfrm>
          <a:off x="0" y="0"/>
          <a:ext cx="0" cy="0"/>
          <a:chOff x="0" y="0"/>
          <a:chExt cx="0" cy="0"/>
        </a:xfrm>
      </p:grpSpPr>
      <p:grpSp>
        <p:nvGrpSpPr>
          <p:cNvPr id="16" name="Group 1">
            <a:extLst>
              <a:ext uri="{FF2B5EF4-FFF2-40B4-BE49-F238E27FC236}">
                <a16:creationId xmlns:a16="http://schemas.microsoft.com/office/drawing/2014/main" id="{73EAC878-6EFD-361B-0BAF-95463E4A1E39}"/>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ECA941EB-8B93-65A1-4664-7F48676ECB5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C49AE4C9-91B5-E16B-2332-8D54831A5AB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7E7F1D56-DE25-0F09-692E-F3D01087212B}"/>
              </a:ext>
            </a:extLst>
          </p:cNvPr>
          <p:cNvSpPr>
            <a:spLocks noChangeArrowheads="1"/>
          </p:cNvSpPr>
          <p:nvPr/>
        </p:nvSpPr>
        <p:spPr bwMode="auto">
          <a:xfrm>
            <a:off x="2438400" y="227945"/>
            <a:ext cx="792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3600" b="1" dirty="0">
                <a:solidFill>
                  <a:srgbClr val="0070B9"/>
                </a:solidFill>
                <a:latin typeface="DIN Offc" panose="020B0504020101020102" pitchFamily="34" charset="77"/>
              </a:rPr>
              <a:t>ACTION ITEM – SLOAN THOMAS</a:t>
            </a:r>
          </a:p>
        </p:txBody>
      </p:sp>
      <p:sp>
        <p:nvSpPr>
          <p:cNvPr id="33" name="Rectangle 11">
            <a:extLst>
              <a:ext uri="{FF2B5EF4-FFF2-40B4-BE49-F238E27FC236}">
                <a16:creationId xmlns:a16="http://schemas.microsoft.com/office/drawing/2014/main" id="{8DA522CB-1BA0-A5B0-7183-991CCF7CCB3D}"/>
              </a:ext>
            </a:extLst>
          </p:cNvPr>
          <p:cNvSpPr>
            <a:spLocks noChangeArrowheads="1"/>
          </p:cNvSpPr>
          <p:nvPr/>
        </p:nvSpPr>
        <p:spPr bwMode="auto">
          <a:xfrm>
            <a:off x="851720" y="1370945"/>
            <a:ext cx="10349679" cy="4711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ACTION ITEM:</a:t>
            </a:r>
            <a:r>
              <a:rPr lang="en-US" sz="1800" dirty="0">
                <a:effectLst/>
                <a:latin typeface="Aptos" panose="020B0004020202020204" pitchFamily="34" charset="0"/>
                <a:ea typeface="Aptos" panose="020B0004020202020204" pitchFamily="34" charset="0"/>
                <a:cs typeface="Times New Roman" panose="02020603050405020304" pitchFamily="18" charset="0"/>
              </a:rPr>
              <a:t> Approve to re-appoint Sloan Thomas to the Alamo Colleges Foundation Board for a three-year term.  </a:t>
            </a:r>
          </a:p>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BACKGROUND:</a:t>
            </a:r>
            <a:r>
              <a:rPr lang="en-US" sz="1800" dirty="0">
                <a:effectLst/>
                <a:latin typeface="Aptos" panose="020B0004020202020204" pitchFamily="34" charset="0"/>
                <a:ea typeface="Aptos" panose="020B0004020202020204" pitchFamily="34" charset="0"/>
                <a:cs typeface="Times New Roman" panose="02020603050405020304" pitchFamily="18" charset="0"/>
              </a:rPr>
              <a:t> Mr. Thomas brings a wealth of knowledge and experience. Mr. Thomas is the Director of Commercial Sales at Alamo Title, where he works in Commercial and Corporate Business Development. He was recently elected as an Elected Commissioner to the Fiesta Commission. As a community leader, Mr. Thomas is deeply passionate about the Foundation’s mission to ensure that all learners have access to high-quality education.</a:t>
            </a:r>
          </a:p>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RATIONALE:</a:t>
            </a:r>
            <a:r>
              <a:rPr lang="en-US" sz="1800" dirty="0">
                <a:effectLst/>
                <a:latin typeface="Aptos" panose="020B0004020202020204" pitchFamily="34" charset="0"/>
                <a:ea typeface="Aptos" panose="020B0004020202020204" pitchFamily="34" charset="0"/>
                <a:cs typeface="Times New Roman" panose="02020603050405020304" pitchFamily="18" charset="0"/>
              </a:rPr>
              <a:t> Members are essential to managing the business, property, and affairs of the Foundation. </a:t>
            </a:r>
          </a:p>
          <a:p>
            <a:pPr marL="0" marR="0" algn="l">
              <a:lnSpc>
                <a:spcPct val="107000"/>
              </a:lnSpc>
              <a:spcAft>
                <a:spcPts val="800"/>
              </a:spcAft>
            </a:pPr>
            <a:r>
              <a:rPr lang="en-US" sz="1800" b="1" dirty="0">
                <a:effectLst/>
                <a:latin typeface="Aptos" panose="020B0004020202020204" pitchFamily="34" charset="0"/>
                <a:ea typeface="Aptos" panose="020B0004020202020204" pitchFamily="34" charset="0"/>
                <a:cs typeface="Times New Roman" panose="02020603050405020304" pitchFamily="18" charset="0"/>
              </a:rPr>
              <a:t>RECOMMENDATION TO THE BOARD:</a:t>
            </a:r>
            <a:r>
              <a:rPr lang="en-US" sz="1800" dirty="0">
                <a:effectLst/>
                <a:latin typeface="Aptos" panose="020B0004020202020204" pitchFamily="34" charset="0"/>
                <a:ea typeface="Aptos" panose="020B0004020202020204" pitchFamily="34" charset="0"/>
                <a:cs typeface="Times New Roman" panose="02020603050405020304" pitchFamily="18" charset="0"/>
              </a:rPr>
              <a:t> Approve the reappointment of Sloan Thomas to the Alamo Colleges Foundation for a second three-year term. </a:t>
            </a:r>
          </a:p>
          <a:p>
            <a:pPr marL="0" marR="0" algn="l">
              <a:lnSpc>
                <a:spcPct val="107000"/>
              </a:lnSpc>
              <a:spcAft>
                <a:spcPts val="8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Term will expire: 12/31/2027</a:t>
            </a:r>
          </a:p>
          <a:p>
            <a:pPr marL="0" marR="0" algn="l">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F85062FD-DC98-8C41-2B8E-DD907A52D5F6}"/>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42FA3BBF-488F-24AE-6129-08BCE071E29C}"/>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99A828ED-D5EC-2546-141C-8F3E4E38796C}"/>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17FD0135-E7D9-65AB-DA0F-1F7F4E070E70}"/>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2A22FB2B-A4E9-19F2-C285-D6E2E102343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3372844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F8703-5CDB-1EEF-2EBE-702CA912A0C1}"/>
            </a:ext>
          </a:extLst>
        </p:cNvPr>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6E65865D-AF5A-5AA8-AA11-1A9BCD2A9F3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a:extLst>
              <a:ext uri="{FF2B5EF4-FFF2-40B4-BE49-F238E27FC236}">
                <a16:creationId xmlns:a16="http://schemas.microsoft.com/office/drawing/2014/main" id="{A8150D12-9775-0CD7-D117-CAC60B6A60F5}"/>
              </a:ext>
            </a:extLst>
          </p:cNvPr>
          <p:cNvSpPr txBox="1">
            <a:spLocks noChangeArrowheads="1"/>
          </p:cNvSpPr>
          <p:nvPr/>
        </p:nvSpPr>
        <p:spPr bwMode="auto">
          <a:xfrm>
            <a:off x="2689225" y="969963"/>
            <a:ext cx="6705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3200" dirty="0">
                <a:solidFill>
                  <a:schemeClr val="bg1"/>
                </a:solidFill>
                <a:latin typeface="Century Gothic" panose="020B0502020202020204" pitchFamily="34" charset="0"/>
              </a:rPr>
              <a:t>Thank you.</a:t>
            </a:r>
          </a:p>
          <a:p>
            <a:pPr algn="ctr">
              <a:lnSpc>
                <a:spcPct val="100000"/>
              </a:lnSpc>
              <a:spcBef>
                <a:spcPct val="50000"/>
              </a:spcBef>
              <a:buFontTx/>
              <a:buNone/>
            </a:pPr>
            <a:endParaRPr lang="en-US" altLang="en-US" sz="3200" dirty="0">
              <a:solidFill>
                <a:schemeClr val="bg1"/>
              </a:solidFill>
              <a:latin typeface="Century Gothic" panose="020B0502020202020204" pitchFamily="34" charset="0"/>
            </a:endParaRPr>
          </a:p>
        </p:txBody>
      </p:sp>
      <p:pic>
        <p:nvPicPr>
          <p:cNvPr id="18" name="Picture 7">
            <a:extLst>
              <a:ext uri="{FF2B5EF4-FFF2-40B4-BE49-F238E27FC236}">
                <a16:creationId xmlns:a16="http://schemas.microsoft.com/office/drawing/2014/main" id="{E6A25313-DD7E-FF84-C134-9C1FFB8A280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364037" y="41735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D889DEAE-E493-7475-2C08-22C09369B0E7}"/>
              </a:ext>
            </a:extLst>
          </p:cNvPr>
          <p:cNvCxnSpPr/>
          <p:nvPr/>
        </p:nvCxnSpPr>
        <p:spPr>
          <a:xfrm>
            <a:off x="4211637" y="54832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F390B97-B710-8B0C-B9D2-C63842D817CA}"/>
              </a:ext>
            </a:extLst>
          </p:cNvPr>
          <p:cNvCxnSpPr/>
          <p:nvPr/>
        </p:nvCxnSpPr>
        <p:spPr>
          <a:xfrm>
            <a:off x="4211637" y="64738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B5C20F8B-78B2-9AE9-8510-7EE0B2EB1755}"/>
              </a:ext>
            </a:extLst>
          </p:cNvPr>
          <p:cNvGrpSpPr/>
          <p:nvPr/>
        </p:nvGrpSpPr>
        <p:grpSpPr>
          <a:xfrm>
            <a:off x="4239887" y="5574703"/>
            <a:ext cx="3529449" cy="866487"/>
            <a:chOff x="7114850" y="5349240"/>
            <a:chExt cx="3529449" cy="866487"/>
          </a:xfrm>
        </p:grpSpPr>
        <p:pic>
          <p:nvPicPr>
            <p:cNvPr id="22" name="Picture 1">
              <a:extLst>
                <a:ext uri="{FF2B5EF4-FFF2-40B4-BE49-F238E27FC236}">
                  <a16:creationId xmlns:a16="http://schemas.microsoft.com/office/drawing/2014/main" id="{F499CCA6-9ECE-BD3F-A791-B2FC326FC015}"/>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2018-Baldrige-Award-Recipient-Logo-CS6.png">
              <a:extLst>
                <a:ext uri="{FF2B5EF4-FFF2-40B4-BE49-F238E27FC236}">
                  <a16:creationId xmlns:a16="http://schemas.microsoft.com/office/drawing/2014/main" id="{A87618D2-AC06-1757-5E5A-8ACEA8530213}"/>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red and blue sign with white text&#10;&#10;Description automatically generated">
              <a:extLst>
                <a:ext uri="{FF2B5EF4-FFF2-40B4-BE49-F238E27FC236}">
                  <a16:creationId xmlns:a16="http://schemas.microsoft.com/office/drawing/2014/main" id="{69712C4E-839C-DF69-B9F9-3C703EF0B1D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Tree>
    <p:extLst>
      <p:ext uri="{BB962C8B-B14F-4D97-AF65-F5344CB8AC3E}">
        <p14:creationId xmlns:p14="http://schemas.microsoft.com/office/powerpoint/2010/main" val="3679099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g object 16">
            <a:extLst>
              <a:ext uri="{FF2B5EF4-FFF2-40B4-BE49-F238E27FC236}">
                <a16:creationId xmlns:a16="http://schemas.microsoft.com/office/drawing/2014/main" id="{12F457DE-8186-1884-3E22-D9E553D440F0}"/>
              </a:ext>
            </a:extLst>
          </p:cNvPr>
          <p:cNvPicPr/>
          <p:nvPr/>
        </p:nvPicPr>
        <p:blipFill>
          <a:blip r:embed="rId3" cstate="print"/>
          <a:stretch>
            <a:fillRect/>
          </a:stretch>
        </p:blipFill>
        <p:spPr>
          <a:xfrm>
            <a:off x="0" y="0"/>
            <a:ext cx="12191999" cy="6857997"/>
          </a:xfrm>
          <a:prstGeom prst="rect">
            <a:avLst/>
          </a:prstGeom>
        </p:spPr>
      </p:pic>
      <p:grpSp>
        <p:nvGrpSpPr>
          <p:cNvPr id="6" name="Group 5">
            <a:extLst>
              <a:ext uri="{FF2B5EF4-FFF2-40B4-BE49-F238E27FC236}">
                <a16:creationId xmlns:a16="http://schemas.microsoft.com/office/drawing/2014/main" id="{FC810644-464A-085B-E7F1-2E9772D78706}"/>
              </a:ext>
            </a:extLst>
          </p:cNvPr>
          <p:cNvGrpSpPr/>
          <p:nvPr/>
        </p:nvGrpSpPr>
        <p:grpSpPr>
          <a:xfrm>
            <a:off x="887182" y="637424"/>
            <a:ext cx="10345064" cy="4277147"/>
            <a:chOff x="923468" y="1662908"/>
            <a:chExt cx="10345064" cy="4277147"/>
          </a:xfrm>
        </p:grpSpPr>
        <p:pic>
          <p:nvPicPr>
            <p:cNvPr id="2" name="Picture 1" descr="A black background with blue and yellow text&#10;&#10;Description automatically generated">
              <a:extLst>
                <a:ext uri="{FF2B5EF4-FFF2-40B4-BE49-F238E27FC236}">
                  <a16:creationId xmlns:a16="http://schemas.microsoft.com/office/drawing/2014/main" id="{B778A732-7A5D-530D-3E06-71CF7EFE916E}"/>
                </a:ext>
              </a:extLst>
            </p:cNvPr>
            <p:cNvPicPr>
              <a:picLocks noChangeAspect="1"/>
            </p:cNvPicPr>
            <p:nvPr/>
          </p:nvPicPr>
          <p:blipFill>
            <a:blip r:embed="rId4"/>
            <a:stretch>
              <a:fillRect/>
            </a:stretch>
          </p:blipFill>
          <p:spPr>
            <a:xfrm>
              <a:off x="923468" y="2254538"/>
              <a:ext cx="10345064" cy="3685517"/>
            </a:xfrm>
            <a:prstGeom prst="rect">
              <a:avLst/>
            </a:prstGeom>
          </p:spPr>
        </p:pic>
        <p:pic>
          <p:nvPicPr>
            <p:cNvPr id="4" name="Picture 3">
              <a:extLst>
                <a:ext uri="{FF2B5EF4-FFF2-40B4-BE49-F238E27FC236}">
                  <a16:creationId xmlns:a16="http://schemas.microsoft.com/office/drawing/2014/main" id="{64A90EBD-A028-E95C-C069-224AC44E66EF}"/>
                </a:ext>
              </a:extLst>
            </p:cNvPr>
            <p:cNvPicPr>
              <a:picLocks noChangeAspect="1"/>
            </p:cNvPicPr>
            <p:nvPr/>
          </p:nvPicPr>
          <p:blipFill>
            <a:blip r:embed="rId5"/>
            <a:stretch>
              <a:fillRect/>
            </a:stretch>
          </p:blipFill>
          <p:spPr>
            <a:xfrm>
              <a:off x="3721030" y="1662908"/>
              <a:ext cx="4749940" cy="1183259"/>
            </a:xfrm>
            <a:prstGeom prst="rect">
              <a:avLst/>
            </a:prstGeom>
          </p:spPr>
        </p:pic>
      </p:grpSp>
      <p:sp>
        <p:nvSpPr>
          <p:cNvPr id="3" name="Rectangle 2">
            <a:extLst>
              <a:ext uri="{FF2B5EF4-FFF2-40B4-BE49-F238E27FC236}">
                <a16:creationId xmlns:a16="http://schemas.microsoft.com/office/drawing/2014/main" id="{FE74A52E-5182-7CA0-2178-6DBCC29AC1EC}"/>
              </a:ext>
            </a:extLst>
          </p:cNvPr>
          <p:cNvSpPr/>
          <p:nvPr/>
        </p:nvSpPr>
        <p:spPr>
          <a:xfrm>
            <a:off x="1227738" y="3914297"/>
            <a:ext cx="9663953" cy="2154436"/>
          </a:xfrm>
          <a:prstGeom prst="rect">
            <a:avLst/>
          </a:prstGeom>
        </p:spPr>
        <p:txBody>
          <a:bodyPr wrap="square">
            <a:spAutoFit/>
          </a:bodyPr>
          <a:lstStyle/>
          <a:p>
            <a:pPr algn="ctr"/>
            <a:r>
              <a:rPr lang="en-US" sz="8000" b="1" spc="3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2024</a:t>
            </a:r>
          </a:p>
          <a:p>
            <a:pPr algn="ctr"/>
            <a:r>
              <a:rPr lang="en-US" sz="5400" spc="300" dirty="0">
                <a:solidFill>
                  <a:schemeClr val="bg1"/>
                </a:solidFill>
                <a:effectLst/>
                <a:latin typeface="Helvetica Neue Thin" panose="020B0403020202020204" pitchFamily="34" charset="0"/>
                <a:ea typeface="Helvetica Neue Thin" panose="020B0403020202020204" pitchFamily="34" charset="0"/>
                <a:cs typeface="Helvetica Neue" panose="02000503000000020004" pitchFamily="2" charset="0"/>
              </a:rPr>
              <a:t>STATE OF THE DISTRICT</a:t>
            </a:r>
          </a:p>
        </p:txBody>
      </p:sp>
    </p:spTree>
    <p:extLst>
      <p:ext uri="{BB962C8B-B14F-4D97-AF65-F5344CB8AC3E}">
        <p14:creationId xmlns:p14="http://schemas.microsoft.com/office/powerpoint/2010/main" val="1059731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g object 16">
            <a:extLst>
              <a:ext uri="{FF2B5EF4-FFF2-40B4-BE49-F238E27FC236}">
                <a16:creationId xmlns:a16="http://schemas.microsoft.com/office/drawing/2014/main" id="{ECF3C996-6CC7-5C86-A148-0E4C507FAA23}"/>
              </a:ext>
            </a:extLst>
          </p:cNvPr>
          <p:cNvPicPr>
            <a:picLocks noGrp="1" noRot="1" noMove="1" noResize="1" noEditPoints="1" noAdjustHandles="1" noChangeArrowheads="1" noChangeShapeType="1" noCrop="1"/>
          </p:cNvPicPr>
          <p:nvPr/>
        </p:nvPicPr>
        <p:blipFill>
          <a:blip r:embed="rId3" cstate="print"/>
          <a:stretch>
            <a:fillRect/>
          </a:stretch>
        </p:blipFill>
        <p:spPr>
          <a:xfrm>
            <a:off x="1" y="0"/>
            <a:ext cx="12191999" cy="6857997"/>
          </a:xfrm>
          <a:prstGeom prst="rect">
            <a:avLst/>
          </a:prstGeom>
        </p:spPr>
      </p:pic>
      <p:sp>
        <p:nvSpPr>
          <p:cNvPr id="3" name="Rectangle 6">
            <a:extLst>
              <a:ext uri="{FF2B5EF4-FFF2-40B4-BE49-F238E27FC236}">
                <a16:creationId xmlns:a16="http://schemas.microsoft.com/office/drawing/2014/main" id="{04CB176B-ECC9-AC42-AB75-57C3DAA6CFFA}"/>
              </a:ext>
            </a:extLst>
          </p:cNvPr>
          <p:cNvSpPr>
            <a:spLocks noChangeArrowheads="1"/>
          </p:cNvSpPr>
          <p:nvPr/>
        </p:nvSpPr>
        <p:spPr bwMode="auto">
          <a:xfrm>
            <a:off x="350150" y="60776"/>
            <a:ext cx="10591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4400" b="1" dirty="0">
                <a:solidFill>
                  <a:schemeClr val="bg1"/>
                </a:solidFill>
                <a:cs typeface="Arial" panose="020B0604020202020204" pitchFamily="34" charset="0"/>
              </a:rPr>
              <a:t>Board of Trustees</a:t>
            </a:r>
            <a:endParaRPr lang="en-US" altLang="en-US" sz="4400" dirty="0">
              <a:solidFill>
                <a:schemeClr val="bg1"/>
              </a:solidFill>
              <a:cs typeface="Arial" panose="020B0604020202020204" pitchFamily="34" charset="0"/>
            </a:endParaRPr>
          </a:p>
        </p:txBody>
      </p:sp>
      <p:grpSp>
        <p:nvGrpSpPr>
          <p:cNvPr id="2" name="Group 1">
            <a:extLst>
              <a:ext uri="{FF2B5EF4-FFF2-40B4-BE49-F238E27FC236}">
                <a16:creationId xmlns:a16="http://schemas.microsoft.com/office/drawing/2014/main" id="{F652559E-3DB1-46C9-A859-B852DA218AD2}"/>
              </a:ext>
            </a:extLst>
          </p:cNvPr>
          <p:cNvGrpSpPr/>
          <p:nvPr/>
        </p:nvGrpSpPr>
        <p:grpSpPr>
          <a:xfrm>
            <a:off x="2798755" y="3788342"/>
            <a:ext cx="2209711" cy="2302480"/>
            <a:chOff x="350150" y="1188075"/>
            <a:chExt cx="2209711" cy="2302480"/>
          </a:xfrm>
        </p:grpSpPr>
        <p:pic>
          <p:nvPicPr>
            <p:cNvPr id="14" name="Picture 13">
              <a:extLst>
                <a:ext uri="{FF2B5EF4-FFF2-40B4-BE49-F238E27FC236}">
                  <a16:creationId xmlns:a16="http://schemas.microsoft.com/office/drawing/2014/main" id="{87975BD2-47F1-4075-957D-37D7889CB3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8545" y="1188075"/>
              <a:ext cx="1419207" cy="1714714"/>
            </a:xfrm>
            <a:prstGeom prst="rect">
              <a:avLst/>
            </a:prstGeom>
          </p:spPr>
        </p:pic>
        <p:sp>
          <p:nvSpPr>
            <p:cNvPr id="24" name="TextBox 23">
              <a:extLst>
                <a:ext uri="{FF2B5EF4-FFF2-40B4-BE49-F238E27FC236}">
                  <a16:creationId xmlns:a16="http://schemas.microsoft.com/office/drawing/2014/main" id="{E907072A-3CB4-45A5-9CC0-E5F9F9F74FC8}"/>
                </a:ext>
              </a:extLst>
            </p:cNvPr>
            <p:cNvSpPr txBox="1"/>
            <p:nvPr/>
          </p:nvSpPr>
          <p:spPr>
            <a:xfrm>
              <a:off x="350150" y="2967335"/>
              <a:ext cx="2209711" cy="52322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Dr. Gene Sprague </a:t>
              </a:r>
            </a:p>
            <a:p>
              <a:r>
                <a:rPr lang="en-US" sz="1400" dirty="0">
                  <a:solidFill>
                    <a:schemeClr val="bg1"/>
                  </a:solidFill>
                  <a:latin typeface="Arial" panose="020B0604020202020204" pitchFamily="34" charset="0"/>
                  <a:cs typeface="Arial" panose="020B0604020202020204" pitchFamily="34" charset="0"/>
                </a:rPr>
                <a:t>District 6</a:t>
              </a:r>
            </a:p>
          </p:txBody>
        </p:sp>
      </p:grpSp>
      <p:grpSp>
        <p:nvGrpSpPr>
          <p:cNvPr id="5" name="Group 4">
            <a:extLst>
              <a:ext uri="{FF2B5EF4-FFF2-40B4-BE49-F238E27FC236}">
                <a16:creationId xmlns:a16="http://schemas.microsoft.com/office/drawing/2014/main" id="{820CAB4B-4AFC-449C-8AF3-BFBF62B5D010}"/>
              </a:ext>
            </a:extLst>
          </p:cNvPr>
          <p:cNvGrpSpPr/>
          <p:nvPr/>
        </p:nvGrpSpPr>
        <p:grpSpPr>
          <a:xfrm>
            <a:off x="5119357" y="3766979"/>
            <a:ext cx="2209711" cy="2308486"/>
            <a:chOff x="2163884" y="1183739"/>
            <a:chExt cx="2209711" cy="2308486"/>
          </a:xfrm>
        </p:grpSpPr>
        <p:pic>
          <p:nvPicPr>
            <p:cNvPr id="16" name="Picture 15">
              <a:extLst>
                <a:ext uri="{FF2B5EF4-FFF2-40B4-BE49-F238E27FC236}">
                  <a16:creationId xmlns:a16="http://schemas.microsoft.com/office/drawing/2014/main" id="{9D3E4790-79C6-4A42-86A9-FE14646657D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288089" y="1183739"/>
              <a:ext cx="1419207" cy="1714714"/>
            </a:xfrm>
            <a:prstGeom prst="rect">
              <a:avLst/>
            </a:prstGeom>
          </p:spPr>
        </p:pic>
        <p:sp>
          <p:nvSpPr>
            <p:cNvPr id="32" name="TextBox 31">
              <a:extLst>
                <a:ext uri="{FF2B5EF4-FFF2-40B4-BE49-F238E27FC236}">
                  <a16:creationId xmlns:a16="http://schemas.microsoft.com/office/drawing/2014/main" id="{D3FA576B-FF94-4EBB-BEB1-E8BC0A90E6CA}"/>
                </a:ext>
              </a:extLst>
            </p:cNvPr>
            <p:cNvSpPr txBox="1"/>
            <p:nvPr/>
          </p:nvSpPr>
          <p:spPr>
            <a:xfrm>
              <a:off x="2163884" y="2969005"/>
              <a:ext cx="2209711" cy="52322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Dr. Yvonne Katz</a:t>
              </a:r>
            </a:p>
            <a:p>
              <a:r>
                <a:rPr lang="en-US" sz="1400" dirty="0">
                  <a:solidFill>
                    <a:schemeClr val="bg1"/>
                  </a:solidFill>
                  <a:latin typeface="Arial" panose="020B0604020202020204" pitchFamily="34" charset="0"/>
                  <a:cs typeface="Arial" panose="020B0604020202020204" pitchFamily="34" charset="0"/>
                </a:rPr>
                <a:t>District 7</a:t>
              </a:r>
            </a:p>
          </p:txBody>
        </p:sp>
      </p:grpSp>
      <p:grpSp>
        <p:nvGrpSpPr>
          <p:cNvPr id="25" name="Group 24">
            <a:extLst>
              <a:ext uri="{FF2B5EF4-FFF2-40B4-BE49-F238E27FC236}">
                <a16:creationId xmlns:a16="http://schemas.microsoft.com/office/drawing/2014/main" id="{B5B20AD5-5F77-4589-ADB0-2D3C8D727C42}"/>
              </a:ext>
            </a:extLst>
          </p:cNvPr>
          <p:cNvGrpSpPr/>
          <p:nvPr/>
        </p:nvGrpSpPr>
        <p:grpSpPr>
          <a:xfrm>
            <a:off x="5114960" y="1142088"/>
            <a:ext cx="1984580" cy="2430019"/>
            <a:chOff x="5135009" y="1073223"/>
            <a:chExt cx="1984580" cy="2430019"/>
          </a:xfrm>
        </p:grpSpPr>
        <p:pic>
          <p:nvPicPr>
            <p:cNvPr id="4" name="Picture 3">
              <a:extLst>
                <a:ext uri="{FF2B5EF4-FFF2-40B4-BE49-F238E27FC236}">
                  <a16:creationId xmlns:a16="http://schemas.microsoft.com/office/drawing/2014/main" id="{C7833105-4520-40C8-8E43-3ECC7C111F4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90381" y="1073223"/>
              <a:ext cx="1399875" cy="1691355"/>
            </a:xfrm>
            <a:prstGeom prst="rect">
              <a:avLst/>
            </a:prstGeom>
          </p:spPr>
        </p:pic>
        <p:sp>
          <p:nvSpPr>
            <p:cNvPr id="33" name="TextBox 32">
              <a:extLst>
                <a:ext uri="{FF2B5EF4-FFF2-40B4-BE49-F238E27FC236}">
                  <a16:creationId xmlns:a16="http://schemas.microsoft.com/office/drawing/2014/main" id="{2A206D69-95F7-4170-AABE-37B347E533BB}"/>
                </a:ext>
              </a:extLst>
            </p:cNvPr>
            <p:cNvSpPr txBox="1"/>
            <p:nvPr/>
          </p:nvSpPr>
          <p:spPr>
            <a:xfrm>
              <a:off x="5135009" y="2764578"/>
              <a:ext cx="1984580" cy="738664"/>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Secretary</a:t>
              </a:r>
            </a:p>
            <a:p>
              <a:r>
                <a:rPr lang="en-US" sz="1400" dirty="0">
                  <a:solidFill>
                    <a:schemeClr val="bg1"/>
                  </a:solidFill>
                  <a:latin typeface="Arial" panose="020B0604020202020204" pitchFamily="34" charset="0"/>
                  <a:cs typeface="Arial" panose="020B0604020202020204" pitchFamily="34" charset="0"/>
                </a:rPr>
                <a:t>Anna U. Bustamante</a:t>
              </a:r>
            </a:p>
            <a:p>
              <a:r>
                <a:rPr lang="en-US" sz="1400" dirty="0">
                  <a:solidFill>
                    <a:schemeClr val="bg1"/>
                  </a:solidFill>
                  <a:latin typeface="Arial" panose="020B0604020202020204" pitchFamily="34" charset="0"/>
                  <a:cs typeface="Arial" panose="020B0604020202020204" pitchFamily="34" charset="0"/>
                </a:rPr>
                <a:t>District 3</a:t>
              </a:r>
            </a:p>
          </p:txBody>
        </p:sp>
      </p:grpSp>
      <p:grpSp>
        <p:nvGrpSpPr>
          <p:cNvPr id="29" name="Group 28">
            <a:extLst>
              <a:ext uri="{FF2B5EF4-FFF2-40B4-BE49-F238E27FC236}">
                <a16:creationId xmlns:a16="http://schemas.microsoft.com/office/drawing/2014/main" id="{6A1AB5F8-3DFB-494F-8BFA-A7F99FB70708}"/>
              </a:ext>
            </a:extLst>
          </p:cNvPr>
          <p:cNvGrpSpPr/>
          <p:nvPr/>
        </p:nvGrpSpPr>
        <p:grpSpPr>
          <a:xfrm>
            <a:off x="9677590" y="1195260"/>
            <a:ext cx="1836047" cy="2284514"/>
            <a:chOff x="8425265" y="1194322"/>
            <a:chExt cx="1836047" cy="2284514"/>
          </a:xfrm>
        </p:grpSpPr>
        <p:pic>
          <p:nvPicPr>
            <p:cNvPr id="8" name="Picture 7">
              <a:extLst>
                <a:ext uri="{FF2B5EF4-FFF2-40B4-BE49-F238E27FC236}">
                  <a16:creationId xmlns:a16="http://schemas.microsoft.com/office/drawing/2014/main" id="{FB489DDC-B46E-409B-848F-1EB74A15DAE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527199" y="1194322"/>
              <a:ext cx="1399875" cy="1691355"/>
            </a:xfrm>
            <a:prstGeom prst="rect">
              <a:avLst/>
            </a:prstGeom>
          </p:spPr>
        </p:pic>
        <p:sp>
          <p:nvSpPr>
            <p:cNvPr id="39" name="TextBox 38">
              <a:extLst>
                <a:ext uri="{FF2B5EF4-FFF2-40B4-BE49-F238E27FC236}">
                  <a16:creationId xmlns:a16="http://schemas.microsoft.com/office/drawing/2014/main" id="{E1C0F43C-9C59-4D2C-8046-52C498A96905}"/>
                </a:ext>
              </a:extLst>
            </p:cNvPr>
            <p:cNvSpPr txBox="1"/>
            <p:nvPr/>
          </p:nvSpPr>
          <p:spPr>
            <a:xfrm>
              <a:off x="8425265" y="2955616"/>
              <a:ext cx="1836047" cy="52322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Dr. Lorraine Pulido</a:t>
              </a:r>
            </a:p>
            <a:p>
              <a:r>
                <a:rPr lang="en-US" sz="1400" dirty="0">
                  <a:solidFill>
                    <a:schemeClr val="bg1"/>
                  </a:solidFill>
                  <a:latin typeface="Arial" panose="020B0604020202020204" pitchFamily="34" charset="0"/>
                  <a:cs typeface="Arial" panose="020B0604020202020204" pitchFamily="34" charset="0"/>
                </a:rPr>
                <a:t>District 4</a:t>
              </a:r>
            </a:p>
          </p:txBody>
        </p:sp>
      </p:grpSp>
      <p:grpSp>
        <p:nvGrpSpPr>
          <p:cNvPr id="30" name="Group 29">
            <a:extLst>
              <a:ext uri="{FF2B5EF4-FFF2-40B4-BE49-F238E27FC236}">
                <a16:creationId xmlns:a16="http://schemas.microsoft.com/office/drawing/2014/main" id="{77A17E1C-6159-401A-825E-EE9B31F9CE11}"/>
              </a:ext>
            </a:extLst>
          </p:cNvPr>
          <p:cNvGrpSpPr/>
          <p:nvPr/>
        </p:nvGrpSpPr>
        <p:grpSpPr>
          <a:xfrm>
            <a:off x="663381" y="3807515"/>
            <a:ext cx="1813131" cy="2288485"/>
            <a:chOff x="10187119" y="1035108"/>
            <a:chExt cx="1813131" cy="2288485"/>
          </a:xfrm>
        </p:grpSpPr>
        <p:pic>
          <p:nvPicPr>
            <p:cNvPr id="10" name="Picture 9">
              <a:extLst>
                <a:ext uri="{FF2B5EF4-FFF2-40B4-BE49-F238E27FC236}">
                  <a16:creationId xmlns:a16="http://schemas.microsoft.com/office/drawing/2014/main" id="{28011567-A75E-47E3-B2DB-59673CEA42C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262182" y="1035108"/>
              <a:ext cx="1394036" cy="1684302"/>
            </a:xfrm>
            <a:prstGeom prst="rect">
              <a:avLst/>
            </a:prstGeom>
          </p:spPr>
        </p:pic>
        <p:sp>
          <p:nvSpPr>
            <p:cNvPr id="40" name="TextBox 39">
              <a:extLst>
                <a:ext uri="{FF2B5EF4-FFF2-40B4-BE49-F238E27FC236}">
                  <a16:creationId xmlns:a16="http://schemas.microsoft.com/office/drawing/2014/main" id="{8A5BC73B-9B95-4C70-9E64-BA5658A0F1B7}"/>
                </a:ext>
              </a:extLst>
            </p:cNvPr>
            <p:cNvSpPr txBox="1"/>
            <p:nvPr/>
          </p:nvSpPr>
          <p:spPr>
            <a:xfrm>
              <a:off x="10187119" y="2800373"/>
              <a:ext cx="1813131" cy="52322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Gerald Lopez</a:t>
              </a:r>
            </a:p>
            <a:p>
              <a:r>
                <a:rPr lang="en-US" sz="1400" dirty="0">
                  <a:solidFill>
                    <a:schemeClr val="bg1"/>
                  </a:solidFill>
                  <a:latin typeface="Arial" panose="020B0604020202020204" pitchFamily="34" charset="0"/>
                  <a:cs typeface="Arial" panose="020B0604020202020204" pitchFamily="34" charset="0"/>
                </a:rPr>
                <a:t>District 5</a:t>
              </a:r>
            </a:p>
          </p:txBody>
        </p:sp>
      </p:grpSp>
      <p:grpSp>
        <p:nvGrpSpPr>
          <p:cNvPr id="7" name="Group 6">
            <a:extLst>
              <a:ext uri="{FF2B5EF4-FFF2-40B4-BE49-F238E27FC236}">
                <a16:creationId xmlns:a16="http://schemas.microsoft.com/office/drawing/2014/main" id="{962875FE-0CFA-4D14-B494-735BC0526E55}"/>
              </a:ext>
            </a:extLst>
          </p:cNvPr>
          <p:cNvGrpSpPr/>
          <p:nvPr/>
        </p:nvGrpSpPr>
        <p:grpSpPr>
          <a:xfrm>
            <a:off x="663381" y="1195260"/>
            <a:ext cx="1676412" cy="2384743"/>
            <a:chOff x="4915486" y="3642410"/>
            <a:chExt cx="1676412" cy="2384743"/>
          </a:xfrm>
        </p:grpSpPr>
        <p:pic>
          <p:nvPicPr>
            <p:cNvPr id="12" name="Picture 11">
              <a:extLst>
                <a:ext uri="{FF2B5EF4-FFF2-40B4-BE49-F238E27FC236}">
                  <a16:creationId xmlns:a16="http://schemas.microsoft.com/office/drawing/2014/main" id="{1CAA5A1D-D1CE-47E3-B15F-14BFE39FE3C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010062" y="3642410"/>
              <a:ext cx="1362400" cy="1646079"/>
            </a:xfrm>
            <a:prstGeom prst="rect">
              <a:avLst/>
            </a:prstGeom>
          </p:spPr>
        </p:pic>
        <p:sp>
          <p:nvSpPr>
            <p:cNvPr id="41" name="TextBox 40">
              <a:extLst>
                <a:ext uri="{FF2B5EF4-FFF2-40B4-BE49-F238E27FC236}">
                  <a16:creationId xmlns:a16="http://schemas.microsoft.com/office/drawing/2014/main" id="{C1BB33E0-9B0B-4C3E-B7DE-CCC3F6F83E42}"/>
                </a:ext>
              </a:extLst>
            </p:cNvPr>
            <p:cNvSpPr txBox="1"/>
            <p:nvPr/>
          </p:nvSpPr>
          <p:spPr>
            <a:xfrm>
              <a:off x="4915486" y="5288489"/>
              <a:ext cx="1676412" cy="738664"/>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Chair</a:t>
              </a:r>
            </a:p>
            <a:p>
              <a:r>
                <a:rPr lang="en-US" sz="1400" dirty="0">
                  <a:solidFill>
                    <a:schemeClr val="bg1"/>
                  </a:solidFill>
                  <a:latin typeface="Arial" panose="020B0604020202020204" pitchFamily="34" charset="0"/>
                  <a:cs typeface="Arial" panose="020B0604020202020204" pitchFamily="34" charset="0"/>
                </a:rPr>
                <a:t>Clint Kingsbery</a:t>
              </a:r>
            </a:p>
            <a:p>
              <a:r>
                <a:rPr lang="en-US" sz="1400" dirty="0">
                  <a:solidFill>
                    <a:schemeClr val="bg1"/>
                  </a:solidFill>
                  <a:latin typeface="Arial" panose="020B0604020202020204" pitchFamily="34" charset="0"/>
                  <a:cs typeface="Arial" panose="020B0604020202020204" pitchFamily="34" charset="0"/>
                </a:rPr>
                <a:t>District 8</a:t>
              </a:r>
            </a:p>
          </p:txBody>
        </p:sp>
      </p:grpSp>
      <p:grpSp>
        <p:nvGrpSpPr>
          <p:cNvPr id="9" name="Group 8">
            <a:extLst>
              <a:ext uri="{FF2B5EF4-FFF2-40B4-BE49-F238E27FC236}">
                <a16:creationId xmlns:a16="http://schemas.microsoft.com/office/drawing/2014/main" id="{2ADDA3C1-F945-4640-B353-CD3EC7741AB4}"/>
              </a:ext>
            </a:extLst>
          </p:cNvPr>
          <p:cNvGrpSpPr/>
          <p:nvPr/>
        </p:nvGrpSpPr>
        <p:grpSpPr>
          <a:xfrm>
            <a:off x="2785442" y="1195260"/>
            <a:ext cx="1676412" cy="2376848"/>
            <a:chOff x="6683998" y="3644460"/>
            <a:chExt cx="1676412" cy="2376848"/>
          </a:xfrm>
        </p:grpSpPr>
        <p:pic>
          <p:nvPicPr>
            <p:cNvPr id="18" name="Picture 17">
              <a:extLst>
                <a:ext uri="{FF2B5EF4-FFF2-40B4-BE49-F238E27FC236}">
                  <a16:creationId xmlns:a16="http://schemas.microsoft.com/office/drawing/2014/main" id="{CBDE826F-2808-4546-9685-7B765C0C43D5}"/>
                </a:ext>
              </a:extLst>
            </p:cNvPr>
            <p:cNvPicPr>
              <a:picLocks noChangeAspect="1"/>
            </p:cNvPicPr>
            <p:nvPr/>
          </p:nvPicPr>
          <p:blipFill>
            <a:blip r:embed="rId10">
              <a:extLst>
                <a:ext uri="{28A0092B-C50C-407E-A947-70E740481C1C}">
                  <a14:useLocalDpi xmlns:a14="http://schemas.microsoft.com/office/drawing/2010/main" val="0"/>
                </a:ext>
              </a:extLst>
            </a:blip>
            <a:srcRect t="3544" b="3544"/>
            <a:stretch/>
          </p:blipFill>
          <p:spPr>
            <a:xfrm>
              <a:off x="6781800" y="3644460"/>
              <a:ext cx="1459287" cy="1638184"/>
            </a:xfrm>
            <a:prstGeom prst="rect">
              <a:avLst/>
            </a:prstGeom>
          </p:spPr>
        </p:pic>
        <p:sp>
          <p:nvSpPr>
            <p:cNvPr id="42" name="TextBox 41">
              <a:extLst>
                <a:ext uri="{FF2B5EF4-FFF2-40B4-BE49-F238E27FC236}">
                  <a16:creationId xmlns:a16="http://schemas.microsoft.com/office/drawing/2014/main" id="{050D869B-F23F-4567-BF1E-4C79CDF80925}"/>
                </a:ext>
              </a:extLst>
            </p:cNvPr>
            <p:cNvSpPr txBox="1"/>
            <p:nvPr/>
          </p:nvSpPr>
          <p:spPr>
            <a:xfrm>
              <a:off x="6683998" y="5282644"/>
              <a:ext cx="1676412" cy="738664"/>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Vice Chair</a:t>
              </a:r>
            </a:p>
            <a:p>
              <a:r>
                <a:rPr lang="en-US" sz="1400" dirty="0">
                  <a:solidFill>
                    <a:schemeClr val="bg1"/>
                  </a:solidFill>
                  <a:latin typeface="Arial" panose="020B0604020202020204" pitchFamily="34" charset="0"/>
                  <a:cs typeface="Arial" panose="020B0604020202020204" pitchFamily="34" charset="0"/>
                </a:rPr>
                <a:t>Joe </a:t>
              </a:r>
              <a:r>
                <a:rPr lang="en-US" sz="1400" dirty="0" err="1">
                  <a:solidFill>
                    <a:schemeClr val="bg1"/>
                  </a:solidFill>
                  <a:latin typeface="Arial" panose="020B0604020202020204" pitchFamily="34" charset="0"/>
                  <a:cs typeface="Arial" panose="020B0604020202020204" pitchFamily="34" charset="0"/>
                </a:rPr>
                <a:t>Alderete</a:t>
              </a:r>
              <a:r>
                <a:rPr lang="en-US" sz="1400" dirty="0">
                  <a:solidFill>
                    <a:schemeClr val="bg1"/>
                  </a:solidFill>
                  <a:latin typeface="Arial" panose="020B0604020202020204" pitchFamily="34" charset="0"/>
                  <a:cs typeface="Arial" panose="020B0604020202020204" pitchFamily="34" charset="0"/>
                </a:rPr>
                <a:t>, Jr</a:t>
              </a:r>
            </a:p>
            <a:p>
              <a:r>
                <a:rPr lang="en-US" sz="1400" dirty="0">
                  <a:solidFill>
                    <a:schemeClr val="bg1"/>
                  </a:solidFill>
                  <a:latin typeface="Arial" panose="020B0604020202020204" pitchFamily="34" charset="0"/>
                  <a:cs typeface="Arial" panose="020B0604020202020204" pitchFamily="34" charset="0"/>
                </a:rPr>
                <a:t>District 1</a:t>
              </a:r>
            </a:p>
          </p:txBody>
        </p:sp>
      </p:grpSp>
      <p:grpSp>
        <p:nvGrpSpPr>
          <p:cNvPr id="46" name="Group 45">
            <a:extLst>
              <a:ext uri="{FF2B5EF4-FFF2-40B4-BE49-F238E27FC236}">
                <a16:creationId xmlns:a16="http://schemas.microsoft.com/office/drawing/2014/main" id="{B272173A-2CE2-44F8-83B8-6A793AEFF4DD}"/>
              </a:ext>
            </a:extLst>
          </p:cNvPr>
          <p:cNvGrpSpPr/>
          <p:nvPr/>
        </p:nvGrpSpPr>
        <p:grpSpPr>
          <a:xfrm>
            <a:off x="7464466" y="3822409"/>
            <a:ext cx="1867100" cy="2273591"/>
            <a:chOff x="8501851" y="3693479"/>
            <a:chExt cx="1867100" cy="2273591"/>
          </a:xfrm>
        </p:grpSpPr>
        <p:pic>
          <p:nvPicPr>
            <p:cNvPr id="20" name="Picture 19">
              <a:extLst>
                <a:ext uri="{FF2B5EF4-FFF2-40B4-BE49-F238E27FC236}">
                  <a16:creationId xmlns:a16="http://schemas.microsoft.com/office/drawing/2014/main" id="{99512090-B976-4781-B766-B0696BBCFA9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608917" y="3693479"/>
              <a:ext cx="1316097" cy="1590133"/>
            </a:xfrm>
            <a:prstGeom prst="rect">
              <a:avLst/>
            </a:prstGeom>
          </p:spPr>
        </p:pic>
        <p:sp>
          <p:nvSpPr>
            <p:cNvPr id="43" name="TextBox 42">
              <a:extLst>
                <a:ext uri="{FF2B5EF4-FFF2-40B4-BE49-F238E27FC236}">
                  <a16:creationId xmlns:a16="http://schemas.microsoft.com/office/drawing/2014/main" id="{9452E605-72B2-4DB7-A967-90E6424D2664}"/>
                </a:ext>
              </a:extLst>
            </p:cNvPr>
            <p:cNvSpPr txBox="1"/>
            <p:nvPr/>
          </p:nvSpPr>
          <p:spPr>
            <a:xfrm>
              <a:off x="8501851" y="5443850"/>
              <a:ext cx="1867100" cy="52322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Leslie Sachanowicz</a:t>
              </a:r>
            </a:p>
            <a:p>
              <a:r>
                <a:rPr lang="en-US" sz="1400" dirty="0">
                  <a:solidFill>
                    <a:schemeClr val="bg1"/>
                  </a:solidFill>
                  <a:latin typeface="Arial" panose="020B0604020202020204" pitchFamily="34" charset="0"/>
                  <a:cs typeface="Arial" panose="020B0604020202020204" pitchFamily="34" charset="0"/>
                </a:rPr>
                <a:t>District 9</a:t>
              </a:r>
            </a:p>
          </p:txBody>
        </p:sp>
      </p:grpSp>
      <p:grpSp>
        <p:nvGrpSpPr>
          <p:cNvPr id="11" name="Group 10">
            <a:extLst>
              <a:ext uri="{FF2B5EF4-FFF2-40B4-BE49-F238E27FC236}">
                <a16:creationId xmlns:a16="http://schemas.microsoft.com/office/drawing/2014/main" id="{D34C6D82-2C88-4032-90D0-F723F57AB3E9}"/>
              </a:ext>
            </a:extLst>
          </p:cNvPr>
          <p:cNvGrpSpPr/>
          <p:nvPr/>
        </p:nvGrpSpPr>
        <p:grpSpPr>
          <a:xfrm>
            <a:off x="9726319" y="3795315"/>
            <a:ext cx="1676412" cy="2280097"/>
            <a:chOff x="9744826" y="3730789"/>
            <a:chExt cx="1676412" cy="2280097"/>
          </a:xfrm>
        </p:grpSpPr>
        <p:sp>
          <p:nvSpPr>
            <p:cNvPr id="44" name="TextBox 43">
              <a:extLst>
                <a:ext uri="{FF2B5EF4-FFF2-40B4-BE49-F238E27FC236}">
                  <a16:creationId xmlns:a16="http://schemas.microsoft.com/office/drawing/2014/main" id="{77947311-1DCC-4D31-AF02-3F74E00EE420}"/>
                </a:ext>
              </a:extLst>
            </p:cNvPr>
            <p:cNvSpPr txBox="1"/>
            <p:nvPr/>
          </p:nvSpPr>
          <p:spPr>
            <a:xfrm>
              <a:off x="9744826" y="5487666"/>
              <a:ext cx="1676412" cy="52322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Logan Martinez</a:t>
              </a:r>
            </a:p>
            <a:p>
              <a:r>
                <a:rPr lang="en-US" sz="1400" dirty="0">
                  <a:solidFill>
                    <a:schemeClr val="bg1"/>
                  </a:solidFill>
                  <a:latin typeface="Arial" panose="020B0604020202020204" pitchFamily="34" charset="0"/>
                  <a:cs typeface="Arial" panose="020B0604020202020204" pitchFamily="34" charset="0"/>
                </a:rPr>
                <a:t>Student Trustee</a:t>
              </a:r>
            </a:p>
          </p:txBody>
        </p:sp>
        <p:pic>
          <p:nvPicPr>
            <p:cNvPr id="13" name="Picture 12">
              <a:extLst>
                <a:ext uri="{FF2B5EF4-FFF2-40B4-BE49-F238E27FC236}">
                  <a16:creationId xmlns:a16="http://schemas.microsoft.com/office/drawing/2014/main" id="{0E80AE85-DEC1-4CFA-A018-4F785F7C9AF8}"/>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9863302" y="3730789"/>
              <a:ext cx="1389947" cy="1679361"/>
            </a:xfrm>
            <a:prstGeom prst="rect">
              <a:avLst/>
            </a:prstGeom>
          </p:spPr>
        </p:pic>
      </p:grpSp>
      <p:grpSp>
        <p:nvGrpSpPr>
          <p:cNvPr id="17" name="Group 16">
            <a:extLst>
              <a:ext uri="{FF2B5EF4-FFF2-40B4-BE49-F238E27FC236}">
                <a16:creationId xmlns:a16="http://schemas.microsoft.com/office/drawing/2014/main" id="{4F27E803-3818-C663-7304-855A23D1EE06}"/>
              </a:ext>
            </a:extLst>
          </p:cNvPr>
          <p:cNvGrpSpPr/>
          <p:nvPr/>
        </p:nvGrpSpPr>
        <p:grpSpPr>
          <a:xfrm>
            <a:off x="7411404" y="1142088"/>
            <a:ext cx="1676412" cy="2430019"/>
            <a:chOff x="5135009" y="1073223"/>
            <a:chExt cx="1676412" cy="2430019"/>
          </a:xfrm>
        </p:grpSpPr>
        <p:pic>
          <p:nvPicPr>
            <p:cNvPr id="19" name="Picture 18">
              <a:extLst>
                <a:ext uri="{FF2B5EF4-FFF2-40B4-BE49-F238E27FC236}">
                  <a16:creationId xmlns:a16="http://schemas.microsoft.com/office/drawing/2014/main" id="{7B7B6D68-0816-AF83-F95E-3416B980577F}"/>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5190381" y="1073223"/>
              <a:ext cx="1399875" cy="1691355"/>
            </a:xfrm>
            <a:prstGeom prst="rect">
              <a:avLst/>
            </a:prstGeom>
          </p:spPr>
        </p:pic>
        <p:sp>
          <p:nvSpPr>
            <p:cNvPr id="21" name="TextBox 20">
              <a:extLst>
                <a:ext uri="{FF2B5EF4-FFF2-40B4-BE49-F238E27FC236}">
                  <a16:creationId xmlns:a16="http://schemas.microsoft.com/office/drawing/2014/main" id="{C5902A9D-21CB-0334-70B8-A3073E382BC5}"/>
                </a:ext>
              </a:extLst>
            </p:cNvPr>
            <p:cNvSpPr txBox="1"/>
            <p:nvPr/>
          </p:nvSpPr>
          <p:spPr>
            <a:xfrm>
              <a:off x="5135009" y="2764578"/>
              <a:ext cx="1676412" cy="738664"/>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Asst Secretary</a:t>
              </a:r>
            </a:p>
            <a:p>
              <a:r>
                <a:rPr lang="en-US" sz="1400" dirty="0">
                  <a:solidFill>
                    <a:schemeClr val="bg1"/>
                  </a:solidFill>
                  <a:latin typeface="Arial" panose="020B0604020202020204" pitchFamily="34" charset="0"/>
                  <a:cs typeface="Arial" panose="020B0604020202020204" pitchFamily="34" charset="0"/>
                </a:rPr>
                <a:t>Gloria Ray</a:t>
              </a:r>
            </a:p>
            <a:p>
              <a:r>
                <a:rPr lang="en-US" sz="1400" dirty="0">
                  <a:solidFill>
                    <a:schemeClr val="bg1"/>
                  </a:solidFill>
                  <a:latin typeface="Arial" panose="020B0604020202020204" pitchFamily="34" charset="0"/>
                  <a:cs typeface="Arial" panose="020B0604020202020204" pitchFamily="34" charset="0"/>
                </a:rPr>
                <a:t>District 2</a:t>
              </a:r>
            </a:p>
          </p:txBody>
        </p:sp>
      </p:grpSp>
    </p:spTree>
    <p:extLst>
      <p:ext uri="{BB962C8B-B14F-4D97-AF65-F5344CB8AC3E}">
        <p14:creationId xmlns:p14="http://schemas.microsoft.com/office/powerpoint/2010/main" val="1746999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g object 16">
            <a:extLst>
              <a:ext uri="{FF2B5EF4-FFF2-40B4-BE49-F238E27FC236}">
                <a16:creationId xmlns:a16="http://schemas.microsoft.com/office/drawing/2014/main" id="{AA431995-0836-67A3-A63E-EBB100E5CBFB}"/>
              </a:ext>
            </a:extLst>
          </p:cNvPr>
          <p:cNvPicPr/>
          <p:nvPr/>
        </p:nvPicPr>
        <p:blipFill>
          <a:blip r:embed="rId3" cstate="print"/>
          <a:stretch>
            <a:fillRect/>
          </a:stretch>
        </p:blipFill>
        <p:spPr>
          <a:xfrm>
            <a:off x="0" y="0"/>
            <a:ext cx="12191999" cy="6857997"/>
          </a:xfrm>
          <a:prstGeom prst="rect">
            <a:avLst/>
          </a:prstGeom>
        </p:spPr>
      </p:pic>
      <p:sp>
        <p:nvSpPr>
          <p:cNvPr id="23" name="Title 1">
            <a:extLst>
              <a:ext uri="{FF2B5EF4-FFF2-40B4-BE49-F238E27FC236}">
                <a16:creationId xmlns:a16="http://schemas.microsoft.com/office/drawing/2014/main" id="{E531B41A-48EB-A749-8C7A-6D30FE92C4F7}"/>
              </a:ext>
            </a:extLst>
          </p:cNvPr>
          <p:cNvSpPr txBox="1">
            <a:spLocks/>
          </p:cNvSpPr>
          <p:nvPr/>
        </p:nvSpPr>
        <p:spPr>
          <a:xfrm>
            <a:off x="292374" y="3776548"/>
            <a:ext cx="3118735" cy="10662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b="1" i="0" kern="1200">
                <a:solidFill>
                  <a:schemeClr val="tx1"/>
                </a:solidFill>
                <a:latin typeface="DIN Bold" pitchFamily="2" charset="0"/>
                <a:ea typeface="+mj-ea"/>
                <a:cs typeface="+mj-cs"/>
              </a:defRPr>
            </a:lvl1pPr>
          </a:lstStyle>
          <a:p>
            <a:r>
              <a:rPr lang="en-US" sz="2400" dirty="0">
                <a:solidFill>
                  <a:schemeClr val="bg1"/>
                </a:solidFill>
                <a:latin typeface="Helvetica Neue"/>
                <a:ea typeface="Helvetica Neue" panose="02000503000000020004" pitchFamily="2" charset="0"/>
                <a:cs typeface="Helvetica Neue" panose="02000503000000020004" pitchFamily="2" charset="0"/>
              </a:rPr>
              <a:t>Largest provider of higher education and workforce training in the 7th largest city in the United States.</a:t>
            </a:r>
            <a:endParaRPr lang="en-US" sz="2400" dirty="0">
              <a:solidFill>
                <a:schemeClr val="bg1"/>
              </a:solidFill>
            </a:endParaRPr>
          </a:p>
        </p:txBody>
      </p:sp>
      <p:sp>
        <p:nvSpPr>
          <p:cNvPr id="14" name="Rectangle 11">
            <a:extLst>
              <a:ext uri="{FF2B5EF4-FFF2-40B4-BE49-F238E27FC236}">
                <a16:creationId xmlns:a16="http://schemas.microsoft.com/office/drawing/2014/main" id="{4974CCE6-E198-C346-B151-7503D8EC0B87}"/>
              </a:ext>
            </a:extLst>
          </p:cNvPr>
          <p:cNvSpPr>
            <a:spLocks noChangeArrowheads="1"/>
          </p:cNvSpPr>
          <p:nvPr/>
        </p:nvSpPr>
        <p:spPr bwMode="auto">
          <a:xfrm>
            <a:off x="270951" y="341387"/>
            <a:ext cx="3295839" cy="2298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eaLnBrk="1" hangingPunct="1">
              <a:spcBef>
                <a:spcPts val="672"/>
              </a:spcBef>
              <a:defRPr/>
            </a:pPr>
            <a:r>
              <a:rPr lang="en-US" altLang="en-US" sz="2800" b="1">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5  </a:t>
            </a:r>
            <a:r>
              <a:rPr lang="en-US" altLang="en-US" sz="1800">
                <a:solidFill>
                  <a:schemeClr val="bg1"/>
                </a:solidFill>
                <a:latin typeface="Helvetica Neue Medium"/>
                <a:ea typeface="Helvetica Neue Medium" panose="02000503000000020004" pitchFamily="2" charset="0"/>
                <a:cs typeface="Helvetica Neue Medium" panose="02000503000000020004" pitchFamily="2" charset="0"/>
              </a:rPr>
              <a:t>Alamo Colleges</a:t>
            </a:r>
          </a:p>
          <a:p>
            <a:pPr marL="400050" lvl="1" indent="0" algn="l" eaLnBrk="1" hangingPunct="1">
              <a:spcBef>
                <a:spcPts val="0"/>
              </a:spcBef>
              <a:defRPr/>
            </a:pPr>
            <a:r>
              <a:rPr lang="en-US" altLang="en-US" sz="1400" b="1">
                <a:solidFill>
                  <a:srgbClr val="81B855"/>
                </a:solidFill>
                <a:latin typeface="HELVETICA NEUE MEDIUM"/>
                <a:ea typeface="HELVETICA NEUE MEDIUM" panose="02000503000000020004" pitchFamily="2" charset="0"/>
                <a:cs typeface="HELVETICA NEUE MEDIUM" panose="02000503000000020004" pitchFamily="2" charset="0"/>
              </a:rPr>
              <a:t>Northeast Lakeview College</a:t>
            </a:r>
          </a:p>
          <a:p>
            <a:pPr marL="400050" lvl="1" indent="0" algn="l" eaLnBrk="1" hangingPunct="1">
              <a:spcBef>
                <a:spcPts val="0"/>
              </a:spcBef>
              <a:defRPr/>
            </a:pPr>
            <a:r>
              <a:rPr lang="en-US" altLang="en-US" sz="1400" b="1">
                <a:solidFill>
                  <a:srgbClr val="854D94"/>
                </a:solidFill>
                <a:latin typeface="HELVETICA NEUE MEDIUM"/>
                <a:ea typeface="HELVETICA NEUE MEDIUM" panose="02000503000000020004" pitchFamily="2" charset="0"/>
                <a:cs typeface="HELVETICA NEUE MEDIUM" panose="02000503000000020004" pitchFamily="2" charset="0"/>
              </a:rPr>
              <a:t>Northwest Vista College</a:t>
            </a:r>
            <a:endParaRPr lang="en-US" altLang="en-US" sz="1400" b="1">
              <a:solidFill>
                <a:srgbClr val="81B855"/>
              </a:solidFill>
              <a:latin typeface="HELVETICA NEUE MEDIUM"/>
              <a:ea typeface="HELVETICA NEUE MEDIUM" panose="02000503000000020004" pitchFamily="2" charset="0"/>
              <a:cs typeface="HELVETICA NEUE MEDIUM" panose="02000503000000020004" pitchFamily="2" charset="0"/>
            </a:endParaRPr>
          </a:p>
          <a:p>
            <a:pPr marL="400050" lvl="1" indent="0" algn="l" eaLnBrk="1" hangingPunct="1">
              <a:spcBef>
                <a:spcPts val="0"/>
              </a:spcBef>
              <a:defRPr/>
            </a:pPr>
            <a:r>
              <a:rPr lang="en-US" altLang="en-US" sz="1400" b="1">
                <a:solidFill>
                  <a:srgbClr val="44968D"/>
                </a:solidFill>
                <a:latin typeface="HELVETICA NEUE MEDIUM"/>
                <a:ea typeface="HELVETICA NEUE MEDIUM" panose="02000503000000020004" pitchFamily="2" charset="0"/>
                <a:cs typeface="HELVETICA NEUE MEDIUM" panose="02000503000000020004" pitchFamily="2" charset="0"/>
              </a:rPr>
              <a:t>Palo Alto College</a:t>
            </a:r>
            <a:endParaRPr lang="en-US" altLang="en-US" sz="1400" b="1">
              <a:solidFill>
                <a:srgbClr val="81B855"/>
              </a:solidFill>
              <a:latin typeface="HELVETICA NEUE MEDIUM"/>
              <a:ea typeface="HELVETICA NEUE MEDIUM" panose="02000503000000020004" pitchFamily="2" charset="0"/>
              <a:cs typeface="HELVETICA NEUE MEDIUM" panose="02000503000000020004" pitchFamily="2" charset="0"/>
            </a:endParaRPr>
          </a:p>
          <a:p>
            <a:pPr marL="400050" lvl="1" indent="0" algn="l" eaLnBrk="1" hangingPunct="1">
              <a:spcBef>
                <a:spcPts val="0"/>
              </a:spcBef>
              <a:defRPr/>
            </a:pPr>
            <a:r>
              <a:rPr lang="en-US" altLang="en-US" sz="1400" b="1">
                <a:solidFill>
                  <a:srgbClr val="EDEDED"/>
                </a:solidFill>
                <a:latin typeface="HELVETICA NEUE MEDIUM"/>
                <a:ea typeface="HELVETICA NEUE MEDIUM" panose="02000503000000020004" pitchFamily="2" charset="0"/>
                <a:cs typeface="HELVETICA NEUE MEDIUM" panose="02000503000000020004" pitchFamily="2" charset="0"/>
              </a:rPr>
              <a:t>St. Philip’s College</a:t>
            </a:r>
          </a:p>
          <a:p>
            <a:pPr marL="400050" lvl="1" indent="0" algn="l" eaLnBrk="1" hangingPunct="1">
              <a:spcBef>
                <a:spcPts val="0"/>
              </a:spcBef>
              <a:defRPr/>
            </a:pPr>
            <a:r>
              <a:rPr lang="en-US" altLang="en-US" sz="1400" b="1">
                <a:solidFill>
                  <a:srgbClr val="D53730"/>
                </a:solidFill>
                <a:latin typeface="HELVETICA NEUE MEDIUM"/>
                <a:ea typeface="HELVETICA NEUE MEDIUM" panose="02000503000000020004" pitchFamily="2" charset="0"/>
                <a:cs typeface="HELVETICA NEUE MEDIUM" panose="02000503000000020004" pitchFamily="2" charset="0"/>
              </a:rPr>
              <a:t>San Antonio College</a:t>
            </a:r>
            <a:endParaRPr lang="en-US" altLang="en-US" sz="1400" b="1">
              <a:solidFill>
                <a:srgbClr val="81B855"/>
              </a:solidFill>
              <a:latin typeface="HELVETICA NEUE MEDIUM"/>
              <a:ea typeface="HELVETICA NEUE MEDIUM" panose="02000503000000020004" pitchFamily="2" charset="0"/>
              <a:cs typeface="HELVETICA NEUE MEDIUM" panose="02000503000000020004" pitchFamily="2" charset="0"/>
            </a:endParaRPr>
          </a:p>
          <a:p>
            <a:pPr marL="0" indent="0" algn="l">
              <a:spcBef>
                <a:spcPts val="672"/>
              </a:spcBef>
              <a:defRPr/>
            </a:pPr>
            <a:r>
              <a:rPr lang="en-US" altLang="en-US" sz="2800" b="1">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8</a:t>
            </a:r>
            <a:r>
              <a:rPr lang="en-US" altLang="en-US" sz="1600">
                <a:solidFill>
                  <a:schemeClr val="bg1"/>
                </a:solidFill>
                <a:latin typeface="Helvetica Neue Medium"/>
                <a:ea typeface="Helvetica Neue Medium" panose="02000503000000020004" pitchFamily="2" charset="0"/>
                <a:cs typeface="Helvetica Neue Medium" panose="02000503000000020004" pitchFamily="2" charset="0"/>
              </a:rPr>
              <a:t>   Education &amp; Training Centers</a:t>
            </a:r>
            <a:endParaRPr lang="en-US" sz="2000">
              <a:solidFill>
                <a:schemeClr val="bg1"/>
              </a:solidFill>
              <a:cs typeface="Arial" charset="0"/>
            </a:endParaRPr>
          </a:p>
          <a:p>
            <a:pPr marL="0" indent="0" algn="l" eaLnBrk="1" hangingPunct="1">
              <a:spcBef>
                <a:spcPts val="672"/>
              </a:spcBef>
              <a:defRPr/>
            </a:pPr>
            <a:r>
              <a:rPr lang="en-US" altLang="en-US" sz="2800" b="1">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23</a:t>
            </a:r>
            <a:r>
              <a:rPr lang="en-US" altLang="en-US" sz="1600">
                <a:solidFill>
                  <a:schemeClr val="bg1"/>
                </a:solidFill>
                <a:latin typeface="Helvetica Neue Medium"/>
                <a:ea typeface="Helvetica Neue Medium" panose="02000503000000020004" pitchFamily="2" charset="0"/>
                <a:cs typeface="Helvetica Neue Medium" panose="02000503000000020004" pitchFamily="2" charset="0"/>
              </a:rPr>
              <a:t>  Early College High Schools</a:t>
            </a:r>
          </a:p>
          <a:p>
            <a:pPr marL="0" indent="0" algn="l" eaLnBrk="1" hangingPunct="1">
              <a:spcBef>
                <a:spcPts val="672"/>
              </a:spcBef>
              <a:defRPr/>
            </a:pPr>
            <a:r>
              <a:rPr lang="en-US" altLang="en-US" sz="2800" b="1">
                <a:solidFill>
                  <a:schemeClr val="bg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20</a:t>
            </a:r>
            <a:r>
              <a:rPr lang="en-US" altLang="en-US" sz="1600">
                <a:solidFill>
                  <a:schemeClr val="bg1"/>
                </a:solidFill>
                <a:latin typeface="Helvetica Neue Medium"/>
                <a:ea typeface="Helvetica Neue Medium" panose="02000503000000020004" pitchFamily="2" charset="0"/>
                <a:cs typeface="Helvetica Neue Medium" panose="02000503000000020004" pitchFamily="2" charset="0"/>
              </a:rPr>
              <a:t>  P-TECH High Schools</a:t>
            </a:r>
          </a:p>
        </p:txBody>
      </p:sp>
      <p:pic>
        <p:nvPicPr>
          <p:cNvPr id="4" name="Picture 3" descr="A map of a college&#10;&#10;Description automatically generated">
            <a:extLst>
              <a:ext uri="{FF2B5EF4-FFF2-40B4-BE49-F238E27FC236}">
                <a16:creationId xmlns:a16="http://schemas.microsoft.com/office/drawing/2014/main" id="{B666A559-362B-B42A-321A-63AC8F200B4C}"/>
              </a:ext>
            </a:extLst>
          </p:cNvPr>
          <p:cNvPicPr>
            <a:picLocks noChangeAspect="1"/>
          </p:cNvPicPr>
          <p:nvPr/>
        </p:nvPicPr>
        <p:blipFill rotWithShape="1">
          <a:blip r:embed="rId4"/>
          <a:srcRect l="8211" r="58517" b="73670"/>
          <a:stretch/>
        </p:blipFill>
        <p:spPr>
          <a:xfrm>
            <a:off x="5793582" y="1490446"/>
            <a:ext cx="1393031" cy="851841"/>
          </a:xfrm>
          <a:prstGeom prst="rect">
            <a:avLst/>
          </a:prstGeom>
        </p:spPr>
      </p:pic>
      <p:pic>
        <p:nvPicPr>
          <p:cNvPr id="6" name="Picture 5" descr="A map of a city&#10;&#10;Description automatically generated">
            <a:extLst>
              <a:ext uri="{FF2B5EF4-FFF2-40B4-BE49-F238E27FC236}">
                <a16:creationId xmlns:a16="http://schemas.microsoft.com/office/drawing/2014/main" id="{CD496253-7F2F-DA88-A965-0B2432340EA4}"/>
              </a:ext>
            </a:extLst>
          </p:cNvPr>
          <p:cNvPicPr>
            <a:picLocks noChangeAspect="1"/>
          </p:cNvPicPr>
          <p:nvPr/>
        </p:nvPicPr>
        <p:blipFill rotWithShape="1">
          <a:blip r:embed="rId5"/>
          <a:srcRect l="4359" r="10399" b="11512"/>
          <a:stretch/>
        </p:blipFill>
        <p:spPr>
          <a:xfrm>
            <a:off x="3642360" y="0"/>
            <a:ext cx="8549640" cy="6858000"/>
          </a:xfrm>
          <a:prstGeom prst="rect">
            <a:avLst/>
          </a:prstGeom>
        </p:spPr>
      </p:pic>
      <p:pic>
        <p:nvPicPr>
          <p:cNvPr id="8" name="Picture 7" descr="A group of colorful squares&#10;&#10;Description automatically generated">
            <a:extLst>
              <a:ext uri="{FF2B5EF4-FFF2-40B4-BE49-F238E27FC236}">
                <a16:creationId xmlns:a16="http://schemas.microsoft.com/office/drawing/2014/main" id="{8D5D834B-015D-0E45-CD49-D99561C4C920}"/>
              </a:ext>
            </a:extLst>
          </p:cNvPr>
          <p:cNvPicPr>
            <a:picLocks noChangeAspect="1"/>
          </p:cNvPicPr>
          <p:nvPr/>
        </p:nvPicPr>
        <p:blipFill rotWithShape="1">
          <a:blip r:embed="rId6"/>
          <a:srcRect l="34088" r="40442" b="20376"/>
          <a:stretch/>
        </p:blipFill>
        <p:spPr>
          <a:xfrm>
            <a:off x="266029" y="817370"/>
            <a:ext cx="444070" cy="1072742"/>
          </a:xfrm>
          <a:prstGeom prst="rect">
            <a:avLst/>
          </a:prstGeom>
        </p:spPr>
      </p:pic>
      <p:pic>
        <p:nvPicPr>
          <p:cNvPr id="2" name="Picture 1">
            <a:extLst>
              <a:ext uri="{FF2B5EF4-FFF2-40B4-BE49-F238E27FC236}">
                <a16:creationId xmlns:a16="http://schemas.microsoft.com/office/drawing/2014/main" id="{FBA1451E-982B-4B16-4715-52D7A6F89DE5}"/>
              </a:ext>
            </a:extLst>
          </p:cNvPr>
          <p:cNvPicPr>
            <a:picLocks noChangeAspect="1"/>
          </p:cNvPicPr>
          <p:nvPr/>
        </p:nvPicPr>
        <p:blipFill rotWithShape="1">
          <a:blip r:embed="rId7"/>
          <a:srcRect l="7678" t="811" r="58748" b="73090"/>
          <a:stretch/>
        </p:blipFill>
        <p:spPr>
          <a:xfrm>
            <a:off x="3783305" y="143467"/>
            <a:ext cx="1537244" cy="923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blue and red sign with white text&#10;&#10;Description automatically generated">
            <a:extLst>
              <a:ext uri="{FF2B5EF4-FFF2-40B4-BE49-F238E27FC236}">
                <a16:creationId xmlns:a16="http://schemas.microsoft.com/office/drawing/2014/main" id="{48F9B416-27F4-5393-3A2E-FA868E9CB7E4}"/>
              </a:ext>
            </a:extLst>
          </p:cNvPr>
          <p:cNvPicPr>
            <a:picLocks noChangeAspect="1"/>
          </p:cNvPicPr>
          <p:nvPr/>
        </p:nvPicPr>
        <p:blipFill>
          <a:blip r:embed="rId8"/>
          <a:stretch>
            <a:fillRect/>
          </a:stretch>
        </p:blipFill>
        <p:spPr>
          <a:xfrm>
            <a:off x="8110294" y="3318918"/>
            <a:ext cx="264199" cy="220165"/>
          </a:xfrm>
          <a:prstGeom prst="rect">
            <a:avLst/>
          </a:prstGeom>
        </p:spPr>
      </p:pic>
      <p:pic>
        <p:nvPicPr>
          <p:cNvPr id="12" name="Picture 11" descr="A sign with a number on it&#10;&#10;Description automatically generated">
            <a:extLst>
              <a:ext uri="{FF2B5EF4-FFF2-40B4-BE49-F238E27FC236}">
                <a16:creationId xmlns:a16="http://schemas.microsoft.com/office/drawing/2014/main" id="{076BC28A-D922-2118-BC52-0CAA1C31C4C9}"/>
              </a:ext>
            </a:extLst>
          </p:cNvPr>
          <p:cNvPicPr>
            <a:picLocks noChangeAspect="1"/>
          </p:cNvPicPr>
          <p:nvPr/>
        </p:nvPicPr>
        <p:blipFill>
          <a:blip r:embed="rId9"/>
          <a:stretch>
            <a:fillRect/>
          </a:stretch>
        </p:blipFill>
        <p:spPr>
          <a:xfrm>
            <a:off x="6480877" y="6160211"/>
            <a:ext cx="244036" cy="244036"/>
          </a:xfrm>
          <a:prstGeom prst="rect">
            <a:avLst/>
          </a:prstGeom>
        </p:spPr>
      </p:pic>
      <p:pic>
        <p:nvPicPr>
          <p:cNvPr id="15" name="Picture 14" descr="A sign with a number on it&#10;&#10;Description automatically generated">
            <a:extLst>
              <a:ext uri="{FF2B5EF4-FFF2-40B4-BE49-F238E27FC236}">
                <a16:creationId xmlns:a16="http://schemas.microsoft.com/office/drawing/2014/main" id="{1BAE082E-4E95-883C-9E8E-96A0D3118E11}"/>
              </a:ext>
            </a:extLst>
          </p:cNvPr>
          <p:cNvPicPr>
            <a:picLocks noChangeAspect="1"/>
          </p:cNvPicPr>
          <p:nvPr/>
        </p:nvPicPr>
        <p:blipFill>
          <a:blip r:embed="rId10"/>
          <a:stretch>
            <a:fillRect/>
          </a:stretch>
        </p:blipFill>
        <p:spPr>
          <a:xfrm>
            <a:off x="5461475" y="5071297"/>
            <a:ext cx="211431" cy="211431"/>
          </a:xfrm>
          <a:prstGeom prst="rect">
            <a:avLst/>
          </a:prstGeom>
        </p:spPr>
      </p:pic>
      <p:pic>
        <p:nvPicPr>
          <p:cNvPr id="17" name="Picture 16" descr="A sign with a number on it&#10;&#10;Description automatically generated">
            <a:extLst>
              <a:ext uri="{FF2B5EF4-FFF2-40B4-BE49-F238E27FC236}">
                <a16:creationId xmlns:a16="http://schemas.microsoft.com/office/drawing/2014/main" id="{777A37BA-1BBD-A98A-4A14-DCEAC7FEE7F6}"/>
              </a:ext>
            </a:extLst>
          </p:cNvPr>
          <p:cNvPicPr>
            <a:picLocks noChangeAspect="1"/>
          </p:cNvPicPr>
          <p:nvPr/>
        </p:nvPicPr>
        <p:blipFill>
          <a:blip r:embed="rId11"/>
          <a:stretch>
            <a:fillRect/>
          </a:stretch>
        </p:blipFill>
        <p:spPr>
          <a:xfrm>
            <a:off x="6966245" y="1662244"/>
            <a:ext cx="266400" cy="266400"/>
          </a:xfrm>
          <a:prstGeom prst="rect">
            <a:avLst/>
          </a:prstGeom>
        </p:spPr>
      </p:pic>
      <p:pic>
        <p:nvPicPr>
          <p:cNvPr id="19" name="Picture 18" descr="A white rectangular sign with black numbers&#10;&#10;Description automatically generated">
            <a:extLst>
              <a:ext uri="{FF2B5EF4-FFF2-40B4-BE49-F238E27FC236}">
                <a16:creationId xmlns:a16="http://schemas.microsoft.com/office/drawing/2014/main" id="{889E27E6-4AC6-7D83-E7DC-CA6209DD67E9}"/>
              </a:ext>
            </a:extLst>
          </p:cNvPr>
          <p:cNvPicPr>
            <a:picLocks noChangeAspect="1"/>
          </p:cNvPicPr>
          <p:nvPr/>
        </p:nvPicPr>
        <p:blipFill>
          <a:blip r:embed="rId12"/>
          <a:stretch>
            <a:fillRect/>
          </a:stretch>
        </p:blipFill>
        <p:spPr>
          <a:xfrm>
            <a:off x="10648771" y="4309682"/>
            <a:ext cx="240181" cy="200150"/>
          </a:xfrm>
          <a:prstGeom prst="rect">
            <a:avLst/>
          </a:prstGeom>
        </p:spPr>
      </p:pic>
      <p:pic>
        <p:nvPicPr>
          <p:cNvPr id="30" name="Picture 29" descr="A white rectangular sign with black numbers&#10;&#10;Description automatically generated">
            <a:extLst>
              <a:ext uri="{FF2B5EF4-FFF2-40B4-BE49-F238E27FC236}">
                <a16:creationId xmlns:a16="http://schemas.microsoft.com/office/drawing/2014/main" id="{9F78F276-ABAC-635B-884A-617578AA4B8F}"/>
              </a:ext>
            </a:extLst>
          </p:cNvPr>
          <p:cNvPicPr>
            <a:picLocks noChangeAspect="1"/>
          </p:cNvPicPr>
          <p:nvPr/>
        </p:nvPicPr>
        <p:blipFill>
          <a:blip r:embed="rId12"/>
          <a:stretch>
            <a:fillRect/>
          </a:stretch>
        </p:blipFill>
        <p:spPr>
          <a:xfrm>
            <a:off x="6490097" y="2943348"/>
            <a:ext cx="240181" cy="200150"/>
          </a:xfrm>
          <a:prstGeom prst="rect">
            <a:avLst/>
          </a:prstGeom>
        </p:spPr>
      </p:pic>
      <p:pic>
        <p:nvPicPr>
          <p:cNvPr id="31" name="Picture 30" descr="A sign with a number on it&#10;&#10;Description automatically generated">
            <a:extLst>
              <a:ext uri="{FF2B5EF4-FFF2-40B4-BE49-F238E27FC236}">
                <a16:creationId xmlns:a16="http://schemas.microsoft.com/office/drawing/2014/main" id="{FB8107F2-AEE6-8283-4890-D53CD52608C4}"/>
              </a:ext>
            </a:extLst>
          </p:cNvPr>
          <p:cNvPicPr>
            <a:picLocks noChangeAspect="1"/>
          </p:cNvPicPr>
          <p:nvPr/>
        </p:nvPicPr>
        <p:blipFill>
          <a:blip r:embed="rId11"/>
          <a:stretch>
            <a:fillRect/>
          </a:stretch>
        </p:blipFill>
        <p:spPr>
          <a:xfrm>
            <a:off x="11372478" y="3612924"/>
            <a:ext cx="266400" cy="266400"/>
          </a:xfrm>
          <a:prstGeom prst="rect">
            <a:avLst/>
          </a:prstGeom>
        </p:spPr>
      </p:pic>
      <p:pic>
        <p:nvPicPr>
          <p:cNvPr id="32" name="Picture 31" descr="A white rectangular sign with black numbers&#10;&#10;Description automatically generated">
            <a:extLst>
              <a:ext uri="{FF2B5EF4-FFF2-40B4-BE49-F238E27FC236}">
                <a16:creationId xmlns:a16="http://schemas.microsoft.com/office/drawing/2014/main" id="{2639E56E-26E6-16D4-FA8C-6B1215DD8F51}"/>
              </a:ext>
            </a:extLst>
          </p:cNvPr>
          <p:cNvPicPr>
            <a:picLocks noChangeAspect="1"/>
          </p:cNvPicPr>
          <p:nvPr/>
        </p:nvPicPr>
        <p:blipFill>
          <a:blip r:embed="rId12"/>
          <a:stretch>
            <a:fillRect/>
          </a:stretch>
        </p:blipFill>
        <p:spPr>
          <a:xfrm>
            <a:off x="10263746" y="6386583"/>
            <a:ext cx="240181" cy="200150"/>
          </a:xfrm>
          <a:prstGeom prst="rect">
            <a:avLst/>
          </a:prstGeom>
        </p:spPr>
      </p:pic>
      <p:pic>
        <p:nvPicPr>
          <p:cNvPr id="33" name="Picture 32" descr="A sign with a number on it&#10;&#10;Description automatically generated">
            <a:extLst>
              <a:ext uri="{FF2B5EF4-FFF2-40B4-BE49-F238E27FC236}">
                <a16:creationId xmlns:a16="http://schemas.microsoft.com/office/drawing/2014/main" id="{CD7B8383-2993-5A02-A39C-631E8A5F053F}"/>
              </a:ext>
            </a:extLst>
          </p:cNvPr>
          <p:cNvPicPr>
            <a:picLocks noChangeAspect="1"/>
          </p:cNvPicPr>
          <p:nvPr/>
        </p:nvPicPr>
        <p:blipFill>
          <a:blip r:embed="rId9"/>
          <a:stretch>
            <a:fillRect/>
          </a:stretch>
        </p:blipFill>
        <p:spPr>
          <a:xfrm>
            <a:off x="11078428" y="1928644"/>
            <a:ext cx="244036" cy="244036"/>
          </a:xfrm>
          <a:prstGeom prst="rect">
            <a:avLst/>
          </a:prstGeom>
        </p:spPr>
      </p:pic>
      <p:sp>
        <p:nvSpPr>
          <p:cNvPr id="7" name="Rectangle 6">
            <a:extLst>
              <a:ext uri="{FF2B5EF4-FFF2-40B4-BE49-F238E27FC236}">
                <a16:creationId xmlns:a16="http://schemas.microsoft.com/office/drawing/2014/main" id="{3154BD9E-7A73-33A0-CFF0-8BC0FC05DBBB}"/>
              </a:ext>
            </a:extLst>
          </p:cNvPr>
          <p:cNvSpPr/>
          <p:nvPr/>
        </p:nvSpPr>
        <p:spPr>
          <a:xfrm>
            <a:off x="292374" y="3746124"/>
            <a:ext cx="3007417" cy="217390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colorful squares&#10;&#10;Description automatically generated">
            <a:extLst>
              <a:ext uri="{FF2B5EF4-FFF2-40B4-BE49-F238E27FC236}">
                <a16:creationId xmlns:a16="http://schemas.microsoft.com/office/drawing/2014/main" id="{A62AA4C4-6983-9F64-53E3-D47A13B4477A}"/>
              </a:ext>
            </a:extLst>
          </p:cNvPr>
          <p:cNvPicPr>
            <a:picLocks noChangeAspect="1"/>
          </p:cNvPicPr>
          <p:nvPr/>
        </p:nvPicPr>
        <p:blipFill rotWithShape="1">
          <a:blip r:embed="rId6">
            <a:duotone>
              <a:schemeClr val="accent4">
                <a:shade val="45000"/>
                <a:satMod val="135000"/>
              </a:schemeClr>
              <a:prstClr val="white"/>
            </a:duotone>
          </a:blip>
          <a:srcRect l="34088" t="63283" r="50759" b="20376"/>
          <a:stretch/>
        </p:blipFill>
        <p:spPr>
          <a:xfrm>
            <a:off x="11921150" y="2650846"/>
            <a:ext cx="264199" cy="220166"/>
          </a:xfrm>
          <a:prstGeom prst="rect">
            <a:avLst/>
          </a:prstGeom>
        </p:spPr>
      </p:pic>
      <p:pic>
        <p:nvPicPr>
          <p:cNvPr id="5" name="Picture 4" descr="A group of colorful squares&#10;&#10;Description automatically generated">
            <a:extLst>
              <a:ext uri="{FF2B5EF4-FFF2-40B4-BE49-F238E27FC236}">
                <a16:creationId xmlns:a16="http://schemas.microsoft.com/office/drawing/2014/main" id="{2C92CDA7-D5D5-324E-D443-79F93A63813D}"/>
              </a:ext>
            </a:extLst>
          </p:cNvPr>
          <p:cNvPicPr>
            <a:picLocks noChangeAspect="1"/>
          </p:cNvPicPr>
          <p:nvPr/>
        </p:nvPicPr>
        <p:blipFill rotWithShape="1">
          <a:blip r:embed="rId6">
            <a:duotone>
              <a:prstClr val="black"/>
              <a:schemeClr val="accent6">
                <a:tint val="45000"/>
                <a:satMod val="400000"/>
              </a:schemeClr>
            </a:duotone>
          </a:blip>
          <a:srcRect l="34088" t="63283" r="50759" b="20376"/>
          <a:stretch/>
        </p:blipFill>
        <p:spPr>
          <a:xfrm>
            <a:off x="11665591" y="1440886"/>
            <a:ext cx="425495" cy="354580"/>
          </a:xfrm>
          <a:prstGeom prst="rect">
            <a:avLst/>
          </a:prstGeom>
        </p:spPr>
      </p:pic>
    </p:spTree>
    <p:extLst>
      <p:ext uri="{BB962C8B-B14F-4D97-AF65-F5344CB8AC3E}">
        <p14:creationId xmlns:p14="http://schemas.microsoft.com/office/powerpoint/2010/main" val="86073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2" name="Text Box 3">
            <a:extLst>
              <a:ext uri="{FF2B5EF4-FFF2-40B4-BE49-F238E27FC236}">
                <a16:creationId xmlns:a16="http://schemas.microsoft.com/office/drawing/2014/main" id="{2072027D-7DB4-30F3-EA1A-38F842100892}"/>
              </a:ext>
            </a:extLst>
          </p:cNvPr>
          <p:cNvSpPr txBox="1">
            <a:spLocks noChangeArrowheads="1"/>
          </p:cNvSpPr>
          <p:nvPr/>
        </p:nvSpPr>
        <p:spPr bwMode="auto">
          <a:xfrm>
            <a:off x="381000" y="919040"/>
            <a:ext cx="95554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4000" b="1" dirty="0">
                <a:solidFill>
                  <a:schemeClr val="bg1"/>
                </a:solidFill>
                <a:latin typeface="Century Gothic" panose="020B0502020202020204" pitchFamily="34" charset="0"/>
              </a:rPr>
              <a:t>CALL TO ORDER</a:t>
            </a:r>
          </a:p>
        </p:txBody>
      </p:sp>
      <p:sp>
        <p:nvSpPr>
          <p:cNvPr id="4" name="TextBox 3">
            <a:extLst>
              <a:ext uri="{FF2B5EF4-FFF2-40B4-BE49-F238E27FC236}">
                <a16:creationId xmlns:a16="http://schemas.microsoft.com/office/drawing/2014/main" id="{BAAFF7FD-526C-A159-E4A3-677602EECC72}"/>
              </a:ext>
            </a:extLst>
          </p:cNvPr>
          <p:cNvSpPr txBox="1"/>
          <p:nvPr/>
        </p:nvSpPr>
        <p:spPr>
          <a:xfrm>
            <a:off x="533400" y="5241027"/>
            <a:ext cx="4000472" cy="946413"/>
          </a:xfrm>
          <a:prstGeom prst="rect">
            <a:avLst/>
          </a:prstGeom>
          <a:noFill/>
        </p:spPr>
        <p:txBody>
          <a:bodyPr wrap="square">
            <a:spAutoFit/>
          </a:bodyPr>
          <a:lstStyle/>
          <a:p>
            <a:pPr>
              <a:lnSpc>
                <a:spcPct val="100000"/>
              </a:lnSpc>
              <a:spcBef>
                <a:spcPts val="881"/>
              </a:spcBef>
              <a:buNone/>
            </a:pPr>
            <a:r>
              <a:rPr lang="en-US" altLang="en-US" sz="2400" b="1" dirty="0">
                <a:solidFill>
                  <a:schemeClr val="bg1"/>
                </a:solidFill>
                <a:latin typeface="Century Gothic" panose="020B0502020202020204" pitchFamily="34" charset="0"/>
              </a:rPr>
              <a:t>W. WENDELL HALL</a:t>
            </a:r>
            <a:endParaRPr lang="en-US" altLang="en-US" sz="2000" b="1" dirty="0">
              <a:solidFill>
                <a:schemeClr val="bg1"/>
              </a:solidFill>
              <a:latin typeface="Century Gothic" panose="020B0502020202020204" pitchFamily="34" charset="0"/>
            </a:endParaRPr>
          </a:p>
          <a:p>
            <a:pPr>
              <a:lnSpc>
                <a:spcPct val="100000"/>
              </a:lnSpc>
              <a:spcBef>
                <a:spcPts val="881"/>
              </a:spcBef>
              <a:buNone/>
            </a:pPr>
            <a:r>
              <a:rPr lang="en-US" altLang="en-US" sz="2400" dirty="0">
                <a:solidFill>
                  <a:schemeClr val="bg1"/>
                </a:solidFill>
                <a:latin typeface="Century Gothic" panose="020B0502020202020204" pitchFamily="34" charset="0"/>
              </a:rPr>
              <a:t>CHAIR</a:t>
            </a:r>
          </a:p>
        </p:txBody>
      </p:sp>
    </p:spTree>
    <p:extLst>
      <p:ext uri="{BB962C8B-B14F-4D97-AF65-F5344CB8AC3E}">
        <p14:creationId xmlns:p14="http://schemas.microsoft.com/office/powerpoint/2010/main" val="3978132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674B2-D474-FE63-65E1-568ED1666B75}"/>
            </a:ext>
          </a:extLst>
        </p:cNvPr>
        <p:cNvGrpSpPr/>
        <p:nvPr/>
      </p:nvGrpSpPr>
      <p:grpSpPr>
        <a:xfrm>
          <a:off x="0" y="0"/>
          <a:ext cx="0" cy="0"/>
          <a:chOff x="0" y="0"/>
          <a:chExt cx="0" cy="0"/>
        </a:xfrm>
      </p:grpSpPr>
      <p:pic>
        <p:nvPicPr>
          <p:cNvPr id="7" name="bg object 16">
            <a:extLst>
              <a:ext uri="{FF2B5EF4-FFF2-40B4-BE49-F238E27FC236}">
                <a16:creationId xmlns:a16="http://schemas.microsoft.com/office/drawing/2014/main" id="{8276AB72-AC11-7148-F635-34D4EB1CD042}"/>
              </a:ext>
            </a:extLst>
          </p:cNvPr>
          <p:cNvPicPr/>
          <p:nvPr/>
        </p:nvPicPr>
        <p:blipFill>
          <a:blip r:embed="rId3" cstate="print"/>
          <a:stretch>
            <a:fillRect/>
          </a:stretch>
        </p:blipFill>
        <p:spPr>
          <a:xfrm>
            <a:off x="0" y="0"/>
            <a:ext cx="12191999" cy="6857997"/>
          </a:xfrm>
          <a:prstGeom prst="rect">
            <a:avLst/>
          </a:prstGeom>
        </p:spPr>
      </p:pic>
      <p:sp>
        <p:nvSpPr>
          <p:cNvPr id="21" name="Rectangle 20">
            <a:extLst>
              <a:ext uri="{FF2B5EF4-FFF2-40B4-BE49-F238E27FC236}">
                <a16:creationId xmlns:a16="http://schemas.microsoft.com/office/drawing/2014/main" id="{471A1AC2-C1CC-7A33-5F73-47FC4BF09766}"/>
              </a:ext>
            </a:extLst>
          </p:cNvPr>
          <p:cNvSpPr/>
          <p:nvPr/>
        </p:nvSpPr>
        <p:spPr>
          <a:xfrm>
            <a:off x="-1" y="0"/>
            <a:ext cx="8265791" cy="6858000"/>
          </a:xfrm>
          <a:prstGeom prst="rect">
            <a:avLst/>
          </a:prstGeom>
          <a:solidFill>
            <a:srgbClr val="EDED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descr="A map of a city&#10;&#10;Description automatically generated">
            <a:extLst>
              <a:ext uri="{FF2B5EF4-FFF2-40B4-BE49-F238E27FC236}">
                <a16:creationId xmlns:a16="http://schemas.microsoft.com/office/drawing/2014/main" id="{F6413A12-3A28-015B-8C75-E10E94C6FB21}"/>
              </a:ext>
            </a:extLst>
          </p:cNvPr>
          <p:cNvPicPr>
            <a:picLocks noChangeAspect="1"/>
          </p:cNvPicPr>
          <p:nvPr/>
        </p:nvPicPr>
        <p:blipFill rotWithShape="1">
          <a:blip r:embed="rId4">
            <a:grayscl/>
            <a:alphaModFix amt="20000"/>
          </a:blip>
          <a:srcRect l="4359" r="10399" b="11512"/>
          <a:stretch/>
        </p:blipFill>
        <p:spPr>
          <a:xfrm>
            <a:off x="-621390" y="-48557"/>
            <a:ext cx="8549640" cy="6858000"/>
          </a:xfrm>
          <a:prstGeom prst="rect">
            <a:avLst/>
          </a:prstGeom>
        </p:spPr>
      </p:pic>
      <p:grpSp>
        <p:nvGrpSpPr>
          <p:cNvPr id="2" name="Group 1">
            <a:extLst>
              <a:ext uri="{FF2B5EF4-FFF2-40B4-BE49-F238E27FC236}">
                <a16:creationId xmlns:a16="http://schemas.microsoft.com/office/drawing/2014/main" id="{013AB364-60F4-D89F-3E8B-2BCF9390E64C}"/>
              </a:ext>
            </a:extLst>
          </p:cNvPr>
          <p:cNvGrpSpPr/>
          <p:nvPr/>
        </p:nvGrpSpPr>
        <p:grpSpPr>
          <a:xfrm rot="19678780">
            <a:off x="511142" y="160315"/>
            <a:ext cx="6167012" cy="6095996"/>
            <a:chOff x="3012494" y="381002"/>
            <a:chExt cx="6167012" cy="6095996"/>
          </a:xfrm>
        </p:grpSpPr>
        <p:grpSp>
          <p:nvGrpSpPr>
            <p:cNvPr id="3" name="Group 2">
              <a:extLst>
                <a:ext uri="{FF2B5EF4-FFF2-40B4-BE49-F238E27FC236}">
                  <a16:creationId xmlns:a16="http://schemas.microsoft.com/office/drawing/2014/main" id="{5C3BC05F-93C6-3162-C0E5-4532B234FFD8}"/>
                </a:ext>
              </a:extLst>
            </p:cNvPr>
            <p:cNvGrpSpPr/>
            <p:nvPr/>
          </p:nvGrpSpPr>
          <p:grpSpPr>
            <a:xfrm flipH="1">
              <a:off x="3012494" y="381002"/>
              <a:ext cx="6167012" cy="6095996"/>
              <a:chOff x="4386263" y="1244600"/>
              <a:chExt cx="4273550" cy="4224338"/>
            </a:xfrm>
          </p:grpSpPr>
          <p:sp>
            <p:nvSpPr>
              <p:cNvPr id="8" name="Freeform 7">
                <a:extLst>
                  <a:ext uri="{FF2B5EF4-FFF2-40B4-BE49-F238E27FC236}">
                    <a16:creationId xmlns:a16="http://schemas.microsoft.com/office/drawing/2014/main" id="{C4A1B048-9FF9-52CD-AB2B-CB2C1CA4FCBB}"/>
                  </a:ext>
                </a:extLst>
              </p:cNvPr>
              <p:cNvSpPr>
                <a:spLocks/>
              </p:cNvSpPr>
              <p:nvPr/>
            </p:nvSpPr>
            <p:spPr bwMode="auto">
              <a:xfrm>
                <a:off x="6621463" y="1244600"/>
                <a:ext cx="792163" cy="1487488"/>
              </a:xfrm>
              <a:custGeom>
                <a:avLst/>
                <a:gdLst>
                  <a:gd name="T0" fmla="*/ 244 w 1591"/>
                  <a:gd name="T1" fmla="*/ 2088 h 2984"/>
                  <a:gd name="T2" fmla="*/ 244 w 1591"/>
                  <a:gd name="T3" fmla="*/ 2072 h 2984"/>
                  <a:gd name="T4" fmla="*/ 244 w 1591"/>
                  <a:gd name="T5" fmla="*/ 176 h 2984"/>
                  <a:gd name="T6" fmla="*/ 244 w 1591"/>
                  <a:gd name="T7" fmla="*/ 112 h 2984"/>
                  <a:gd name="T8" fmla="*/ 132 w 1591"/>
                  <a:gd name="T9" fmla="*/ 0 h 2984"/>
                  <a:gd name="T10" fmla="*/ 112 w 1591"/>
                  <a:gd name="T11" fmla="*/ 0 h 2984"/>
                  <a:gd name="T12" fmla="*/ 0 w 1591"/>
                  <a:gd name="T13" fmla="*/ 112 h 2984"/>
                  <a:gd name="T14" fmla="*/ 0 w 1591"/>
                  <a:gd name="T15" fmla="*/ 176 h 2984"/>
                  <a:gd name="T16" fmla="*/ 0 w 1591"/>
                  <a:gd name="T17" fmla="*/ 2060 h 2984"/>
                  <a:gd name="T18" fmla="*/ 0 w 1591"/>
                  <a:gd name="T19" fmla="*/ 2072 h 2984"/>
                  <a:gd name="T20" fmla="*/ 0 w 1591"/>
                  <a:gd name="T21" fmla="*/ 2136 h 2984"/>
                  <a:gd name="T22" fmla="*/ 0 w 1591"/>
                  <a:gd name="T23" fmla="*/ 2313 h 2984"/>
                  <a:gd name="T24" fmla="*/ 1393 w 1591"/>
                  <a:gd name="T25" fmla="*/ 2984 h 2984"/>
                  <a:gd name="T26" fmla="*/ 1591 w 1591"/>
                  <a:gd name="T27" fmla="*/ 2827 h 2984"/>
                  <a:gd name="T28" fmla="*/ 244 w 1591"/>
                  <a:gd name="T29" fmla="*/ 2088 h 2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1" h="2984">
                    <a:moveTo>
                      <a:pt x="244" y="2088"/>
                    </a:moveTo>
                    <a:cubicBezTo>
                      <a:pt x="244" y="2072"/>
                      <a:pt x="244" y="2072"/>
                      <a:pt x="244" y="2072"/>
                    </a:cubicBezTo>
                    <a:cubicBezTo>
                      <a:pt x="244" y="176"/>
                      <a:pt x="244" y="176"/>
                      <a:pt x="244" y="176"/>
                    </a:cubicBezTo>
                    <a:cubicBezTo>
                      <a:pt x="244" y="112"/>
                      <a:pt x="244" y="112"/>
                      <a:pt x="244" y="112"/>
                    </a:cubicBezTo>
                    <a:cubicBezTo>
                      <a:pt x="244" y="50"/>
                      <a:pt x="194" y="0"/>
                      <a:pt x="132" y="0"/>
                    </a:cubicBezTo>
                    <a:cubicBezTo>
                      <a:pt x="112" y="0"/>
                      <a:pt x="112" y="0"/>
                      <a:pt x="112" y="0"/>
                    </a:cubicBezTo>
                    <a:cubicBezTo>
                      <a:pt x="51" y="0"/>
                      <a:pt x="0" y="50"/>
                      <a:pt x="0" y="112"/>
                    </a:cubicBezTo>
                    <a:cubicBezTo>
                      <a:pt x="0" y="176"/>
                      <a:pt x="0" y="176"/>
                      <a:pt x="0" y="176"/>
                    </a:cubicBezTo>
                    <a:cubicBezTo>
                      <a:pt x="0" y="2060"/>
                      <a:pt x="0" y="2060"/>
                      <a:pt x="0" y="2060"/>
                    </a:cubicBezTo>
                    <a:cubicBezTo>
                      <a:pt x="0" y="2072"/>
                      <a:pt x="0" y="2072"/>
                      <a:pt x="0" y="2072"/>
                    </a:cubicBezTo>
                    <a:cubicBezTo>
                      <a:pt x="0" y="2136"/>
                      <a:pt x="0" y="2136"/>
                      <a:pt x="0" y="2136"/>
                    </a:cubicBezTo>
                    <a:cubicBezTo>
                      <a:pt x="0" y="2313"/>
                      <a:pt x="0" y="2313"/>
                      <a:pt x="0" y="2313"/>
                    </a:cubicBezTo>
                    <a:cubicBezTo>
                      <a:pt x="551" y="2349"/>
                      <a:pt x="1043" y="2601"/>
                      <a:pt x="1393" y="2984"/>
                    </a:cubicBezTo>
                    <a:cubicBezTo>
                      <a:pt x="1591" y="2827"/>
                      <a:pt x="1591" y="2827"/>
                      <a:pt x="1591" y="2827"/>
                    </a:cubicBezTo>
                    <a:cubicBezTo>
                      <a:pt x="1246" y="2443"/>
                      <a:pt x="775" y="2176"/>
                      <a:pt x="244" y="2088"/>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A6DFCBCD-1E78-4789-5431-89384BB05064}"/>
                  </a:ext>
                </a:extLst>
              </p:cNvPr>
              <p:cNvSpPr>
                <a:spLocks/>
              </p:cNvSpPr>
              <p:nvPr/>
            </p:nvSpPr>
            <p:spPr bwMode="auto">
              <a:xfrm>
                <a:off x="4903788" y="1933575"/>
                <a:ext cx="1579563" cy="798513"/>
              </a:xfrm>
              <a:custGeom>
                <a:avLst/>
                <a:gdLst>
                  <a:gd name="T0" fmla="*/ 1754 w 3171"/>
                  <a:gd name="T1" fmla="*/ 1271 h 1602"/>
                  <a:gd name="T2" fmla="*/ 1741 w 3171"/>
                  <a:gd name="T3" fmla="*/ 1261 h 1602"/>
                  <a:gd name="T4" fmla="*/ 259 w 3171"/>
                  <a:gd name="T5" fmla="*/ 79 h 1602"/>
                  <a:gd name="T6" fmla="*/ 209 w 3171"/>
                  <a:gd name="T7" fmla="*/ 39 h 1602"/>
                  <a:gd name="T8" fmla="*/ 51 w 3171"/>
                  <a:gd name="T9" fmla="*/ 56 h 1602"/>
                  <a:gd name="T10" fmla="*/ 39 w 3171"/>
                  <a:gd name="T11" fmla="*/ 72 h 1602"/>
                  <a:gd name="T12" fmla="*/ 57 w 3171"/>
                  <a:gd name="T13" fmla="*/ 229 h 1602"/>
                  <a:gd name="T14" fmla="*/ 107 w 3171"/>
                  <a:gd name="T15" fmla="*/ 269 h 1602"/>
                  <a:gd name="T16" fmla="*/ 1580 w 3171"/>
                  <a:gd name="T17" fmla="*/ 1444 h 1602"/>
                  <a:gd name="T18" fmla="*/ 1589 w 3171"/>
                  <a:gd name="T19" fmla="*/ 1451 h 1602"/>
                  <a:gd name="T20" fmla="*/ 1639 w 3171"/>
                  <a:gd name="T21" fmla="*/ 1491 h 1602"/>
                  <a:gd name="T22" fmla="*/ 1778 w 3171"/>
                  <a:gd name="T23" fmla="*/ 1602 h 1602"/>
                  <a:gd name="T24" fmla="*/ 3171 w 3171"/>
                  <a:gd name="T25" fmla="*/ 931 h 1602"/>
                  <a:gd name="T26" fmla="*/ 3171 w 3171"/>
                  <a:gd name="T27" fmla="*/ 678 h 1602"/>
                  <a:gd name="T28" fmla="*/ 1754 w 3171"/>
                  <a:gd name="T29" fmla="*/ 1271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71" h="1602">
                    <a:moveTo>
                      <a:pt x="1754" y="1271"/>
                    </a:moveTo>
                    <a:cubicBezTo>
                      <a:pt x="1741" y="1261"/>
                      <a:pt x="1741" y="1261"/>
                      <a:pt x="1741" y="1261"/>
                    </a:cubicBezTo>
                    <a:cubicBezTo>
                      <a:pt x="259" y="79"/>
                      <a:pt x="259" y="79"/>
                      <a:pt x="259" y="79"/>
                    </a:cubicBezTo>
                    <a:cubicBezTo>
                      <a:pt x="209" y="39"/>
                      <a:pt x="209" y="39"/>
                      <a:pt x="209" y="39"/>
                    </a:cubicBezTo>
                    <a:cubicBezTo>
                      <a:pt x="161" y="0"/>
                      <a:pt x="90" y="8"/>
                      <a:pt x="51" y="56"/>
                    </a:cubicBezTo>
                    <a:cubicBezTo>
                      <a:pt x="39" y="72"/>
                      <a:pt x="39" y="72"/>
                      <a:pt x="39" y="72"/>
                    </a:cubicBezTo>
                    <a:cubicBezTo>
                      <a:pt x="0" y="120"/>
                      <a:pt x="8" y="191"/>
                      <a:pt x="57" y="229"/>
                    </a:cubicBezTo>
                    <a:cubicBezTo>
                      <a:pt x="107" y="269"/>
                      <a:pt x="107" y="269"/>
                      <a:pt x="107" y="269"/>
                    </a:cubicBezTo>
                    <a:cubicBezTo>
                      <a:pt x="1580" y="1444"/>
                      <a:pt x="1580" y="1444"/>
                      <a:pt x="1580" y="1444"/>
                    </a:cubicBezTo>
                    <a:cubicBezTo>
                      <a:pt x="1589" y="1451"/>
                      <a:pt x="1589" y="1451"/>
                      <a:pt x="1589" y="1451"/>
                    </a:cubicBezTo>
                    <a:cubicBezTo>
                      <a:pt x="1639" y="1491"/>
                      <a:pt x="1639" y="1491"/>
                      <a:pt x="1639" y="1491"/>
                    </a:cubicBezTo>
                    <a:cubicBezTo>
                      <a:pt x="1778" y="1602"/>
                      <a:pt x="1778" y="1602"/>
                      <a:pt x="1778" y="1602"/>
                    </a:cubicBezTo>
                    <a:cubicBezTo>
                      <a:pt x="2150" y="1194"/>
                      <a:pt x="2653" y="966"/>
                      <a:pt x="3171" y="931"/>
                    </a:cubicBezTo>
                    <a:cubicBezTo>
                      <a:pt x="3171" y="678"/>
                      <a:pt x="3171" y="678"/>
                      <a:pt x="3171" y="678"/>
                    </a:cubicBezTo>
                    <a:cubicBezTo>
                      <a:pt x="2656" y="709"/>
                      <a:pt x="2154" y="910"/>
                      <a:pt x="1754" y="1271"/>
                    </a:cubicBezTo>
                    <a:close/>
                  </a:path>
                </a:pathLst>
              </a:custGeom>
              <a:solidFill>
                <a:srgbClr val="8F49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15568D55-E7D8-E036-2EE1-CA399A037B66}"/>
                  </a:ext>
                </a:extLst>
              </p:cNvPr>
              <p:cNvSpPr>
                <a:spLocks/>
              </p:cNvSpPr>
              <p:nvPr/>
            </p:nvSpPr>
            <p:spPr bwMode="auto">
              <a:xfrm>
                <a:off x="4386263" y="2760663"/>
                <a:ext cx="1316038" cy="1081088"/>
              </a:xfrm>
              <a:custGeom>
                <a:avLst/>
                <a:gdLst>
                  <a:gd name="T0" fmla="*/ 2024 w 2642"/>
                  <a:gd name="T1" fmla="*/ 1477 h 2169"/>
                  <a:gd name="T2" fmla="*/ 2008 w 2642"/>
                  <a:gd name="T3" fmla="*/ 1481 h 2169"/>
                  <a:gd name="T4" fmla="*/ 160 w 2642"/>
                  <a:gd name="T5" fmla="*/ 1903 h 2169"/>
                  <a:gd name="T6" fmla="*/ 98 w 2642"/>
                  <a:gd name="T7" fmla="*/ 1917 h 2169"/>
                  <a:gd name="T8" fmla="*/ 13 w 2642"/>
                  <a:gd name="T9" fmla="*/ 2051 h 2169"/>
                  <a:gd name="T10" fmla="*/ 18 w 2642"/>
                  <a:gd name="T11" fmla="*/ 2071 h 2169"/>
                  <a:gd name="T12" fmla="*/ 152 w 2642"/>
                  <a:gd name="T13" fmla="*/ 2155 h 2169"/>
                  <a:gd name="T14" fmla="*/ 214 w 2642"/>
                  <a:gd name="T15" fmla="*/ 2141 h 2169"/>
                  <a:gd name="T16" fmla="*/ 2052 w 2642"/>
                  <a:gd name="T17" fmla="*/ 1721 h 2169"/>
                  <a:gd name="T18" fmla="*/ 2063 w 2642"/>
                  <a:gd name="T19" fmla="*/ 1719 h 2169"/>
                  <a:gd name="T20" fmla="*/ 2125 w 2642"/>
                  <a:gd name="T21" fmla="*/ 1705 h 2169"/>
                  <a:gd name="T22" fmla="*/ 2298 w 2642"/>
                  <a:gd name="T23" fmla="*/ 1665 h 2169"/>
                  <a:gd name="T24" fmla="*/ 2642 w 2642"/>
                  <a:gd name="T25" fmla="*/ 157 h 2169"/>
                  <a:gd name="T26" fmla="*/ 2445 w 2642"/>
                  <a:gd name="T27" fmla="*/ 0 h 2169"/>
                  <a:gd name="T28" fmla="*/ 2024 w 2642"/>
                  <a:gd name="T29" fmla="*/ 1477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2" h="2169">
                    <a:moveTo>
                      <a:pt x="2024" y="1477"/>
                    </a:moveTo>
                    <a:cubicBezTo>
                      <a:pt x="2008" y="1481"/>
                      <a:pt x="2008" y="1481"/>
                      <a:pt x="2008" y="1481"/>
                    </a:cubicBezTo>
                    <a:cubicBezTo>
                      <a:pt x="160" y="1903"/>
                      <a:pt x="160" y="1903"/>
                      <a:pt x="160" y="1903"/>
                    </a:cubicBezTo>
                    <a:cubicBezTo>
                      <a:pt x="98" y="1917"/>
                      <a:pt x="98" y="1917"/>
                      <a:pt x="98" y="1917"/>
                    </a:cubicBezTo>
                    <a:cubicBezTo>
                      <a:pt x="38" y="1931"/>
                      <a:pt x="0" y="1991"/>
                      <a:pt x="13" y="2051"/>
                    </a:cubicBezTo>
                    <a:cubicBezTo>
                      <a:pt x="18" y="2071"/>
                      <a:pt x="18" y="2071"/>
                      <a:pt x="18" y="2071"/>
                    </a:cubicBezTo>
                    <a:cubicBezTo>
                      <a:pt x="32" y="2131"/>
                      <a:pt x="92" y="2169"/>
                      <a:pt x="152" y="2155"/>
                    </a:cubicBezTo>
                    <a:cubicBezTo>
                      <a:pt x="214" y="2141"/>
                      <a:pt x="214" y="2141"/>
                      <a:pt x="214" y="2141"/>
                    </a:cubicBezTo>
                    <a:cubicBezTo>
                      <a:pt x="2052" y="1721"/>
                      <a:pt x="2052" y="1721"/>
                      <a:pt x="2052" y="1721"/>
                    </a:cubicBezTo>
                    <a:cubicBezTo>
                      <a:pt x="2063" y="1719"/>
                      <a:pt x="2063" y="1719"/>
                      <a:pt x="2063" y="1719"/>
                    </a:cubicBezTo>
                    <a:cubicBezTo>
                      <a:pt x="2125" y="1705"/>
                      <a:pt x="2125" y="1705"/>
                      <a:pt x="2125" y="1705"/>
                    </a:cubicBezTo>
                    <a:cubicBezTo>
                      <a:pt x="2298" y="1665"/>
                      <a:pt x="2298" y="1665"/>
                      <a:pt x="2298" y="1665"/>
                    </a:cubicBezTo>
                    <a:cubicBezTo>
                      <a:pt x="2211" y="1120"/>
                      <a:pt x="2347" y="584"/>
                      <a:pt x="2642" y="157"/>
                    </a:cubicBezTo>
                    <a:cubicBezTo>
                      <a:pt x="2445" y="0"/>
                      <a:pt x="2445" y="0"/>
                      <a:pt x="2445" y="0"/>
                    </a:cubicBezTo>
                    <a:cubicBezTo>
                      <a:pt x="2148" y="422"/>
                      <a:pt x="1992" y="940"/>
                      <a:pt x="2024" y="1477"/>
                    </a:cubicBezTo>
                    <a:close/>
                  </a:path>
                </a:pathLst>
              </a:custGeom>
              <a:solidFill>
                <a:srgbClr val="72B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CBDDDB85-1A23-F85B-1769-B907E2F20A14}"/>
                  </a:ext>
                </a:extLst>
              </p:cNvPr>
              <p:cNvSpPr>
                <a:spLocks/>
              </p:cNvSpPr>
              <p:nvPr/>
            </p:nvSpPr>
            <p:spPr bwMode="auto">
              <a:xfrm>
                <a:off x="5438775" y="3725863"/>
                <a:ext cx="603250" cy="1630363"/>
              </a:xfrm>
              <a:custGeom>
                <a:avLst/>
                <a:gdLst>
                  <a:gd name="T0" fmla="*/ 893 w 1210"/>
                  <a:gd name="T1" fmla="*/ 1306 h 3272"/>
                  <a:gd name="T2" fmla="*/ 886 w 1210"/>
                  <a:gd name="T3" fmla="*/ 1321 h 3272"/>
                  <a:gd name="T4" fmla="*/ 63 w 1210"/>
                  <a:gd name="T5" fmla="*/ 3029 h 3272"/>
                  <a:gd name="T6" fmla="*/ 35 w 1210"/>
                  <a:gd name="T7" fmla="*/ 3087 h 3272"/>
                  <a:gd name="T8" fmla="*/ 88 w 1210"/>
                  <a:gd name="T9" fmla="*/ 3236 h 3272"/>
                  <a:gd name="T10" fmla="*/ 106 w 1210"/>
                  <a:gd name="T11" fmla="*/ 3245 h 3272"/>
                  <a:gd name="T12" fmla="*/ 255 w 1210"/>
                  <a:gd name="T13" fmla="*/ 3193 h 3272"/>
                  <a:gd name="T14" fmla="*/ 283 w 1210"/>
                  <a:gd name="T15" fmla="*/ 3135 h 3272"/>
                  <a:gd name="T16" fmla="*/ 1101 w 1210"/>
                  <a:gd name="T17" fmla="*/ 1437 h 3272"/>
                  <a:gd name="T18" fmla="*/ 1105 w 1210"/>
                  <a:gd name="T19" fmla="*/ 1427 h 3272"/>
                  <a:gd name="T20" fmla="*/ 1133 w 1210"/>
                  <a:gd name="T21" fmla="*/ 1369 h 3272"/>
                  <a:gd name="T22" fmla="*/ 1210 w 1210"/>
                  <a:gd name="T23" fmla="*/ 1209 h 3272"/>
                  <a:gd name="T24" fmla="*/ 246 w 1210"/>
                  <a:gd name="T25" fmla="*/ 0 h 3272"/>
                  <a:gd name="T26" fmla="*/ 0 w 1210"/>
                  <a:gd name="T27" fmla="*/ 56 h 3272"/>
                  <a:gd name="T28" fmla="*/ 893 w 1210"/>
                  <a:gd name="T29" fmla="*/ 1306 h 3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0" h="3272">
                    <a:moveTo>
                      <a:pt x="893" y="1306"/>
                    </a:moveTo>
                    <a:cubicBezTo>
                      <a:pt x="886" y="1321"/>
                      <a:pt x="886" y="1321"/>
                      <a:pt x="886" y="1321"/>
                    </a:cubicBezTo>
                    <a:cubicBezTo>
                      <a:pt x="63" y="3029"/>
                      <a:pt x="63" y="3029"/>
                      <a:pt x="63" y="3029"/>
                    </a:cubicBezTo>
                    <a:cubicBezTo>
                      <a:pt x="35" y="3087"/>
                      <a:pt x="35" y="3087"/>
                      <a:pt x="35" y="3087"/>
                    </a:cubicBezTo>
                    <a:cubicBezTo>
                      <a:pt x="9" y="3142"/>
                      <a:pt x="32" y="3210"/>
                      <a:pt x="88" y="3236"/>
                    </a:cubicBezTo>
                    <a:cubicBezTo>
                      <a:pt x="106" y="3245"/>
                      <a:pt x="106" y="3245"/>
                      <a:pt x="106" y="3245"/>
                    </a:cubicBezTo>
                    <a:cubicBezTo>
                      <a:pt x="161" y="3272"/>
                      <a:pt x="228" y="3248"/>
                      <a:pt x="255" y="3193"/>
                    </a:cubicBezTo>
                    <a:cubicBezTo>
                      <a:pt x="283" y="3135"/>
                      <a:pt x="283" y="3135"/>
                      <a:pt x="283" y="3135"/>
                    </a:cubicBezTo>
                    <a:cubicBezTo>
                      <a:pt x="1101" y="1437"/>
                      <a:pt x="1101" y="1437"/>
                      <a:pt x="1101" y="1437"/>
                    </a:cubicBezTo>
                    <a:cubicBezTo>
                      <a:pt x="1105" y="1427"/>
                      <a:pt x="1105" y="1427"/>
                      <a:pt x="1105" y="1427"/>
                    </a:cubicBezTo>
                    <a:cubicBezTo>
                      <a:pt x="1133" y="1369"/>
                      <a:pt x="1133" y="1369"/>
                      <a:pt x="1133" y="1369"/>
                    </a:cubicBezTo>
                    <a:cubicBezTo>
                      <a:pt x="1210" y="1209"/>
                      <a:pt x="1210" y="1209"/>
                      <a:pt x="1210" y="1209"/>
                    </a:cubicBezTo>
                    <a:cubicBezTo>
                      <a:pt x="730" y="937"/>
                      <a:pt x="395" y="497"/>
                      <a:pt x="246" y="0"/>
                    </a:cubicBezTo>
                    <a:cubicBezTo>
                      <a:pt x="0" y="56"/>
                      <a:pt x="0" y="56"/>
                      <a:pt x="0" y="56"/>
                    </a:cubicBezTo>
                    <a:cubicBezTo>
                      <a:pt x="145" y="551"/>
                      <a:pt x="452" y="997"/>
                      <a:pt x="893" y="1306"/>
                    </a:cubicBezTo>
                    <a:close/>
                  </a:path>
                </a:pathLst>
              </a:custGeom>
              <a:solidFill>
                <a:srgbClr val="034E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5E387A8E-E316-0A74-35D8-F193CE468D18}"/>
                  </a:ext>
                </a:extLst>
              </p:cNvPr>
              <p:cNvSpPr>
                <a:spLocks/>
              </p:cNvSpPr>
              <p:nvPr/>
            </p:nvSpPr>
            <p:spPr bwMode="auto">
              <a:xfrm>
                <a:off x="6111875" y="4389438"/>
                <a:ext cx="1314450" cy="1079500"/>
              </a:xfrm>
              <a:custGeom>
                <a:avLst/>
                <a:gdLst>
                  <a:gd name="T0" fmla="*/ 1534 w 2638"/>
                  <a:gd name="T1" fmla="*/ 309 h 2168"/>
                  <a:gd name="T2" fmla="*/ 1541 w 2638"/>
                  <a:gd name="T3" fmla="*/ 323 h 2168"/>
                  <a:gd name="T4" fmla="*/ 2364 w 2638"/>
                  <a:gd name="T5" fmla="*/ 2031 h 2168"/>
                  <a:gd name="T6" fmla="*/ 2392 w 2638"/>
                  <a:gd name="T7" fmla="*/ 2089 h 2168"/>
                  <a:gd name="T8" fmla="*/ 2541 w 2638"/>
                  <a:gd name="T9" fmla="*/ 2141 h 2168"/>
                  <a:gd name="T10" fmla="*/ 2559 w 2638"/>
                  <a:gd name="T11" fmla="*/ 2133 h 2168"/>
                  <a:gd name="T12" fmla="*/ 2611 w 2638"/>
                  <a:gd name="T13" fmla="*/ 1983 h 2168"/>
                  <a:gd name="T14" fmla="*/ 2584 w 2638"/>
                  <a:gd name="T15" fmla="*/ 1926 h 2168"/>
                  <a:gd name="T16" fmla="*/ 1766 w 2638"/>
                  <a:gd name="T17" fmla="*/ 227 h 2168"/>
                  <a:gd name="T18" fmla="*/ 1761 w 2638"/>
                  <a:gd name="T19" fmla="*/ 218 h 2168"/>
                  <a:gd name="T20" fmla="*/ 1733 w 2638"/>
                  <a:gd name="T21" fmla="*/ 160 h 2168"/>
                  <a:gd name="T22" fmla="*/ 1656 w 2638"/>
                  <a:gd name="T23" fmla="*/ 0 h 2168"/>
                  <a:gd name="T24" fmla="*/ 110 w 2638"/>
                  <a:gd name="T25" fmla="*/ 0 h 2168"/>
                  <a:gd name="T26" fmla="*/ 0 w 2638"/>
                  <a:gd name="T27" fmla="*/ 227 h 2168"/>
                  <a:gd name="T28" fmla="*/ 1534 w 2638"/>
                  <a:gd name="T29" fmla="*/ 309 h 2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38" h="2168">
                    <a:moveTo>
                      <a:pt x="1534" y="309"/>
                    </a:moveTo>
                    <a:cubicBezTo>
                      <a:pt x="1541" y="323"/>
                      <a:pt x="1541" y="323"/>
                      <a:pt x="1541" y="323"/>
                    </a:cubicBezTo>
                    <a:cubicBezTo>
                      <a:pt x="2364" y="2031"/>
                      <a:pt x="2364" y="2031"/>
                      <a:pt x="2364" y="2031"/>
                    </a:cubicBezTo>
                    <a:cubicBezTo>
                      <a:pt x="2392" y="2089"/>
                      <a:pt x="2392" y="2089"/>
                      <a:pt x="2392" y="2089"/>
                    </a:cubicBezTo>
                    <a:cubicBezTo>
                      <a:pt x="2418" y="2145"/>
                      <a:pt x="2486" y="2168"/>
                      <a:pt x="2541" y="2141"/>
                    </a:cubicBezTo>
                    <a:cubicBezTo>
                      <a:pt x="2559" y="2133"/>
                      <a:pt x="2559" y="2133"/>
                      <a:pt x="2559" y="2133"/>
                    </a:cubicBezTo>
                    <a:cubicBezTo>
                      <a:pt x="2615" y="2106"/>
                      <a:pt x="2638" y="2039"/>
                      <a:pt x="2611" y="1983"/>
                    </a:cubicBezTo>
                    <a:cubicBezTo>
                      <a:pt x="2584" y="1926"/>
                      <a:pt x="2584" y="1926"/>
                      <a:pt x="2584" y="1926"/>
                    </a:cubicBezTo>
                    <a:cubicBezTo>
                      <a:pt x="1766" y="227"/>
                      <a:pt x="1766" y="227"/>
                      <a:pt x="1766" y="227"/>
                    </a:cubicBezTo>
                    <a:cubicBezTo>
                      <a:pt x="1761" y="218"/>
                      <a:pt x="1761" y="218"/>
                      <a:pt x="1761" y="218"/>
                    </a:cubicBezTo>
                    <a:cubicBezTo>
                      <a:pt x="1733" y="160"/>
                      <a:pt x="1733" y="160"/>
                      <a:pt x="1733" y="160"/>
                    </a:cubicBezTo>
                    <a:cubicBezTo>
                      <a:pt x="1656" y="0"/>
                      <a:pt x="1656" y="0"/>
                      <a:pt x="1656" y="0"/>
                    </a:cubicBezTo>
                    <a:cubicBezTo>
                      <a:pt x="1144" y="206"/>
                      <a:pt x="592" y="193"/>
                      <a:pt x="110" y="0"/>
                    </a:cubicBezTo>
                    <a:cubicBezTo>
                      <a:pt x="0" y="227"/>
                      <a:pt x="0" y="227"/>
                      <a:pt x="0" y="227"/>
                    </a:cubicBezTo>
                    <a:cubicBezTo>
                      <a:pt x="477" y="423"/>
                      <a:pt x="1017" y="460"/>
                      <a:pt x="1534" y="309"/>
                    </a:cubicBezTo>
                    <a:close/>
                  </a:path>
                </a:pathLst>
              </a:custGeom>
              <a:solidFill>
                <a:srgbClr val="ED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33C0EE68-2039-2A7E-6964-085007F0E068}"/>
                  </a:ext>
                </a:extLst>
              </p:cNvPr>
              <p:cNvSpPr>
                <a:spLocks/>
              </p:cNvSpPr>
              <p:nvPr/>
            </p:nvSpPr>
            <p:spPr bwMode="auto">
              <a:xfrm>
                <a:off x="7062788" y="3725863"/>
                <a:ext cx="1597025" cy="715963"/>
              </a:xfrm>
              <a:custGeom>
                <a:avLst/>
                <a:gdLst>
                  <a:gd name="T0" fmla="*/ 1129 w 3208"/>
                  <a:gd name="T1" fmla="*/ 288 h 1437"/>
                  <a:gd name="T2" fmla="*/ 1145 w 3208"/>
                  <a:gd name="T3" fmla="*/ 292 h 1437"/>
                  <a:gd name="T4" fmla="*/ 2994 w 3208"/>
                  <a:gd name="T5" fmla="*/ 714 h 1437"/>
                  <a:gd name="T6" fmla="*/ 3056 w 3208"/>
                  <a:gd name="T7" fmla="*/ 728 h 1437"/>
                  <a:gd name="T8" fmla="*/ 3190 w 3208"/>
                  <a:gd name="T9" fmla="*/ 644 h 1437"/>
                  <a:gd name="T10" fmla="*/ 3194 w 3208"/>
                  <a:gd name="T11" fmla="*/ 624 h 1437"/>
                  <a:gd name="T12" fmla="*/ 3110 w 3208"/>
                  <a:gd name="T13" fmla="*/ 490 h 1437"/>
                  <a:gd name="T14" fmla="*/ 3048 w 3208"/>
                  <a:gd name="T15" fmla="*/ 476 h 1437"/>
                  <a:gd name="T16" fmla="*/ 1210 w 3208"/>
                  <a:gd name="T17" fmla="*/ 56 h 1437"/>
                  <a:gd name="T18" fmla="*/ 1199 w 3208"/>
                  <a:gd name="T19" fmla="*/ 54 h 1437"/>
                  <a:gd name="T20" fmla="*/ 1137 w 3208"/>
                  <a:gd name="T21" fmla="*/ 40 h 1437"/>
                  <a:gd name="T22" fmla="*/ 964 w 3208"/>
                  <a:gd name="T23" fmla="*/ 0 h 1437"/>
                  <a:gd name="T24" fmla="*/ 0 w 3208"/>
                  <a:gd name="T25" fmla="*/ 1209 h 1437"/>
                  <a:gd name="T26" fmla="*/ 109 w 3208"/>
                  <a:gd name="T27" fmla="*/ 1437 h 1437"/>
                  <a:gd name="T28" fmla="*/ 1129 w 3208"/>
                  <a:gd name="T29" fmla="*/ 288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08" h="1437">
                    <a:moveTo>
                      <a:pt x="1129" y="288"/>
                    </a:moveTo>
                    <a:cubicBezTo>
                      <a:pt x="1145" y="292"/>
                      <a:pt x="1145" y="292"/>
                      <a:pt x="1145" y="292"/>
                    </a:cubicBezTo>
                    <a:cubicBezTo>
                      <a:pt x="2994" y="714"/>
                      <a:pt x="2994" y="714"/>
                      <a:pt x="2994" y="714"/>
                    </a:cubicBezTo>
                    <a:cubicBezTo>
                      <a:pt x="3056" y="728"/>
                      <a:pt x="3056" y="728"/>
                      <a:pt x="3056" y="728"/>
                    </a:cubicBezTo>
                    <a:cubicBezTo>
                      <a:pt x="3116" y="742"/>
                      <a:pt x="3176" y="704"/>
                      <a:pt x="3190" y="644"/>
                    </a:cubicBezTo>
                    <a:cubicBezTo>
                      <a:pt x="3194" y="624"/>
                      <a:pt x="3194" y="624"/>
                      <a:pt x="3194" y="624"/>
                    </a:cubicBezTo>
                    <a:cubicBezTo>
                      <a:pt x="3208" y="564"/>
                      <a:pt x="3170" y="504"/>
                      <a:pt x="3110" y="490"/>
                    </a:cubicBezTo>
                    <a:cubicBezTo>
                      <a:pt x="3048" y="476"/>
                      <a:pt x="3048" y="476"/>
                      <a:pt x="3048" y="476"/>
                    </a:cubicBezTo>
                    <a:cubicBezTo>
                      <a:pt x="1210" y="56"/>
                      <a:pt x="1210" y="56"/>
                      <a:pt x="1210" y="56"/>
                    </a:cubicBezTo>
                    <a:cubicBezTo>
                      <a:pt x="1199" y="54"/>
                      <a:pt x="1199" y="54"/>
                      <a:pt x="1199" y="54"/>
                    </a:cubicBezTo>
                    <a:cubicBezTo>
                      <a:pt x="1137" y="40"/>
                      <a:pt x="1137" y="40"/>
                      <a:pt x="1137" y="40"/>
                    </a:cubicBezTo>
                    <a:cubicBezTo>
                      <a:pt x="964" y="0"/>
                      <a:pt x="964" y="0"/>
                      <a:pt x="964" y="0"/>
                    </a:cubicBezTo>
                    <a:cubicBezTo>
                      <a:pt x="806" y="529"/>
                      <a:pt x="451" y="953"/>
                      <a:pt x="0" y="1209"/>
                    </a:cubicBezTo>
                    <a:cubicBezTo>
                      <a:pt x="109" y="1437"/>
                      <a:pt x="109" y="1437"/>
                      <a:pt x="109" y="1437"/>
                    </a:cubicBezTo>
                    <a:cubicBezTo>
                      <a:pt x="560" y="1186"/>
                      <a:pt x="925" y="786"/>
                      <a:pt x="1129" y="288"/>
                    </a:cubicBezTo>
                    <a:close/>
                  </a:path>
                </a:pathLst>
              </a:custGeom>
              <a:solidFill>
                <a:srgbClr val="009B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CCEDC39B-EA27-86F7-B973-678E20B6C600}"/>
                  </a:ext>
                </a:extLst>
              </p:cNvPr>
              <p:cNvSpPr>
                <a:spLocks/>
              </p:cNvSpPr>
              <p:nvPr/>
            </p:nvSpPr>
            <p:spPr bwMode="auto">
              <a:xfrm>
                <a:off x="7402513" y="2136775"/>
                <a:ext cx="960438" cy="1482725"/>
              </a:xfrm>
              <a:custGeom>
                <a:avLst/>
                <a:gdLst>
                  <a:gd name="T0" fmla="*/ 328 w 1929"/>
                  <a:gd name="T1" fmla="*/ 1462 h 2975"/>
                  <a:gd name="T2" fmla="*/ 341 w 1929"/>
                  <a:gd name="T3" fmla="*/ 1452 h 2975"/>
                  <a:gd name="T4" fmla="*/ 1823 w 1929"/>
                  <a:gd name="T5" fmla="*/ 270 h 2975"/>
                  <a:gd name="T6" fmla="*/ 1873 w 1929"/>
                  <a:gd name="T7" fmla="*/ 230 h 2975"/>
                  <a:gd name="T8" fmla="*/ 1891 w 1929"/>
                  <a:gd name="T9" fmla="*/ 72 h 2975"/>
                  <a:gd name="T10" fmla="*/ 1878 w 1929"/>
                  <a:gd name="T11" fmla="*/ 57 h 2975"/>
                  <a:gd name="T12" fmla="*/ 1721 w 1929"/>
                  <a:gd name="T13" fmla="*/ 39 h 2975"/>
                  <a:gd name="T14" fmla="*/ 1671 w 1929"/>
                  <a:gd name="T15" fmla="*/ 79 h 2975"/>
                  <a:gd name="T16" fmla="*/ 197 w 1929"/>
                  <a:gd name="T17" fmla="*/ 1254 h 2975"/>
                  <a:gd name="T18" fmla="*/ 189 w 1929"/>
                  <a:gd name="T19" fmla="*/ 1261 h 2975"/>
                  <a:gd name="T20" fmla="*/ 139 w 1929"/>
                  <a:gd name="T21" fmla="*/ 1301 h 2975"/>
                  <a:gd name="T22" fmla="*/ 0 w 1929"/>
                  <a:gd name="T23" fmla="*/ 1411 h 2975"/>
                  <a:gd name="T24" fmla="*/ 344 w 1929"/>
                  <a:gd name="T25" fmla="*/ 2919 h 2975"/>
                  <a:gd name="T26" fmla="*/ 590 w 1929"/>
                  <a:gd name="T27" fmla="*/ 2975 h 2975"/>
                  <a:gd name="T28" fmla="*/ 328 w 1929"/>
                  <a:gd name="T29" fmla="*/ 1462 h 2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29" h="2975">
                    <a:moveTo>
                      <a:pt x="328" y="1462"/>
                    </a:moveTo>
                    <a:cubicBezTo>
                      <a:pt x="341" y="1452"/>
                      <a:pt x="341" y="1452"/>
                      <a:pt x="341" y="1452"/>
                    </a:cubicBezTo>
                    <a:cubicBezTo>
                      <a:pt x="1823" y="270"/>
                      <a:pt x="1823" y="270"/>
                      <a:pt x="1823" y="270"/>
                    </a:cubicBezTo>
                    <a:cubicBezTo>
                      <a:pt x="1873" y="230"/>
                      <a:pt x="1873" y="230"/>
                      <a:pt x="1873" y="230"/>
                    </a:cubicBezTo>
                    <a:cubicBezTo>
                      <a:pt x="1921" y="191"/>
                      <a:pt x="1929" y="120"/>
                      <a:pt x="1891" y="72"/>
                    </a:cubicBezTo>
                    <a:cubicBezTo>
                      <a:pt x="1878" y="57"/>
                      <a:pt x="1878" y="57"/>
                      <a:pt x="1878" y="57"/>
                    </a:cubicBezTo>
                    <a:cubicBezTo>
                      <a:pt x="1840" y="8"/>
                      <a:pt x="1769" y="0"/>
                      <a:pt x="1721" y="39"/>
                    </a:cubicBezTo>
                    <a:cubicBezTo>
                      <a:pt x="1671" y="79"/>
                      <a:pt x="1671" y="79"/>
                      <a:pt x="1671" y="79"/>
                    </a:cubicBezTo>
                    <a:cubicBezTo>
                      <a:pt x="197" y="1254"/>
                      <a:pt x="197" y="1254"/>
                      <a:pt x="197" y="1254"/>
                    </a:cubicBezTo>
                    <a:cubicBezTo>
                      <a:pt x="189" y="1261"/>
                      <a:pt x="189" y="1261"/>
                      <a:pt x="189" y="1261"/>
                    </a:cubicBezTo>
                    <a:cubicBezTo>
                      <a:pt x="139" y="1301"/>
                      <a:pt x="139" y="1301"/>
                      <a:pt x="139" y="1301"/>
                    </a:cubicBezTo>
                    <a:cubicBezTo>
                      <a:pt x="0" y="1411"/>
                      <a:pt x="0" y="1411"/>
                      <a:pt x="0" y="1411"/>
                    </a:cubicBezTo>
                    <a:cubicBezTo>
                      <a:pt x="315" y="1865"/>
                      <a:pt x="425" y="2406"/>
                      <a:pt x="344" y="2919"/>
                    </a:cubicBezTo>
                    <a:cubicBezTo>
                      <a:pt x="590" y="2975"/>
                      <a:pt x="590" y="2975"/>
                      <a:pt x="590" y="2975"/>
                    </a:cubicBezTo>
                    <a:cubicBezTo>
                      <a:pt x="674" y="2467"/>
                      <a:pt x="590" y="1932"/>
                      <a:pt x="328" y="1462"/>
                    </a:cubicBezTo>
                    <a:close/>
                  </a:path>
                </a:pathLst>
              </a:custGeom>
              <a:solidFill>
                <a:srgbClr val="0066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 name="Group 3">
              <a:extLst>
                <a:ext uri="{FF2B5EF4-FFF2-40B4-BE49-F238E27FC236}">
                  <a16:creationId xmlns:a16="http://schemas.microsoft.com/office/drawing/2014/main" id="{6744A8BA-3285-6244-BF58-78149CEE7EA9}"/>
                </a:ext>
              </a:extLst>
            </p:cNvPr>
            <p:cNvGrpSpPr/>
            <p:nvPr/>
          </p:nvGrpSpPr>
          <p:grpSpPr>
            <a:xfrm>
              <a:off x="4820576" y="2299652"/>
              <a:ext cx="2466086" cy="2467166"/>
              <a:chOff x="6345237" y="4948239"/>
              <a:chExt cx="1027113" cy="1028700"/>
            </a:xfrm>
            <a:effectLst>
              <a:outerShdw blurRad="431800" dist="292100" dir="3000000" sx="102000" sy="102000" algn="tl" rotWithShape="0">
                <a:prstClr val="black">
                  <a:alpha val="40000"/>
                </a:prstClr>
              </a:outerShdw>
            </a:effectLst>
          </p:grpSpPr>
          <p:sp>
            <p:nvSpPr>
              <p:cNvPr id="5" name="Oval 56">
                <a:extLst>
                  <a:ext uri="{FF2B5EF4-FFF2-40B4-BE49-F238E27FC236}">
                    <a16:creationId xmlns:a16="http://schemas.microsoft.com/office/drawing/2014/main" id="{36C3F142-9BD9-88DB-24D3-3C3EE2173087}"/>
                  </a:ext>
                </a:extLst>
              </p:cNvPr>
              <p:cNvSpPr>
                <a:spLocks noChangeArrowheads="1"/>
              </p:cNvSpPr>
              <p:nvPr/>
            </p:nvSpPr>
            <p:spPr bwMode="auto">
              <a:xfrm>
                <a:off x="6345237" y="4948239"/>
                <a:ext cx="1027113" cy="1028700"/>
              </a:xfrm>
              <a:prstGeom prst="ellipse">
                <a:avLst/>
              </a:prstGeom>
              <a:gradFill flip="none" rotWithShape="1">
                <a:gsLst>
                  <a:gs pos="0">
                    <a:schemeClr val="bg2">
                      <a:shade val="30000"/>
                      <a:satMod val="115000"/>
                    </a:schemeClr>
                  </a:gs>
                  <a:gs pos="100000">
                    <a:schemeClr val="bg2">
                      <a:shade val="100000"/>
                      <a:satMod val="115000"/>
                    </a:schemeClr>
                  </a:gs>
                </a:gsLst>
                <a:lin ang="13500000" scaled="1"/>
                <a:tileRect/>
              </a:gradFill>
              <a:ln>
                <a:noFill/>
              </a:ln>
            </p:spPr>
            <p:txBody>
              <a:bodyPr vert="horz" wrap="square" lIns="91440" tIns="45720" rIns="91440" bIns="45720" numCol="1" anchor="t" anchorCtr="0" compatLnSpc="1">
                <a:prstTxWarp prst="textNoShape">
                  <a:avLst/>
                </a:prstTxWarp>
              </a:bodyPr>
              <a:lstStyle/>
              <a:p>
                <a:endParaRPr lang="ru-UA" sz="1800">
                  <a:solidFill>
                    <a:schemeClr val="tx1">
                      <a:lumMod val="75000"/>
                      <a:lumOff val="25000"/>
                    </a:schemeClr>
                  </a:solidFill>
                </a:endParaRPr>
              </a:p>
            </p:txBody>
          </p:sp>
          <p:sp>
            <p:nvSpPr>
              <p:cNvPr id="6" name="Oval 57">
                <a:extLst>
                  <a:ext uri="{FF2B5EF4-FFF2-40B4-BE49-F238E27FC236}">
                    <a16:creationId xmlns:a16="http://schemas.microsoft.com/office/drawing/2014/main" id="{7B1DD9C2-E244-DE65-D2EF-A3EDCAC06E3B}"/>
                  </a:ext>
                </a:extLst>
              </p:cNvPr>
              <p:cNvSpPr>
                <a:spLocks noChangeArrowheads="1"/>
              </p:cNvSpPr>
              <p:nvPr/>
            </p:nvSpPr>
            <p:spPr bwMode="auto">
              <a:xfrm rot="1921220">
                <a:off x="6359543" y="4962543"/>
                <a:ext cx="998503" cy="1000090"/>
              </a:xfrm>
              <a:prstGeom prst="ellipse">
                <a:avLst/>
              </a:prstGeom>
              <a:gradFill flip="none" rotWithShape="1">
                <a:gsLst>
                  <a:gs pos="0">
                    <a:schemeClr val="bg1">
                      <a:lumMod val="95000"/>
                    </a:schemeClr>
                  </a:gs>
                  <a:gs pos="100000">
                    <a:schemeClr val="bg1"/>
                  </a:gs>
                </a:gsLst>
                <a:lin ang="0" scaled="1"/>
                <a:tileRect/>
              </a:gradFill>
              <a:ln>
                <a:noFill/>
              </a:ln>
            </p:spPr>
            <p:txBody>
              <a:bodyPr vert="horz" wrap="square" lIns="0" tIns="0" rIns="0" bIns="0" numCol="1" anchor="ctr" anchorCtr="0" compatLnSpc="1">
                <a:prstTxWarp prst="textNoShape">
                  <a:avLst/>
                </a:prstTxWarp>
              </a:bodyPr>
              <a:lstStyle/>
              <a:p>
                <a:pPr algn="ctr"/>
                <a:endParaRPr lang="en-US" sz="4400" b="1" spc="-150" dirty="0">
                  <a:solidFill>
                    <a:schemeClr val="tx1">
                      <a:lumMod val="75000"/>
                      <a:lumOff val="25000"/>
                    </a:schemeClr>
                  </a:solidFill>
                  <a:latin typeface="Helvetica Neue"/>
                  <a:ea typeface="Helvetica Neue" panose="02000503000000020004" pitchFamily="2" charset="0"/>
                  <a:cs typeface="Helvetica Neue" panose="02000503000000020004" pitchFamily="2" charset="0"/>
                </a:endParaRPr>
              </a:p>
              <a:p>
                <a:pPr algn="ctr"/>
                <a:r>
                  <a:rPr lang="en-US" sz="4400" b="1" spc="-150">
                    <a:solidFill>
                      <a:schemeClr val="tx1">
                        <a:lumMod val="75000"/>
                        <a:lumOff val="25000"/>
                      </a:schemeClr>
                    </a:solidFill>
                    <a:latin typeface="Helvetica Neue"/>
                    <a:ea typeface="Helvetica Neue" panose="02000503000000020004" pitchFamily="2" charset="0"/>
                    <a:cs typeface="Helvetica Neue" panose="02000503000000020004" pitchFamily="2" charset="0"/>
                  </a:rPr>
                  <a:t>78,000</a:t>
                </a:r>
                <a:endParaRPr lang="en-US" sz="2400" b="1" spc="-150" dirty="0">
                  <a:solidFill>
                    <a:schemeClr val="tx1">
                      <a:lumMod val="75000"/>
                      <a:lumOff val="25000"/>
                    </a:schemeClr>
                  </a:solidFill>
                  <a:latin typeface="Helvetica Neue"/>
                  <a:ea typeface="Helvetica Neue" panose="02000503000000020004" pitchFamily="2" charset="0"/>
                  <a:cs typeface="Helvetica Neue" panose="02000503000000020004" pitchFamily="2" charset="0"/>
                </a:endParaRPr>
              </a:p>
            </p:txBody>
          </p:sp>
        </p:grpSp>
      </p:grpSp>
      <p:grpSp>
        <p:nvGrpSpPr>
          <p:cNvPr id="32" name="Group 31">
            <a:extLst>
              <a:ext uri="{FF2B5EF4-FFF2-40B4-BE49-F238E27FC236}">
                <a16:creationId xmlns:a16="http://schemas.microsoft.com/office/drawing/2014/main" id="{C7805269-50B1-0752-E36A-40E3362302A5}"/>
              </a:ext>
            </a:extLst>
          </p:cNvPr>
          <p:cNvGrpSpPr/>
          <p:nvPr/>
        </p:nvGrpSpPr>
        <p:grpSpPr>
          <a:xfrm>
            <a:off x="4730376" y="820327"/>
            <a:ext cx="2484249" cy="1431521"/>
            <a:chOff x="7483307" y="335618"/>
            <a:chExt cx="2484249" cy="1431521"/>
          </a:xfrm>
        </p:grpSpPr>
        <p:pic>
          <p:nvPicPr>
            <p:cNvPr id="68" name="Picture 67" descr="A group of colorful squares&#10;&#10;Description automatically generated">
              <a:extLst>
                <a:ext uri="{FF2B5EF4-FFF2-40B4-BE49-F238E27FC236}">
                  <a16:creationId xmlns:a16="http://schemas.microsoft.com/office/drawing/2014/main" id="{67B5E313-B095-5581-3111-717706864184}"/>
                </a:ext>
              </a:extLst>
            </p:cNvPr>
            <p:cNvPicPr>
              <a:picLocks noChangeAspect="1"/>
            </p:cNvPicPr>
            <p:nvPr/>
          </p:nvPicPr>
          <p:blipFill rotWithShape="1">
            <a:blip r:embed="rId5"/>
            <a:srcRect l="37843" r="49737" b="83769"/>
            <a:stretch/>
          </p:blipFill>
          <p:spPr>
            <a:xfrm>
              <a:off x="7483307" y="1131027"/>
              <a:ext cx="503719" cy="508701"/>
            </a:xfrm>
            <a:prstGeom prst="rect">
              <a:avLst/>
            </a:prstGeom>
          </p:spPr>
        </p:pic>
        <p:grpSp>
          <p:nvGrpSpPr>
            <p:cNvPr id="71" name="Group 70">
              <a:extLst>
                <a:ext uri="{FF2B5EF4-FFF2-40B4-BE49-F238E27FC236}">
                  <a16:creationId xmlns:a16="http://schemas.microsoft.com/office/drawing/2014/main" id="{6B0EE8C3-43AF-6D68-3685-FFE237628688}"/>
                </a:ext>
              </a:extLst>
            </p:cNvPr>
            <p:cNvGrpSpPr/>
            <p:nvPr/>
          </p:nvGrpSpPr>
          <p:grpSpPr>
            <a:xfrm>
              <a:off x="7951293" y="1008545"/>
              <a:ext cx="1437354" cy="758594"/>
              <a:chOff x="6188195" y="5546647"/>
              <a:chExt cx="1739200" cy="917898"/>
            </a:xfrm>
            <a:solidFill>
              <a:srgbClr val="72BF44"/>
            </a:solidFill>
          </p:grpSpPr>
          <p:pic>
            <p:nvPicPr>
              <p:cNvPr id="72" name="Graphic 71" descr="Users with solid fill">
                <a:extLst>
                  <a:ext uri="{FF2B5EF4-FFF2-40B4-BE49-F238E27FC236}">
                    <a16:creationId xmlns:a16="http://schemas.microsoft.com/office/drawing/2014/main" id="{41FEFEC8-4AEA-55F0-AF26-6EC1DB0B41F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88195" y="5546647"/>
                <a:ext cx="914400" cy="914400"/>
              </a:xfrm>
              <a:prstGeom prst="rect">
                <a:avLst/>
              </a:prstGeom>
            </p:spPr>
          </p:pic>
          <p:pic>
            <p:nvPicPr>
              <p:cNvPr id="74" name="Graphic 73" descr="Users with solid fill">
                <a:extLst>
                  <a:ext uri="{FF2B5EF4-FFF2-40B4-BE49-F238E27FC236}">
                    <a16:creationId xmlns:a16="http://schemas.microsoft.com/office/drawing/2014/main" id="{F2DCEC70-53F3-53DF-5ACB-7A0CE5608B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12994" y="5550145"/>
                <a:ext cx="914401" cy="914400"/>
              </a:xfrm>
              <a:prstGeom prst="rect">
                <a:avLst/>
              </a:prstGeom>
            </p:spPr>
          </p:pic>
        </p:grpSp>
        <p:sp>
          <p:nvSpPr>
            <p:cNvPr id="19" name="TextBox 18">
              <a:extLst>
                <a:ext uri="{FF2B5EF4-FFF2-40B4-BE49-F238E27FC236}">
                  <a16:creationId xmlns:a16="http://schemas.microsoft.com/office/drawing/2014/main" id="{9A483491-7B73-62DB-CA65-81CB43357F05}"/>
                </a:ext>
              </a:extLst>
            </p:cNvPr>
            <p:cNvSpPr txBox="1"/>
            <p:nvPr/>
          </p:nvSpPr>
          <p:spPr>
            <a:xfrm>
              <a:off x="7688144" y="335618"/>
              <a:ext cx="2279412" cy="707886"/>
            </a:xfrm>
            <a:prstGeom prst="rect">
              <a:avLst/>
            </a:prstGeom>
            <a:noFill/>
          </p:spPr>
          <p:txBody>
            <a:bodyPr wrap="square" lIns="0" tIns="0" rIns="0" bIns="0" anchor="t">
              <a:spAutoFit/>
            </a:bodyPr>
            <a:lstStyle/>
            <a:p>
              <a:r>
                <a:rPr lang="en-US" sz="3200" b="1" dirty="0">
                  <a:solidFill>
                    <a:schemeClr val="bg2">
                      <a:lumMod val="25000"/>
                    </a:schemeClr>
                  </a:solidFill>
                  <a:latin typeface="Helvetica Neue"/>
                </a:rPr>
                <a:t>9,400</a:t>
              </a:r>
              <a:endParaRPr lang="en-US" dirty="0">
                <a:solidFill>
                  <a:schemeClr val="bg2">
                    <a:lumMod val="25000"/>
                  </a:schemeClr>
                </a:solidFill>
              </a:endParaRPr>
            </a:p>
            <a:p>
              <a:r>
                <a:rPr lang="en-US" sz="1400" dirty="0">
                  <a:solidFill>
                    <a:schemeClr val="bg2">
                      <a:lumMod val="25000"/>
                    </a:schemeClr>
                  </a:solidFill>
                  <a:latin typeface="Helvetica Neue"/>
                  <a:ea typeface="Helvetica Neue" panose="02000503000000020004" pitchFamily="2" charset="0"/>
                  <a:cs typeface="Helvetica Neue" panose="02000503000000020004" pitchFamily="2" charset="0"/>
                </a:rPr>
                <a:t>Northeast Lakeview College</a:t>
              </a:r>
            </a:p>
          </p:txBody>
        </p:sp>
      </p:grpSp>
      <p:grpSp>
        <p:nvGrpSpPr>
          <p:cNvPr id="33" name="Group 32">
            <a:extLst>
              <a:ext uri="{FF2B5EF4-FFF2-40B4-BE49-F238E27FC236}">
                <a16:creationId xmlns:a16="http://schemas.microsoft.com/office/drawing/2014/main" id="{412FC5AA-FD75-75B6-0DDD-0BE2D4307FC8}"/>
              </a:ext>
            </a:extLst>
          </p:cNvPr>
          <p:cNvGrpSpPr/>
          <p:nvPr/>
        </p:nvGrpSpPr>
        <p:grpSpPr>
          <a:xfrm>
            <a:off x="2121333" y="132979"/>
            <a:ext cx="2336937" cy="1807895"/>
            <a:chOff x="9126727" y="2351999"/>
            <a:chExt cx="2336937" cy="1807895"/>
          </a:xfrm>
        </p:grpSpPr>
        <p:pic>
          <p:nvPicPr>
            <p:cNvPr id="48" name="Picture 47" descr="A group of colorful squares&#10;&#10;Description automatically generated">
              <a:extLst>
                <a:ext uri="{FF2B5EF4-FFF2-40B4-BE49-F238E27FC236}">
                  <a16:creationId xmlns:a16="http://schemas.microsoft.com/office/drawing/2014/main" id="{0D55E5AA-B437-EBB7-3EBD-667990B54893}"/>
                </a:ext>
              </a:extLst>
            </p:cNvPr>
            <p:cNvPicPr>
              <a:picLocks noChangeAspect="1"/>
            </p:cNvPicPr>
            <p:nvPr/>
          </p:nvPicPr>
          <p:blipFill rotWithShape="1">
            <a:blip r:embed="rId5"/>
            <a:srcRect l="37502" t="15270" r="49526" b="68499"/>
            <a:stretch/>
          </p:blipFill>
          <p:spPr>
            <a:xfrm>
              <a:off x="9126727" y="3057962"/>
              <a:ext cx="526105" cy="508701"/>
            </a:xfrm>
            <a:prstGeom prst="rect">
              <a:avLst/>
            </a:prstGeom>
          </p:spPr>
        </p:pic>
        <p:grpSp>
          <p:nvGrpSpPr>
            <p:cNvPr id="29" name="Group 28">
              <a:extLst>
                <a:ext uri="{FF2B5EF4-FFF2-40B4-BE49-F238E27FC236}">
                  <a16:creationId xmlns:a16="http://schemas.microsoft.com/office/drawing/2014/main" id="{5480458B-C723-A0DC-42DA-6EC9D3671CE7}"/>
                </a:ext>
              </a:extLst>
            </p:cNvPr>
            <p:cNvGrpSpPr/>
            <p:nvPr/>
          </p:nvGrpSpPr>
          <p:grpSpPr>
            <a:xfrm>
              <a:off x="9643519" y="2973626"/>
              <a:ext cx="1446952" cy="1186268"/>
              <a:chOff x="9643519" y="2973626"/>
              <a:chExt cx="1446952" cy="1186268"/>
            </a:xfrm>
            <a:solidFill>
              <a:srgbClr val="8F499C"/>
            </a:solidFill>
          </p:grpSpPr>
          <p:grpSp>
            <p:nvGrpSpPr>
              <p:cNvPr id="50" name="Group 49">
                <a:extLst>
                  <a:ext uri="{FF2B5EF4-FFF2-40B4-BE49-F238E27FC236}">
                    <a16:creationId xmlns:a16="http://schemas.microsoft.com/office/drawing/2014/main" id="{2B195F21-857C-A777-2A48-20F6947B48CC}"/>
                  </a:ext>
                </a:extLst>
              </p:cNvPr>
              <p:cNvGrpSpPr/>
              <p:nvPr/>
            </p:nvGrpSpPr>
            <p:grpSpPr>
              <a:xfrm>
                <a:off x="9643519" y="2973626"/>
                <a:ext cx="1446952" cy="1158854"/>
                <a:chOff x="6188194" y="5546647"/>
                <a:chExt cx="1750811" cy="1402212"/>
              </a:xfrm>
              <a:grpFill/>
            </p:grpSpPr>
            <p:pic>
              <p:nvPicPr>
                <p:cNvPr id="51" name="Graphic 50" descr="Users with solid fill">
                  <a:extLst>
                    <a:ext uri="{FF2B5EF4-FFF2-40B4-BE49-F238E27FC236}">
                      <a16:creationId xmlns:a16="http://schemas.microsoft.com/office/drawing/2014/main" id="{D102FE40-504E-9F3F-09DF-7D723271321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88194" y="5546647"/>
                  <a:ext cx="914400" cy="914400"/>
                </a:xfrm>
                <a:prstGeom prst="rect">
                  <a:avLst/>
                </a:prstGeom>
              </p:spPr>
            </p:pic>
            <p:pic>
              <p:nvPicPr>
                <p:cNvPr id="52" name="Graphic 51" descr="Users with solid fill">
                  <a:extLst>
                    <a:ext uri="{FF2B5EF4-FFF2-40B4-BE49-F238E27FC236}">
                      <a16:creationId xmlns:a16="http://schemas.microsoft.com/office/drawing/2014/main" id="{29BF29EF-A05A-F86B-A9AA-26FE9EF39E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24605" y="5546647"/>
                  <a:ext cx="914400" cy="914400"/>
                </a:xfrm>
                <a:prstGeom prst="rect">
                  <a:avLst/>
                </a:prstGeom>
              </p:spPr>
            </p:pic>
            <p:pic>
              <p:nvPicPr>
                <p:cNvPr id="53" name="Graphic 52" descr="Users with solid fill">
                  <a:extLst>
                    <a:ext uri="{FF2B5EF4-FFF2-40B4-BE49-F238E27FC236}">
                      <a16:creationId xmlns:a16="http://schemas.microsoft.com/office/drawing/2014/main" id="{E2E8D15A-ABF8-48E6-A5E1-A2734F54508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04973" y="6034459"/>
                  <a:ext cx="914400" cy="914400"/>
                </a:xfrm>
                <a:prstGeom prst="rect">
                  <a:avLst/>
                </a:prstGeom>
              </p:spPr>
            </p:pic>
          </p:grpSp>
          <p:pic>
            <p:nvPicPr>
              <p:cNvPr id="55" name="Graphic 54" descr="Users with solid fill">
                <a:extLst>
                  <a:ext uri="{FF2B5EF4-FFF2-40B4-BE49-F238E27FC236}">
                    <a16:creationId xmlns:a16="http://schemas.microsoft.com/office/drawing/2014/main" id="{0F7E566E-16CA-3F0C-BAE3-A7527B0CB4F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52832" y="3404191"/>
                <a:ext cx="755703" cy="755703"/>
              </a:xfrm>
              <a:prstGeom prst="rect">
                <a:avLst/>
              </a:prstGeom>
            </p:spPr>
          </p:pic>
        </p:grpSp>
        <p:sp>
          <p:nvSpPr>
            <p:cNvPr id="22" name="TextBox 21">
              <a:extLst>
                <a:ext uri="{FF2B5EF4-FFF2-40B4-BE49-F238E27FC236}">
                  <a16:creationId xmlns:a16="http://schemas.microsoft.com/office/drawing/2014/main" id="{57672201-DAAA-6234-99F0-F9BB53F5EC15}"/>
                </a:ext>
              </a:extLst>
            </p:cNvPr>
            <p:cNvSpPr txBox="1"/>
            <p:nvPr/>
          </p:nvSpPr>
          <p:spPr>
            <a:xfrm>
              <a:off x="9184252" y="2351999"/>
              <a:ext cx="2279412" cy="707886"/>
            </a:xfrm>
            <a:prstGeom prst="rect">
              <a:avLst/>
            </a:prstGeom>
            <a:noFill/>
          </p:spPr>
          <p:txBody>
            <a:bodyPr wrap="square" lIns="0" tIns="0" rIns="0" bIns="0" anchor="t">
              <a:spAutoFit/>
            </a:bodyPr>
            <a:lstStyle/>
            <a:p>
              <a:r>
                <a:rPr lang="en-US" sz="3200" b="1" dirty="0">
                  <a:solidFill>
                    <a:schemeClr val="bg2">
                      <a:lumMod val="25000"/>
                    </a:schemeClr>
                  </a:solidFill>
                  <a:latin typeface="Helvetica Neue"/>
                </a:rPr>
                <a:t>20,000</a:t>
              </a:r>
              <a:endParaRPr lang="en-US" dirty="0">
                <a:solidFill>
                  <a:schemeClr val="bg2">
                    <a:lumMod val="25000"/>
                  </a:schemeClr>
                </a:solidFill>
              </a:endParaRPr>
            </a:p>
            <a:p>
              <a:r>
                <a:rPr lang="en-US" sz="1400" dirty="0">
                  <a:solidFill>
                    <a:schemeClr val="bg2">
                      <a:lumMod val="25000"/>
                    </a:schemeClr>
                  </a:solidFill>
                  <a:latin typeface="Helvetica Neue"/>
                  <a:ea typeface="Helvetica Neue" panose="02000503000000020004" pitchFamily="2" charset="0"/>
                  <a:cs typeface="Helvetica Neue" panose="02000503000000020004" pitchFamily="2" charset="0"/>
                </a:rPr>
                <a:t>Northwest Vista College</a:t>
              </a:r>
            </a:p>
          </p:txBody>
        </p:sp>
      </p:grpSp>
      <p:grpSp>
        <p:nvGrpSpPr>
          <p:cNvPr id="61" name="Group 60">
            <a:extLst>
              <a:ext uri="{FF2B5EF4-FFF2-40B4-BE49-F238E27FC236}">
                <a16:creationId xmlns:a16="http://schemas.microsoft.com/office/drawing/2014/main" id="{95212AA8-F430-4473-A82D-7CDFC4EE9E43}"/>
              </a:ext>
            </a:extLst>
          </p:cNvPr>
          <p:cNvGrpSpPr/>
          <p:nvPr/>
        </p:nvGrpSpPr>
        <p:grpSpPr>
          <a:xfrm>
            <a:off x="5371589" y="2633657"/>
            <a:ext cx="2345744" cy="1872188"/>
            <a:chOff x="9244747" y="4091874"/>
            <a:chExt cx="2345744" cy="1872188"/>
          </a:xfrm>
        </p:grpSpPr>
        <p:pic>
          <p:nvPicPr>
            <p:cNvPr id="38" name="Picture 37" descr="A group of colorful squares&#10;&#10;Description automatically generated">
              <a:extLst>
                <a:ext uri="{FF2B5EF4-FFF2-40B4-BE49-F238E27FC236}">
                  <a16:creationId xmlns:a16="http://schemas.microsoft.com/office/drawing/2014/main" id="{233ACA5E-F066-DF6F-86ED-BC1DFEC75BA8}"/>
                </a:ext>
              </a:extLst>
            </p:cNvPr>
            <p:cNvPicPr>
              <a:picLocks noChangeAspect="1"/>
            </p:cNvPicPr>
            <p:nvPr/>
          </p:nvPicPr>
          <p:blipFill rotWithShape="1">
            <a:blip r:embed="rId5"/>
            <a:srcRect l="37751" t="45624" r="49277" b="38145"/>
            <a:stretch/>
          </p:blipFill>
          <p:spPr>
            <a:xfrm>
              <a:off x="9244747" y="4788588"/>
              <a:ext cx="578716" cy="559571"/>
            </a:xfrm>
            <a:prstGeom prst="rect">
              <a:avLst/>
            </a:prstGeom>
          </p:spPr>
        </p:pic>
        <p:grpSp>
          <p:nvGrpSpPr>
            <p:cNvPr id="40" name="Group 39">
              <a:extLst>
                <a:ext uri="{FF2B5EF4-FFF2-40B4-BE49-F238E27FC236}">
                  <a16:creationId xmlns:a16="http://schemas.microsoft.com/office/drawing/2014/main" id="{3CE9A554-21CA-6E3B-1A04-6D52A1DD1F36}"/>
                </a:ext>
              </a:extLst>
            </p:cNvPr>
            <p:cNvGrpSpPr/>
            <p:nvPr/>
          </p:nvGrpSpPr>
          <p:grpSpPr>
            <a:xfrm>
              <a:off x="9786279" y="4729842"/>
              <a:ext cx="1417439" cy="945621"/>
              <a:chOff x="6188195" y="5546647"/>
              <a:chExt cx="1715101" cy="1144202"/>
            </a:xfrm>
            <a:solidFill>
              <a:srgbClr val="C00000"/>
            </a:solidFill>
          </p:grpSpPr>
          <p:pic>
            <p:nvPicPr>
              <p:cNvPr id="41" name="Graphic 40" descr="Users with solid fill">
                <a:extLst>
                  <a:ext uri="{FF2B5EF4-FFF2-40B4-BE49-F238E27FC236}">
                    <a16:creationId xmlns:a16="http://schemas.microsoft.com/office/drawing/2014/main" id="{2CC812EF-F0C7-3C4C-49EE-9BC770288AB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88195" y="5546647"/>
                <a:ext cx="914400" cy="914400"/>
              </a:xfrm>
              <a:prstGeom prst="rect">
                <a:avLst/>
              </a:prstGeom>
            </p:spPr>
          </p:pic>
          <p:pic>
            <p:nvPicPr>
              <p:cNvPr id="42" name="Graphic 41" descr="Users with solid fill">
                <a:extLst>
                  <a:ext uri="{FF2B5EF4-FFF2-40B4-BE49-F238E27FC236}">
                    <a16:creationId xmlns:a16="http://schemas.microsoft.com/office/drawing/2014/main" id="{8D51DE42-6EF2-F9E3-890C-89B52CE9331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45395" y="5546647"/>
                <a:ext cx="914400" cy="914400"/>
              </a:xfrm>
              <a:prstGeom prst="rect">
                <a:avLst/>
              </a:prstGeom>
            </p:spPr>
          </p:pic>
          <p:pic>
            <p:nvPicPr>
              <p:cNvPr id="43" name="Graphic 42" descr="Users with solid fill">
                <a:extLst>
                  <a:ext uri="{FF2B5EF4-FFF2-40B4-BE49-F238E27FC236}">
                    <a16:creationId xmlns:a16="http://schemas.microsoft.com/office/drawing/2014/main" id="{A6B75F94-9838-65E7-10E8-F882BFCD91D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216292" y="6003847"/>
                <a:ext cx="687004" cy="687002"/>
              </a:xfrm>
              <a:prstGeom prst="rect">
                <a:avLst/>
              </a:prstGeom>
            </p:spPr>
          </p:pic>
        </p:grpSp>
        <p:grpSp>
          <p:nvGrpSpPr>
            <p:cNvPr id="44" name="Group 43">
              <a:extLst>
                <a:ext uri="{FF2B5EF4-FFF2-40B4-BE49-F238E27FC236}">
                  <a16:creationId xmlns:a16="http://schemas.microsoft.com/office/drawing/2014/main" id="{FFBDA04C-78C9-514A-7102-3277E974910F}"/>
                </a:ext>
              </a:extLst>
            </p:cNvPr>
            <p:cNvGrpSpPr/>
            <p:nvPr/>
          </p:nvGrpSpPr>
          <p:grpSpPr>
            <a:xfrm>
              <a:off x="9282359" y="5208358"/>
              <a:ext cx="1511405" cy="755704"/>
              <a:chOff x="6188195" y="5546646"/>
              <a:chExt cx="1828800" cy="914401"/>
            </a:xfrm>
            <a:solidFill>
              <a:srgbClr val="C00000"/>
            </a:solidFill>
          </p:grpSpPr>
          <p:pic>
            <p:nvPicPr>
              <p:cNvPr id="45" name="Graphic 44" descr="Users with solid fill">
                <a:extLst>
                  <a:ext uri="{FF2B5EF4-FFF2-40B4-BE49-F238E27FC236}">
                    <a16:creationId xmlns:a16="http://schemas.microsoft.com/office/drawing/2014/main" id="{003548D7-8632-DFF5-4929-FEEF0B8A9D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88195" y="5546647"/>
                <a:ext cx="914400" cy="914400"/>
              </a:xfrm>
              <a:prstGeom prst="rect">
                <a:avLst/>
              </a:prstGeom>
            </p:spPr>
          </p:pic>
          <p:pic>
            <p:nvPicPr>
              <p:cNvPr id="46" name="Graphic 45" descr="Users with solid fill">
                <a:extLst>
                  <a:ext uri="{FF2B5EF4-FFF2-40B4-BE49-F238E27FC236}">
                    <a16:creationId xmlns:a16="http://schemas.microsoft.com/office/drawing/2014/main" id="{B6F17220-BC01-20A4-1E61-AE817BDDA1C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45395" y="5546647"/>
                <a:ext cx="914400" cy="914400"/>
              </a:xfrm>
              <a:prstGeom prst="rect">
                <a:avLst/>
              </a:prstGeom>
            </p:spPr>
          </p:pic>
          <p:pic>
            <p:nvPicPr>
              <p:cNvPr id="47" name="Graphic 46" descr="Users with solid fill">
                <a:extLst>
                  <a:ext uri="{FF2B5EF4-FFF2-40B4-BE49-F238E27FC236}">
                    <a16:creationId xmlns:a16="http://schemas.microsoft.com/office/drawing/2014/main" id="{809CB5B6-07F9-94B9-CB55-0857FFBCDDC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02595" y="5546646"/>
                <a:ext cx="914400" cy="914400"/>
              </a:xfrm>
              <a:prstGeom prst="rect">
                <a:avLst/>
              </a:prstGeom>
            </p:spPr>
          </p:pic>
        </p:grpSp>
        <p:sp>
          <p:nvSpPr>
            <p:cNvPr id="30" name="TextBox 29">
              <a:extLst>
                <a:ext uri="{FF2B5EF4-FFF2-40B4-BE49-F238E27FC236}">
                  <a16:creationId xmlns:a16="http://schemas.microsoft.com/office/drawing/2014/main" id="{571F37CE-02A2-CE91-D6D9-37E8E0976728}"/>
                </a:ext>
              </a:extLst>
            </p:cNvPr>
            <p:cNvSpPr txBox="1"/>
            <p:nvPr/>
          </p:nvSpPr>
          <p:spPr>
            <a:xfrm>
              <a:off x="9311079" y="4091874"/>
              <a:ext cx="2279412" cy="707886"/>
            </a:xfrm>
            <a:prstGeom prst="rect">
              <a:avLst/>
            </a:prstGeom>
            <a:noFill/>
          </p:spPr>
          <p:txBody>
            <a:bodyPr wrap="square" lIns="0" tIns="0" rIns="0" bIns="0" anchor="t">
              <a:spAutoFit/>
            </a:bodyPr>
            <a:lstStyle/>
            <a:p>
              <a:r>
                <a:rPr lang="en-US" sz="3200" b="1" dirty="0">
                  <a:solidFill>
                    <a:schemeClr val="bg2">
                      <a:lumMod val="25000"/>
                    </a:schemeClr>
                  </a:solidFill>
                  <a:latin typeface="Helvetica Neue"/>
                  <a:ea typeface="Helvetica Neue" panose="02000503000000020004" pitchFamily="2" charset="0"/>
                  <a:cs typeface="Helvetica Neue" panose="02000503000000020004" pitchFamily="2" charset="0"/>
                </a:rPr>
                <a:t>17,400</a:t>
              </a:r>
              <a:endParaRPr lang="en-US" dirty="0">
                <a:solidFill>
                  <a:schemeClr val="bg2">
                    <a:lumMod val="25000"/>
                  </a:schemeClr>
                </a:solidFill>
              </a:endParaRPr>
            </a:p>
            <a:p>
              <a:r>
                <a:rPr lang="en-US" sz="1400" dirty="0">
                  <a:solidFill>
                    <a:schemeClr val="bg2">
                      <a:lumMod val="25000"/>
                    </a:schemeClr>
                  </a:solidFill>
                  <a:latin typeface="Helvetica Neue"/>
                  <a:ea typeface="Helvetica Neue" panose="02000503000000020004" pitchFamily="2" charset="0"/>
                  <a:cs typeface="Helvetica Neue" panose="02000503000000020004" pitchFamily="2" charset="0"/>
                </a:rPr>
                <a:t>St. Philip’s College</a:t>
              </a:r>
            </a:p>
          </p:txBody>
        </p:sp>
      </p:grpSp>
      <p:grpSp>
        <p:nvGrpSpPr>
          <p:cNvPr id="62" name="Group 61">
            <a:extLst>
              <a:ext uri="{FF2B5EF4-FFF2-40B4-BE49-F238E27FC236}">
                <a16:creationId xmlns:a16="http://schemas.microsoft.com/office/drawing/2014/main" id="{5ECDE846-CA1A-42C2-007D-E113DFAD8B27}"/>
              </a:ext>
            </a:extLst>
          </p:cNvPr>
          <p:cNvGrpSpPr/>
          <p:nvPr/>
        </p:nvGrpSpPr>
        <p:grpSpPr>
          <a:xfrm>
            <a:off x="4180555" y="4855303"/>
            <a:ext cx="2949006" cy="1473080"/>
            <a:chOff x="7097710" y="5068299"/>
            <a:chExt cx="2949006" cy="1473080"/>
          </a:xfrm>
        </p:grpSpPr>
        <p:pic>
          <p:nvPicPr>
            <p:cNvPr id="16" name="Picture 15" descr="A group of colorful squares&#10;&#10;Description automatically generated">
              <a:extLst>
                <a:ext uri="{FF2B5EF4-FFF2-40B4-BE49-F238E27FC236}">
                  <a16:creationId xmlns:a16="http://schemas.microsoft.com/office/drawing/2014/main" id="{80029E72-2C60-E913-6A66-0B5F9FE4722A}"/>
                </a:ext>
              </a:extLst>
            </p:cNvPr>
            <p:cNvPicPr>
              <a:picLocks noChangeAspect="1"/>
            </p:cNvPicPr>
            <p:nvPr/>
          </p:nvPicPr>
          <p:blipFill rotWithShape="1">
            <a:blip r:embed="rId5"/>
            <a:srcRect l="34088" t="61394" r="40442" b="20376"/>
            <a:stretch/>
          </p:blipFill>
          <p:spPr>
            <a:xfrm>
              <a:off x="7097710" y="5134106"/>
              <a:ext cx="1057741" cy="585031"/>
            </a:xfrm>
            <a:prstGeom prst="rect">
              <a:avLst/>
            </a:prstGeom>
          </p:spPr>
        </p:pic>
        <p:grpSp>
          <p:nvGrpSpPr>
            <p:cNvPr id="27" name="Group 26">
              <a:extLst>
                <a:ext uri="{FF2B5EF4-FFF2-40B4-BE49-F238E27FC236}">
                  <a16:creationId xmlns:a16="http://schemas.microsoft.com/office/drawing/2014/main" id="{2366987E-B9A4-C2BC-2BD4-5E739BFF8FBE}"/>
                </a:ext>
              </a:extLst>
            </p:cNvPr>
            <p:cNvGrpSpPr/>
            <p:nvPr/>
          </p:nvGrpSpPr>
          <p:grpSpPr>
            <a:xfrm>
              <a:off x="8299690" y="5658776"/>
              <a:ext cx="1013148" cy="882603"/>
              <a:chOff x="6726421" y="4840418"/>
              <a:chExt cx="1631685" cy="1292217"/>
            </a:xfrm>
            <a:solidFill>
              <a:srgbClr val="C00000"/>
            </a:solidFill>
          </p:grpSpPr>
          <p:pic>
            <p:nvPicPr>
              <p:cNvPr id="24" name="Graphic 23" descr="Users with solid fill">
                <a:extLst>
                  <a:ext uri="{FF2B5EF4-FFF2-40B4-BE49-F238E27FC236}">
                    <a16:creationId xmlns:a16="http://schemas.microsoft.com/office/drawing/2014/main" id="{7CB29788-9C78-BBC0-E5AC-DE940F5E925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26421" y="5218236"/>
                <a:ext cx="914399" cy="914399"/>
              </a:xfrm>
              <a:prstGeom prst="rect">
                <a:avLst/>
              </a:prstGeom>
            </p:spPr>
          </p:pic>
          <p:pic>
            <p:nvPicPr>
              <p:cNvPr id="25" name="Graphic 24" descr="Users with solid fill">
                <a:extLst>
                  <a:ext uri="{FF2B5EF4-FFF2-40B4-BE49-F238E27FC236}">
                    <a16:creationId xmlns:a16="http://schemas.microsoft.com/office/drawing/2014/main" id="{F3FE70E4-D7A5-5022-E4B4-43D2E2041A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86504" y="4840421"/>
                <a:ext cx="914401" cy="914400"/>
              </a:xfrm>
              <a:prstGeom prst="rect">
                <a:avLst/>
              </a:prstGeom>
            </p:spPr>
          </p:pic>
          <p:pic>
            <p:nvPicPr>
              <p:cNvPr id="26" name="Graphic 25" descr="Users with solid fill">
                <a:extLst>
                  <a:ext uri="{FF2B5EF4-FFF2-40B4-BE49-F238E27FC236}">
                    <a16:creationId xmlns:a16="http://schemas.microsoft.com/office/drawing/2014/main" id="{8B7AF9E7-644F-5072-6698-6309557E49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443705" y="4840418"/>
                <a:ext cx="914401" cy="914399"/>
              </a:xfrm>
              <a:prstGeom prst="rect">
                <a:avLst/>
              </a:prstGeom>
            </p:spPr>
          </p:pic>
        </p:grpSp>
        <p:grpSp>
          <p:nvGrpSpPr>
            <p:cNvPr id="28" name="Group 27">
              <a:extLst>
                <a:ext uri="{FF2B5EF4-FFF2-40B4-BE49-F238E27FC236}">
                  <a16:creationId xmlns:a16="http://schemas.microsoft.com/office/drawing/2014/main" id="{3AB78D20-3DC6-B52F-D075-07D2DCD53A8D}"/>
                </a:ext>
              </a:extLst>
            </p:cNvPr>
            <p:cNvGrpSpPr/>
            <p:nvPr/>
          </p:nvGrpSpPr>
          <p:grpSpPr>
            <a:xfrm>
              <a:off x="7325638" y="5655493"/>
              <a:ext cx="1135543" cy="882603"/>
              <a:chOff x="6529304" y="4840418"/>
              <a:chExt cx="1828804" cy="1292217"/>
            </a:xfrm>
            <a:solidFill>
              <a:srgbClr val="C00000"/>
            </a:solidFill>
          </p:grpSpPr>
          <p:pic>
            <p:nvPicPr>
              <p:cNvPr id="34" name="Graphic 33" descr="Users with solid fill">
                <a:extLst>
                  <a:ext uri="{FF2B5EF4-FFF2-40B4-BE49-F238E27FC236}">
                    <a16:creationId xmlns:a16="http://schemas.microsoft.com/office/drawing/2014/main" id="{407D2E93-A9A4-A1AD-A572-F4B19CE7539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529304" y="4840421"/>
                <a:ext cx="914401" cy="914400"/>
              </a:xfrm>
              <a:prstGeom prst="rect">
                <a:avLst/>
              </a:prstGeom>
            </p:spPr>
          </p:pic>
          <p:pic>
            <p:nvPicPr>
              <p:cNvPr id="35" name="Graphic 34" descr="Users with solid fill">
                <a:extLst>
                  <a:ext uri="{FF2B5EF4-FFF2-40B4-BE49-F238E27FC236}">
                    <a16:creationId xmlns:a16="http://schemas.microsoft.com/office/drawing/2014/main" id="{7395D103-2648-217D-5ABF-E22AAD5E408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83621" y="5218236"/>
                <a:ext cx="914400" cy="914399"/>
              </a:xfrm>
              <a:prstGeom prst="rect">
                <a:avLst/>
              </a:prstGeom>
            </p:spPr>
          </p:pic>
          <p:pic>
            <p:nvPicPr>
              <p:cNvPr id="36" name="Graphic 35" descr="Users with solid fill">
                <a:extLst>
                  <a:ext uri="{FF2B5EF4-FFF2-40B4-BE49-F238E27FC236}">
                    <a16:creationId xmlns:a16="http://schemas.microsoft.com/office/drawing/2014/main" id="{6D0D0D28-178E-BED1-FF60-AB59B311DCD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443707" y="4840418"/>
                <a:ext cx="914401" cy="914399"/>
              </a:xfrm>
              <a:prstGeom prst="rect">
                <a:avLst/>
              </a:prstGeom>
            </p:spPr>
          </p:pic>
        </p:grpSp>
        <p:sp>
          <p:nvSpPr>
            <p:cNvPr id="31" name="TextBox 30">
              <a:extLst>
                <a:ext uri="{FF2B5EF4-FFF2-40B4-BE49-F238E27FC236}">
                  <a16:creationId xmlns:a16="http://schemas.microsoft.com/office/drawing/2014/main" id="{FDEC2CB5-2198-F0FC-ED4C-B5B93815023F}"/>
                </a:ext>
              </a:extLst>
            </p:cNvPr>
            <p:cNvSpPr txBox="1"/>
            <p:nvPr/>
          </p:nvSpPr>
          <p:spPr>
            <a:xfrm>
              <a:off x="7767304" y="5068299"/>
              <a:ext cx="2279412" cy="707886"/>
            </a:xfrm>
            <a:prstGeom prst="rect">
              <a:avLst/>
            </a:prstGeom>
            <a:noFill/>
          </p:spPr>
          <p:txBody>
            <a:bodyPr wrap="square" lIns="0" tIns="0" rIns="0" bIns="0" anchor="t">
              <a:spAutoFit/>
            </a:bodyPr>
            <a:lstStyle/>
            <a:p>
              <a:r>
                <a:rPr lang="en-US" sz="3200" b="1"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rPr>
                <a:t>20,000</a:t>
              </a:r>
            </a:p>
            <a:p>
              <a:r>
                <a:rPr lang="en-US" sz="1400"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rPr>
                <a:t>San Antonio College</a:t>
              </a:r>
            </a:p>
          </p:txBody>
        </p:sp>
      </p:grpSp>
      <p:grpSp>
        <p:nvGrpSpPr>
          <p:cNvPr id="70" name="Group 69">
            <a:extLst>
              <a:ext uri="{FF2B5EF4-FFF2-40B4-BE49-F238E27FC236}">
                <a16:creationId xmlns:a16="http://schemas.microsoft.com/office/drawing/2014/main" id="{03CA6CF9-36B6-7284-64F9-7A6AAD2A4EBF}"/>
              </a:ext>
            </a:extLst>
          </p:cNvPr>
          <p:cNvGrpSpPr/>
          <p:nvPr/>
        </p:nvGrpSpPr>
        <p:grpSpPr>
          <a:xfrm>
            <a:off x="1010090" y="5209086"/>
            <a:ext cx="2796720" cy="1465178"/>
            <a:chOff x="4401568" y="4473117"/>
            <a:chExt cx="2796720" cy="1465178"/>
          </a:xfrm>
        </p:grpSpPr>
        <p:pic>
          <p:nvPicPr>
            <p:cNvPr id="58" name="Picture 57" descr="A group of colorful squares&#10;&#10;Description automatically generated">
              <a:extLst>
                <a:ext uri="{FF2B5EF4-FFF2-40B4-BE49-F238E27FC236}">
                  <a16:creationId xmlns:a16="http://schemas.microsoft.com/office/drawing/2014/main" id="{C45216D8-CF5E-A66D-09F4-D158DD7FB8F8}"/>
                </a:ext>
              </a:extLst>
            </p:cNvPr>
            <p:cNvPicPr>
              <a:picLocks noChangeAspect="1"/>
            </p:cNvPicPr>
            <p:nvPr/>
          </p:nvPicPr>
          <p:blipFill rotWithShape="1">
            <a:blip r:embed="rId5"/>
            <a:srcRect l="37969" t="31724" r="49611" b="54047"/>
            <a:stretch/>
          </p:blipFill>
          <p:spPr>
            <a:xfrm>
              <a:off x="6671650" y="4570220"/>
              <a:ext cx="526638" cy="466232"/>
            </a:xfrm>
            <a:prstGeom prst="rect">
              <a:avLst/>
            </a:prstGeom>
          </p:spPr>
        </p:pic>
        <p:pic>
          <p:nvPicPr>
            <p:cNvPr id="63" name="Graphic 62" descr="Users with solid fill">
              <a:extLst>
                <a:ext uri="{FF2B5EF4-FFF2-40B4-BE49-F238E27FC236}">
                  <a16:creationId xmlns:a16="http://schemas.microsoft.com/office/drawing/2014/main" id="{B9F163E5-096E-79C6-44EA-6B8A976FECD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304013" y="5019385"/>
              <a:ext cx="624548" cy="624548"/>
            </a:xfrm>
            <a:prstGeom prst="rect">
              <a:avLst/>
            </a:prstGeom>
          </p:spPr>
        </p:pic>
        <p:grpSp>
          <p:nvGrpSpPr>
            <p:cNvPr id="64" name="Group 63">
              <a:extLst>
                <a:ext uri="{FF2B5EF4-FFF2-40B4-BE49-F238E27FC236}">
                  <a16:creationId xmlns:a16="http://schemas.microsoft.com/office/drawing/2014/main" id="{A6AAABED-6005-7951-326B-005A712CB7C3}"/>
                </a:ext>
              </a:extLst>
            </p:cNvPr>
            <p:cNvGrpSpPr/>
            <p:nvPr/>
          </p:nvGrpSpPr>
          <p:grpSpPr>
            <a:xfrm>
              <a:off x="5716720" y="5009569"/>
              <a:ext cx="1472341" cy="928726"/>
              <a:chOff x="6632060" y="5223346"/>
              <a:chExt cx="1959684" cy="1236134"/>
            </a:xfrm>
            <a:solidFill>
              <a:srgbClr val="009B90"/>
            </a:solidFill>
          </p:grpSpPr>
          <p:pic>
            <p:nvPicPr>
              <p:cNvPr id="65" name="Graphic 64" descr="Users with solid fill">
                <a:extLst>
                  <a:ext uri="{FF2B5EF4-FFF2-40B4-BE49-F238E27FC236}">
                    <a16:creationId xmlns:a16="http://schemas.microsoft.com/office/drawing/2014/main" id="{5335C2E0-27A5-1D2D-5A4F-58B2A0F758B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850933" y="5223346"/>
                <a:ext cx="914400" cy="914400"/>
              </a:xfrm>
              <a:prstGeom prst="rect">
                <a:avLst/>
              </a:prstGeom>
            </p:spPr>
          </p:pic>
          <p:pic>
            <p:nvPicPr>
              <p:cNvPr id="66" name="Graphic 65" descr="Users with solid fill">
                <a:extLst>
                  <a:ext uri="{FF2B5EF4-FFF2-40B4-BE49-F238E27FC236}">
                    <a16:creationId xmlns:a16="http://schemas.microsoft.com/office/drawing/2014/main" id="{9AB5F66D-D678-B27E-E9CF-3E1E105991B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32060" y="5545080"/>
                <a:ext cx="914400" cy="914400"/>
              </a:xfrm>
              <a:prstGeom prst="rect">
                <a:avLst/>
              </a:prstGeom>
            </p:spPr>
          </p:pic>
          <p:pic>
            <p:nvPicPr>
              <p:cNvPr id="67" name="Graphic 66" descr="Users with solid fill">
                <a:extLst>
                  <a:ext uri="{FF2B5EF4-FFF2-40B4-BE49-F238E27FC236}">
                    <a16:creationId xmlns:a16="http://schemas.microsoft.com/office/drawing/2014/main" id="{C053A16F-EFD0-089F-A276-EE031DF9E86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77343" y="5251143"/>
                <a:ext cx="914401" cy="914399"/>
              </a:xfrm>
              <a:prstGeom prst="rect">
                <a:avLst/>
              </a:prstGeom>
            </p:spPr>
          </p:pic>
        </p:grpSp>
        <p:sp>
          <p:nvSpPr>
            <p:cNvPr id="37" name="TextBox 36">
              <a:extLst>
                <a:ext uri="{FF2B5EF4-FFF2-40B4-BE49-F238E27FC236}">
                  <a16:creationId xmlns:a16="http://schemas.microsoft.com/office/drawing/2014/main" id="{87A9EC97-32D0-2ECE-EE21-1AE2EC31E77D}"/>
                </a:ext>
              </a:extLst>
            </p:cNvPr>
            <p:cNvSpPr txBox="1"/>
            <p:nvPr/>
          </p:nvSpPr>
          <p:spPr>
            <a:xfrm>
              <a:off x="4401568" y="4473117"/>
              <a:ext cx="2279412" cy="707886"/>
            </a:xfrm>
            <a:prstGeom prst="rect">
              <a:avLst/>
            </a:prstGeom>
            <a:noFill/>
          </p:spPr>
          <p:txBody>
            <a:bodyPr wrap="square" lIns="0" tIns="0" rIns="0" bIns="0" anchor="t">
              <a:spAutoFit/>
            </a:bodyPr>
            <a:lstStyle/>
            <a:p>
              <a:pPr algn="r"/>
              <a:r>
                <a:rPr lang="en-US" sz="3200" b="1" dirty="0">
                  <a:solidFill>
                    <a:schemeClr val="bg2">
                      <a:lumMod val="25000"/>
                    </a:schemeClr>
                  </a:solidFill>
                  <a:latin typeface="Helvetica Neue"/>
                  <a:ea typeface="Helvetica Neue" panose="02000503000000020004" pitchFamily="2" charset="0"/>
                  <a:cs typeface="Helvetica Neue" panose="02000503000000020004" pitchFamily="2" charset="0"/>
                </a:rPr>
                <a:t>12,400</a:t>
              </a:r>
              <a:endParaRPr lang="en-US" sz="3200" b="1"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algn="r"/>
              <a:r>
                <a:rPr lang="en-US" sz="1400" dirty="0">
                  <a:solidFill>
                    <a:schemeClr val="bg2">
                      <a:lumMod val="25000"/>
                    </a:schemeClr>
                  </a:solidFill>
                  <a:latin typeface="Helvetica Neue"/>
                  <a:ea typeface="Helvetica Neue" panose="02000503000000020004" pitchFamily="2" charset="0"/>
                  <a:cs typeface="Helvetica Neue" panose="02000503000000020004" pitchFamily="2" charset="0"/>
                </a:rPr>
                <a:t>Palo Alto College</a:t>
              </a:r>
            </a:p>
          </p:txBody>
        </p:sp>
      </p:grpSp>
      <p:pic>
        <p:nvPicPr>
          <p:cNvPr id="57" name="Picture 56" descr="A blue and green square with white outline&#10;&#10;Description automatically generated">
            <a:extLst>
              <a:ext uri="{FF2B5EF4-FFF2-40B4-BE49-F238E27FC236}">
                <a16:creationId xmlns:a16="http://schemas.microsoft.com/office/drawing/2014/main" id="{6927112A-C646-1FA9-8BAB-7FB84D844ACC}"/>
              </a:ext>
            </a:extLst>
          </p:cNvPr>
          <p:cNvPicPr>
            <a:picLocks noChangeAspect="1"/>
          </p:cNvPicPr>
          <p:nvPr/>
        </p:nvPicPr>
        <p:blipFill>
          <a:blip r:embed="rId16"/>
          <a:stretch>
            <a:fillRect/>
          </a:stretch>
        </p:blipFill>
        <p:spPr>
          <a:xfrm>
            <a:off x="2427773" y="2528609"/>
            <a:ext cx="2289683" cy="968121"/>
          </a:xfrm>
          <a:prstGeom prst="rect">
            <a:avLst/>
          </a:prstGeom>
        </p:spPr>
      </p:pic>
      <p:sp>
        <p:nvSpPr>
          <p:cNvPr id="86" name="TextBox 85">
            <a:extLst>
              <a:ext uri="{FF2B5EF4-FFF2-40B4-BE49-F238E27FC236}">
                <a16:creationId xmlns:a16="http://schemas.microsoft.com/office/drawing/2014/main" id="{42B11351-645C-7544-28F0-B71C923B3AC9}"/>
              </a:ext>
            </a:extLst>
          </p:cNvPr>
          <p:cNvSpPr txBox="1"/>
          <p:nvPr/>
        </p:nvSpPr>
        <p:spPr>
          <a:xfrm>
            <a:off x="843738" y="2412189"/>
            <a:ext cx="1130869" cy="630942"/>
          </a:xfrm>
          <a:prstGeom prst="rect">
            <a:avLst/>
          </a:prstGeom>
          <a:noFill/>
        </p:spPr>
        <p:txBody>
          <a:bodyPr wrap="square" lIns="91440" tIns="45720" rIns="91440" bIns="45720" anchor="t">
            <a:spAutoFit/>
          </a:bodyPr>
          <a:lstStyle/>
          <a:p>
            <a:r>
              <a:rPr lang="en-US" sz="2400" b="1">
                <a:solidFill>
                  <a:schemeClr val="bg2">
                    <a:lumMod val="25000"/>
                  </a:schemeClr>
                </a:solidFill>
                <a:latin typeface="Helvetica Neue"/>
                <a:ea typeface="Helvetica Neue" panose="02000503000000020004" pitchFamily="2" charset="0"/>
                <a:cs typeface="Helvetica Neue" panose="02000503000000020004" pitchFamily="2" charset="0"/>
              </a:rPr>
              <a:t>6,000</a:t>
            </a:r>
            <a:endParaRPr lang="en-US">
              <a:solidFill>
                <a:schemeClr val="bg2">
                  <a:lumMod val="25000"/>
                </a:schemeClr>
              </a:solidFill>
            </a:endParaRPr>
          </a:p>
          <a:p>
            <a:r>
              <a:rPr lang="en-US" sz="1100">
                <a:solidFill>
                  <a:schemeClr val="bg2">
                    <a:lumMod val="25000"/>
                  </a:schemeClr>
                </a:solidFill>
                <a:latin typeface="Helvetica Neue"/>
                <a:ea typeface="Helvetica Neue" panose="02000503000000020004" pitchFamily="2" charset="0"/>
                <a:cs typeface="Helvetica Neue" panose="02000503000000020004" pitchFamily="2" charset="0"/>
              </a:rPr>
              <a:t>Faculty &amp; Staff</a:t>
            </a:r>
          </a:p>
        </p:txBody>
      </p:sp>
      <p:pic>
        <p:nvPicPr>
          <p:cNvPr id="88" name="Graphic 87" descr="Employee badge with solid fill">
            <a:extLst>
              <a:ext uri="{FF2B5EF4-FFF2-40B4-BE49-F238E27FC236}">
                <a16:creationId xmlns:a16="http://schemas.microsoft.com/office/drawing/2014/main" id="{3CFFE656-B52C-64D0-2802-5572EDD11C9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75930" y="1639730"/>
            <a:ext cx="914400" cy="914400"/>
          </a:xfrm>
          <a:prstGeom prst="rect">
            <a:avLst/>
          </a:prstGeom>
        </p:spPr>
      </p:pic>
      <p:grpSp>
        <p:nvGrpSpPr>
          <p:cNvPr id="92" name="Group 91">
            <a:extLst>
              <a:ext uri="{FF2B5EF4-FFF2-40B4-BE49-F238E27FC236}">
                <a16:creationId xmlns:a16="http://schemas.microsoft.com/office/drawing/2014/main" id="{4A6806B8-44A2-67B7-52E6-E3F7898C714A}"/>
              </a:ext>
            </a:extLst>
          </p:cNvPr>
          <p:cNvGrpSpPr/>
          <p:nvPr/>
        </p:nvGrpSpPr>
        <p:grpSpPr>
          <a:xfrm>
            <a:off x="-663808" y="3405776"/>
            <a:ext cx="2729837" cy="1910311"/>
            <a:chOff x="3612423" y="3465350"/>
            <a:chExt cx="2729837" cy="1910311"/>
          </a:xfrm>
        </p:grpSpPr>
        <p:grpSp>
          <p:nvGrpSpPr>
            <p:cNvPr id="76" name="Group 75">
              <a:extLst>
                <a:ext uri="{FF2B5EF4-FFF2-40B4-BE49-F238E27FC236}">
                  <a16:creationId xmlns:a16="http://schemas.microsoft.com/office/drawing/2014/main" id="{5C9776AA-AF24-5903-F0D0-B219F828F1C3}"/>
                </a:ext>
              </a:extLst>
            </p:cNvPr>
            <p:cNvGrpSpPr/>
            <p:nvPr/>
          </p:nvGrpSpPr>
          <p:grpSpPr>
            <a:xfrm>
              <a:off x="3612423" y="3847953"/>
              <a:ext cx="2729837" cy="1527708"/>
              <a:chOff x="3481916" y="2340953"/>
              <a:chExt cx="2729837" cy="1527708"/>
            </a:xfrm>
          </p:grpSpPr>
          <p:pic>
            <p:nvPicPr>
              <p:cNvPr id="75" name="Picture 74" descr="A group of colorful squares&#10;&#10;Description automatically generated">
                <a:extLst>
                  <a:ext uri="{FF2B5EF4-FFF2-40B4-BE49-F238E27FC236}">
                    <a16:creationId xmlns:a16="http://schemas.microsoft.com/office/drawing/2014/main" id="{61D78147-E8EC-F845-F604-06C32CD1175A}"/>
                  </a:ext>
                </a:extLst>
              </p:cNvPr>
              <p:cNvPicPr>
                <a:picLocks noChangeAspect="1"/>
              </p:cNvPicPr>
              <p:nvPr/>
            </p:nvPicPr>
            <p:blipFill rotWithShape="1">
              <a:blip r:embed="rId5"/>
              <a:srcRect l="33959" t="80537" r="46410" b="-461"/>
              <a:stretch/>
            </p:blipFill>
            <p:spPr>
              <a:xfrm>
                <a:off x="5344958" y="2340953"/>
                <a:ext cx="866795" cy="679839"/>
              </a:xfrm>
              <a:prstGeom prst="rect">
                <a:avLst/>
              </a:prstGeom>
            </p:spPr>
          </p:pic>
          <p:sp>
            <p:nvSpPr>
              <p:cNvPr id="54" name="TextBox 53">
                <a:extLst>
                  <a:ext uri="{FF2B5EF4-FFF2-40B4-BE49-F238E27FC236}">
                    <a16:creationId xmlns:a16="http://schemas.microsoft.com/office/drawing/2014/main" id="{F3C4A561-05EC-F82D-1730-E73D4EF87DC4}"/>
                  </a:ext>
                </a:extLst>
              </p:cNvPr>
              <p:cNvSpPr txBox="1"/>
              <p:nvPr/>
            </p:nvSpPr>
            <p:spPr>
              <a:xfrm>
                <a:off x="3481916" y="2945331"/>
                <a:ext cx="2497334" cy="923330"/>
              </a:xfrm>
              <a:prstGeom prst="rect">
                <a:avLst/>
              </a:prstGeom>
              <a:noFill/>
            </p:spPr>
            <p:txBody>
              <a:bodyPr wrap="square" lIns="0" tIns="0" rIns="0" bIns="0" anchor="t">
                <a:spAutoFit/>
              </a:bodyPr>
              <a:lstStyle/>
              <a:p>
                <a:pPr algn="r"/>
                <a:r>
                  <a:rPr lang="en-US" sz="3200" b="1">
                    <a:solidFill>
                      <a:schemeClr val="bg2">
                        <a:lumMod val="25000"/>
                      </a:schemeClr>
                    </a:solidFill>
                    <a:latin typeface="Helvetica Neue"/>
                  </a:rPr>
                  <a:t>1,900</a:t>
                </a:r>
                <a:endParaRPr lang="en-US">
                  <a:solidFill>
                    <a:schemeClr val="bg2">
                      <a:lumMod val="25000"/>
                    </a:schemeClr>
                  </a:solidFill>
                </a:endParaRPr>
              </a:p>
              <a:p>
                <a:pPr algn="r"/>
                <a:r>
                  <a:rPr lang="en-US" sz="1400">
                    <a:solidFill>
                      <a:schemeClr val="bg2">
                        <a:lumMod val="25000"/>
                      </a:schemeClr>
                    </a:solidFill>
                    <a:latin typeface="Helvetica Neue"/>
                    <a:ea typeface="Helvetica Neue" panose="02000503000000020004" pitchFamily="2" charset="0"/>
                    <a:cs typeface="Helvetica Neue" panose="02000503000000020004" pitchFamily="2" charset="0"/>
                  </a:rPr>
                  <a:t>Education &amp; </a:t>
                </a:r>
                <a:endParaRPr lang="en-US" sz="14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algn="r"/>
                <a:r>
                  <a:rPr lang="en-US" sz="1400">
                    <a:solidFill>
                      <a:schemeClr val="bg2">
                        <a:lumMod val="25000"/>
                      </a:schemeClr>
                    </a:solidFill>
                    <a:latin typeface="Helvetica Neue"/>
                    <a:ea typeface="Helvetica Neue" panose="02000503000000020004" pitchFamily="2" charset="0"/>
                    <a:cs typeface="Helvetica Neue" panose="02000503000000020004" pitchFamily="2" charset="0"/>
                  </a:rPr>
                  <a:t>Training Centers</a:t>
                </a:r>
              </a:p>
            </p:txBody>
          </p:sp>
        </p:grpSp>
        <p:pic>
          <p:nvPicPr>
            <p:cNvPr id="89" name="Graphic 88" descr="Users with solid fill">
              <a:extLst>
                <a:ext uri="{FF2B5EF4-FFF2-40B4-BE49-F238E27FC236}">
                  <a16:creationId xmlns:a16="http://schemas.microsoft.com/office/drawing/2014/main" id="{0BEEEDA7-9EE8-52FB-685B-26707B445A8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950450" y="3851136"/>
              <a:ext cx="687003" cy="687002"/>
            </a:xfrm>
            <a:prstGeom prst="rect">
              <a:avLst/>
            </a:prstGeom>
          </p:spPr>
        </p:pic>
        <p:pic>
          <p:nvPicPr>
            <p:cNvPr id="90" name="Graphic 89" descr="Users with solid fill">
              <a:extLst>
                <a:ext uri="{FF2B5EF4-FFF2-40B4-BE49-F238E27FC236}">
                  <a16:creationId xmlns:a16="http://schemas.microsoft.com/office/drawing/2014/main" id="{933BEC6B-77D0-C797-FA32-3068075633C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295646" y="3862153"/>
              <a:ext cx="687003" cy="687002"/>
            </a:xfrm>
            <a:prstGeom prst="rect">
              <a:avLst/>
            </a:prstGeom>
          </p:spPr>
        </p:pic>
        <p:pic>
          <p:nvPicPr>
            <p:cNvPr id="91" name="Graphic 90" descr="Users with solid fill">
              <a:extLst>
                <a:ext uri="{FF2B5EF4-FFF2-40B4-BE49-F238E27FC236}">
                  <a16:creationId xmlns:a16="http://schemas.microsoft.com/office/drawing/2014/main" id="{1C152F2A-06AC-FE4C-A6E6-5912128D83F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591423" y="3465350"/>
              <a:ext cx="687003" cy="687002"/>
            </a:xfrm>
            <a:prstGeom prst="rect">
              <a:avLst/>
            </a:prstGeom>
          </p:spPr>
        </p:pic>
      </p:grpSp>
      <p:grpSp>
        <p:nvGrpSpPr>
          <p:cNvPr id="23" name="Group 22">
            <a:extLst>
              <a:ext uri="{FF2B5EF4-FFF2-40B4-BE49-F238E27FC236}">
                <a16:creationId xmlns:a16="http://schemas.microsoft.com/office/drawing/2014/main" id="{B686F1AA-0B11-7486-5798-F491AED5B5A1}"/>
              </a:ext>
            </a:extLst>
          </p:cNvPr>
          <p:cNvGrpSpPr/>
          <p:nvPr/>
        </p:nvGrpSpPr>
        <p:grpSpPr>
          <a:xfrm>
            <a:off x="8277507" y="699346"/>
            <a:ext cx="3753855" cy="5719948"/>
            <a:chOff x="54614" y="524786"/>
            <a:chExt cx="3753855" cy="5719948"/>
          </a:xfrm>
        </p:grpSpPr>
        <p:sp>
          <p:nvSpPr>
            <p:cNvPr id="39" name="Rectangle 11">
              <a:extLst>
                <a:ext uri="{FF2B5EF4-FFF2-40B4-BE49-F238E27FC236}">
                  <a16:creationId xmlns:a16="http://schemas.microsoft.com/office/drawing/2014/main" id="{54E1EF67-8103-FCD8-6A8E-D7F644AA5B05}"/>
                </a:ext>
              </a:extLst>
            </p:cNvPr>
            <p:cNvSpPr>
              <a:spLocks noChangeArrowheads="1"/>
            </p:cNvSpPr>
            <p:nvPr/>
          </p:nvSpPr>
          <p:spPr bwMode="auto">
            <a:xfrm>
              <a:off x="319950" y="524786"/>
              <a:ext cx="3333965" cy="5719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40" tIns="45720" rIns="91440" bIns="45720" anchor="t"/>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eaLnBrk="1" hangingPunct="1">
                <a:spcBef>
                  <a:spcPts val="672"/>
                </a:spcBef>
                <a:defRPr/>
              </a:pPr>
              <a:r>
                <a:rPr lang="en-US" altLang="en-US" sz="2000" u="sng" dirty="0">
                  <a:solidFill>
                    <a:schemeClr val="bg1"/>
                  </a:solidFill>
                  <a:latin typeface="Helvetica Neue Medium"/>
                  <a:ea typeface="Helvetica Neue Medium" panose="02000503000000020004" pitchFamily="2" charset="0"/>
                  <a:cs typeface="Helvetica Neue Medium" panose="02000503000000020004" pitchFamily="2" charset="0"/>
                </a:rPr>
                <a:t>Public Higher Ed Partners</a:t>
              </a:r>
            </a:p>
            <a:p>
              <a:pPr marL="0" indent="0" algn="l" eaLnBrk="1" hangingPunct="1">
                <a:spcBef>
                  <a:spcPts val="672"/>
                </a:spcBef>
                <a:defRPr/>
              </a:pPr>
              <a:endParaRPr lang="en-US" altLang="en-US" sz="1600" u="sng" dirty="0">
                <a:solidFill>
                  <a:schemeClr val="bg1"/>
                </a:solidFill>
                <a:latin typeface="Helvetica Neue Medium"/>
                <a:ea typeface="Helvetica Neue Medium" panose="02000503000000020004" pitchFamily="2" charset="0"/>
                <a:cs typeface="Helvetica Neue Medium" panose="02000503000000020004" pitchFamily="2" charset="0"/>
              </a:endParaRPr>
            </a:p>
            <a:p>
              <a:pPr marL="0" indent="0" algn="l" eaLnBrk="1" hangingPunct="1">
                <a:spcBef>
                  <a:spcPts val="672"/>
                </a:spcBef>
                <a:defRPr/>
              </a:pPr>
              <a:endParaRPr lang="en-US" altLang="en-US" dirty="0">
                <a:solidFill>
                  <a:schemeClr val="bg1"/>
                </a:solidFill>
                <a:latin typeface="Helvetica Neue Thin" panose="020B0403020202020204" pitchFamily="34" charset="0"/>
                <a:ea typeface="Helvetica Neue Thin" panose="020B0403020202020204" pitchFamily="34" charset="0"/>
                <a:cs typeface="Helvetica Neue Medium" panose="02000503000000020004" pitchFamily="2" charset="0"/>
              </a:endParaRPr>
            </a:p>
            <a:p>
              <a:pPr marL="0" indent="0" algn="l" eaLnBrk="1" hangingPunct="1">
                <a:spcBef>
                  <a:spcPts val="672"/>
                </a:spcBef>
                <a:defRPr/>
              </a:pPr>
              <a:r>
                <a:rPr lang="en-US" altLang="en-US" dirty="0">
                  <a:solidFill>
                    <a:schemeClr val="bg1"/>
                  </a:solidFill>
                  <a:latin typeface="Helvetica Neue Thin" panose="020B0403020202020204" pitchFamily="34" charset="0"/>
                  <a:ea typeface="Helvetica Neue Thin" panose="020B0403020202020204" pitchFamily="34" charset="0"/>
                  <a:cs typeface="Helvetica Neue Medium" panose="02000503000000020004" pitchFamily="2" charset="0"/>
                </a:rPr>
                <a:t>33,000</a:t>
              </a:r>
            </a:p>
            <a:p>
              <a:pPr marL="0" indent="0" algn="l" eaLnBrk="1" hangingPunct="1">
                <a:spcBef>
                  <a:spcPts val="672"/>
                </a:spcBef>
                <a:defRPr/>
              </a:pPr>
              <a:endParaRPr lang="en-US" altLang="en-US" sz="1600" dirty="0">
                <a:solidFill>
                  <a:schemeClr val="bg1"/>
                </a:solidFill>
                <a:latin typeface="Helvetica Neue Medium"/>
                <a:ea typeface="Helvetica Neue Medium" panose="02000503000000020004" pitchFamily="2" charset="0"/>
                <a:cs typeface="Helvetica Neue Medium" panose="02000503000000020004" pitchFamily="2" charset="0"/>
              </a:endParaRPr>
            </a:p>
            <a:p>
              <a:pPr marL="0" indent="0" algn="l" eaLnBrk="1" hangingPunct="1">
                <a:spcBef>
                  <a:spcPts val="672"/>
                </a:spcBef>
                <a:defRPr/>
              </a:pPr>
              <a:endParaRPr lang="en-US" altLang="en-US" dirty="0">
                <a:solidFill>
                  <a:schemeClr val="bg1"/>
                </a:solidFill>
                <a:latin typeface="Helvetica Neue Thin" panose="020B0403020202020204" pitchFamily="34" charset="0"/>
                <a:ea typeface="Helvetica Neue Thin" panose="020B0403020202020204" pitchFamily="34" charset="0"/>
                <a:cs typeface="Helvetica Neue Medium" panose="02000503000000020004" pitchFamily="2" charset="0"/>
              </a:endParaRPr>
            </a:p>
            <a:p>
              <a:pPr marL="0" indent="0" algn="l" eaLnBrk="1" hangingPunct="1">
                <a:spcBef>
                  <a:spcPts val="672"/>
                </a:spcBef>
                <a:defRPr/>
              </a:pPr>
              <a:r>
                <a:rPr lang="en-US" altLang="en-US" dirty="0">
                  <a:solidFill>
                    <a:schemeClr val="bg1"/>
                  </a:solidFill>
                  <a:latin typeface="Helvetica Neue Thin" panose="020B0403020202020204" pitchFamily="34" charset="0"/>
                  <a:ea typeface="Helvetica Neue Thin" panose="020B0403020202020204" pitchFamily="34" charset="0"/>
                  <a:cs typeface="Helvetica Neue Medium" panose="02000503000000020004" pitchFamily="2" charset="0"/>
                </a:rPr>
                <a:t>8,000</a:t>
              </a:r>
            </a:p>
            <a:p>
              <a:pPr marL="0" indent="0" algn="l" eaLnBrk="1" hangingPunct="1">
                <a:spcBef>
                  <a:spcPts val="672"/>
                </a:spcBef>
                <a:defRPr/>
              </a:pPr>
              <a:endParaRPr lang="en-US" altLang="en-US" sz="1600" dirty="0">
                <a:solidFill>
                  <a:schemeClr val="bg1"/>
                </a:solidFill>
                <a:latin typeface="Helvetica Neue Medium"/>
                <a:ea typeface="Helvetica Neue Medium" panose="02000503000000020004" pitchFamily="2" charset="0"/>
                <a:cs typeface="Helvetica Neue Medium" panose="02000503000000020004" pitchFamily="2" charset="0"/>
              </a:endParaRPr>
            </a:p>
            <a:p>
              <a:pPr marL="0" indent="0" algn="l" eaLnBrk="1" hangingPunct="1">
                <a:spcBef>
                  <a:spcPts val="672"/>
                </a:spcBef>
                <a:defRPr/>
              </a:pPr>
              <a:endParaRPr lang="en-US" altLang="en-US" sz="1600" dirty="0">
                <a:solidFill>
                  <a:schemeClr val="bg1"/>
                </a:solidFill>
                <a:latin typeface="Helvetica Neue Medium"/>
                <a:ea typeface="Helvetica Neue Medium" panose="02000503000000020004" pitchFamily="2" charset="0"/>
                <a:cs typeface="Helvetica Neue Medium" panose="02000503000000020004" pitchFamily="2" charset="0"/>
              </a:endParaRPr>
            </a:p>
            <a:p>
              <a:pPr marL="0" indent="0" algn="l" eaLnBrk="1" hangingPunct="1">
                <a:spcBef>
                  <a:spcPts val="672"/>
                </a:spcBef>
                <a:defRPr/>
              </a:pPr>
              <a:endParaRPr lang="en-US" altLang="en-US" dirty="0">
                <a:solidFill>
                  <a:schemeClr val="bg1"/>
                </a:solidFill>
                <a:latin typeface="Helvetica Neue Thin" panose="020B0403020202020204" pitchFamily="34" charset="0"/>
                <a:ea typeface="Helvetica Neue Thin" panose="020B0403020202020204" pitchFamily="34" charset="0"/>
                <a:cs typeface="Helvetica Neue Medium" panose="02000503000000020004" pitchFamily="2" charset="0"/>
              </a:endParaRPr>
            </a:p>
            <a:p>
              <a:pPr marL="0" indent="0" algn="l" eaLnBrk="1" hangingPunct="1">
                <a:spcBef>
                  <a:spcPts val="672"/>
                </a:spcBef>
                <a:defRPr/>
              </a:pPr>
              <a:r>
                <a:rPr lang="en-US" altLang="en-US" dirty="0">
                  <a:solidFill>
                    <a:schemeClr val="bg1"/>
                  </a:solidFill>
                  <a:latin typeface="Helvetica Neue Thin" panose="020B0403020202020204" pitchFamily="34" charset="0"/>
                  <a:ea typeface="Helvetica Neue Thin" panose="020B0403020202020204" pitchFamily="34" charset="0"/>
                  <a:cs typeface="Helvetica Neue Medium" panose="02000503000000020004" pitchFamily="2" charset="0"/>
                </a:rPr>
                <a:t>39,000</a:t>
              </a:r>
            </a:p>
          </p:txBody>
        </p:sp>
        <p:pic>
          <p:nvPicPr>
            <p:cNvPr id="56" name="Picture 55" descr="A black background with white text&#10;&#10;Description automatically generated">
              <a:extLst>
                <a:ext uri="{FF2B5EF4-FFF2-40B4-BE49-F238E27FC236}">
                  <a16:creationId xmlns:a16="http://schemas.microsoft.com/office/drawing/2014/main" id="{BAA62F0A-0A19-F8E3-106D-F909418439F1}"/>
                </a:ext>
              </a:extLst>
            </p:cNvPr>
            <p:cNvPicPr>
              <a:picLocks noChangeAspect="1"/>
            </p:cNvPicPr>
            <p:nvPr/>
          </p:nvPicPr>
          <p:blipFill>
            <a:blip r:embed="rId21"/>
            <a:stretch>
              <a:fillRect/>
            </a:stretch>
          </p:blipFill>
          <p:spPr>
            <a:xfrm>
              <a:off x="54614" y="2512206"/>
              <a:ext cx="3753855" cy="938464"/>
            </a:xfrm>
            <a:prstGeom prst="rect">
              <a:avLst/>
            </a:prstGeom>
          </p:spPr>
        </p:pic>
        <p:pic>
          <p:nvPicPr>
            <p:cNvPr id="59" name="Picture 58" descr="A orange and black logo&#10;&#10;Description automatically generated">
              <a:extLst>
                <a:ext uri="{FF2B5EF4-FFF2-40B4-BE49-F238E27FC236}">
                  <a16:creationId xmlns:a16="http://schemas.microsoft.com/office/drawing/2014/main" id="{F23521DD-D325-2DE6-00F2-1289017677FB}"/>
                </a:ext>
              </a:extLst>
            </p:cNvPr>
            <p:cNvPicPr>
              <a:picLocks noChangeAspect="1"/>
            </p:cNvPicPr>
            <p:nvPr/>
          </p:nvPicPr>
          <p:blipFill>
            <a:blip r:embed="rId22"/>
            <a:stretch>
              <a:fillRect/>
            </a:stretch>
          </p:blipFill>
          <p:spPr>
            <a:xfrm>
              <a:off x="329342" y="1318694"/>
              <a:ext cx="1537727" cy="510575"/>
            </a:xfrm>
            <a:prstGeom prst="rect">
              <a:avLst/>
            </a:prstGeom>
          </p:spPr>
        </p:pic>
      </p:grpSp>
      <p:pic>
        <p:nvPicPr>
          <p:cNvPr id="13" name="Picture 12" descr="A black and white logo with a star&#10;&#10;Description automatically generated">
            <a:extLst>
              <a:ext uri="{FF2B5EF4-FFF2-40B4-BE49-F238E27FC236}">
                <a16:creationId xmlns:a16="http://schemas.microsoft.com/office/drawing/2014/main" id="{54574079-9E4A-A9A4-AF82-0EA6C3FA0906}"/>
              </a:ext>
            </a:extLst>
          </p:cNvPr>
          <p:cNvPicPr>
            <a:picLocks noChangeAspect="1"/>
          </p:cNvPicPr>
          <p:nvPr/>
        </p:nvPicPr>
        <p:blipFill rotWithShape="1">
          <a:blip r:embed="rId23"/>
          <a:srcRect t="26462" b="19358"/>
          <a:stretch/>
        </p:blipFill>
        <p:spPr>
          <a:xfrm>
            <a:off x="8478033" y="4394466"/>
            <a:ext cx="2812647" cy="870799"/>
          </a:xfrm>
          <a:prstGeom prst="rect">
            <a:avLst/>
          </a:prstGeom>
        </p:spPr>
      </p:pic>
    </p:spTree>
    <p:extLst>
      <p:ext uri="{BB962C8B-B14F-4D97-AF65-F5344CB8AC3E}">
        <p14:creationId xmlns:p14="http://schemas.microsoft.com/office/powerpoint/2010/main" val="21470028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E846B-FDED-9046-EE31-CFFA328CE9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BA9BC4F-CC2B-3ED9-D979-CDFE095F34FC}"/>
              </a:ext>
            </a:extLst>
          </p:cNvPr>
          <p:cNvSpPr>
            <a:spLocks noGrp="1"/>
          </p:cNvSpPr>
          <p:nvPr>
            <p:ph idx="1"/>
          </p:nvPr>
        </p:nvSpPr>
        <p:spPr/>
        <p:txBody>
          <a:bodyPr/>
          <a:lstStyle/>
          <a:p>
            <a:endParaRPr lang="en-US"/>
          </a:p>
        </p:txBody>
      </p:sp>
      <p:pic>
        <p:nvPicPr>
          <p:cNvPr id="7" name="Picture 6" descr="A group of people posing for a photo&#10;&#10;Description automatically generated">
            <a:extLst>
              <a:ext uri="{FF2B5EF4-FFF2-40B4-BE49-F238E27FC236}">
                <a16:creationId xmlns:a16="http://schemas.microsoft.com/office/drawing/2014/main" id="{06DA9F15-33DF-C5D5-E2D0-112B7B4DE2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212464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g object 16">
            <a:extLst>
              <a:ext uri="{FF2B5EF4-FFF2-40B4-BE49-F238E27FC236}">
                <a16:creationId xmlns:a16="http://schemas.microsoft.com/office/drawing/2014/main" id="{1DF31C63-8D03-543D-FAD6-D67168B21C5E}"/>
              </a:ext>
            </a:extLst>
          </p:cNvPr>
          <p:cNvPicPr>
            <a:picLocks noGrp="1" noRot="1" noMove="1" noResize="1" noEditPoints="1" noAdjustHandles="1" noChangeArrowheads="1" noChangeShapeType="1" noCrop="1"/>
          </p:cNvPicPr>
          <p:nvPr/>
        </p:nvPicPr>
        <p:blipFill>
          <a:blip r:embed="rId3" cstate="print"/>
          <a:stretch>
            <a:fillRect/>
          </a:stretch>
        </p:blipFill>
        <p:spPr>
          <a:xfrm>
            <a:off x="0" y="0"/>
            <a:ext cx="12191999" cy="6857997"/>
          </a:xfrm>
          <a:prstGeom prst="rect">
            <a:avLst/>
          </a:prstGeom>
        </p:spPr>
      </p:pic>
      <p:grpSp>
        <p:nvGrpSpPr>
          <p:cNvPr id="5" name="Group 4">
            <a:extLst>
              <a:ext uri="{FF2B5EF4-FFF2-40B4-BE49-F238E27FC236}">
                <a16:creationId xmlns:a16="http://schemas.microsoft.com/office/drawing/2014/main" id="{17883CFF-24D8-5343-3369-178B2DA18CB0}"/>
              </a:ext>
            </a:extLst>
          </p:cNvPr>
          <p:cNvGrpSpPr/>
          <p:nvPr/>
        </p:nvGrpSpPr>
        <p:grpSpPr>
          <a:xfrm>
            <a:off x="1114083" y="2200452"/>
            <a:ext cx="2493217" cy="3244728"/>
            <a:chOff x="3615965" y="2200452"/>
            <a:chExt cx="2493217" cy="3244728"/>
          </a:xfrm>
        </p:grpSpPr>
        <p:sp>
          <p:nvSpPr>
            <p:cNvPr id="3" name="TextBox 2">
              <a:extLst>
                <a:ext uri="{FF2B5EF4-FFF2-40B4-BE49-F238E27FC236}">
                  <a16:creationId xmlns:a16="http://schemas.microsoft.com/office/drawing/2014/main" id="{49ABB3E4-20BF-0E6D-E05D-4AA4A8B5AEC4}"/>
                </a:ext>
              </a:extLst>
            </p:cNvPr>
            <p:cNvSpPr txBox="1"/>
            <p:nvPr/>
          </p:nvSpPr>
          <p:spPr>
            <a:xfrm flipH="1">
              <a:off x="3751919" y="4142309"/>
              <a:ext cx="2221309" cy="553998"/>
            </a:xfrm>
            <a:prstGeom prst="rect">
              <a:avLst/>
            </a:prstGeom>
            <a:noFill/>
          </p:spPr>
          <p:txBody>
            <a:bodyPr wrap="square" lIns="91440" tIns="45720" rIns="91440" bIns="45720" rtlCol="0" anchor="t">
              <a:spAutoFit/>
            </a:bodyPr>
            <a:lstStyle/>
            <a:p>
              <a:pPr algn="ctr"/>
              <a:r>
                <a:rPr lang="tr-TR" sz="1500" b="1">
                  <a:solidFill>
                    <a:srgbClr val="FFC000"/>
                  </a:solidFill>
                  <a:latin typeface="Helvetica Neue" panose="02000503000000020004" pitchFamily="2" charset="0"/>
                </a:rPr>
                <a:t>ACHIEVING THE DREAM</a:t>
              </a:r>
            </a:p>
          </p:txBody>
        </p:sp>
        <p:sp>
          <p:nvSpPr>
            <p:cNvPr id="13" name="Oval 12">
              <a:extLst>
                <a:ext uri="{FF2B5EF4-FFF2-40B4-BE49-F238E27FC236}">
                  <a16:creationId xmlns:a16="http://schemas.microsoft.com/office/drawing/2014/main" id="{C3FD6AE0-9DD7-C7EE-E386-CCB930E8BB22}"/>
                </a:ext>
              </a:extLst>
            </p:cNvPr>
            <p:cNvSpPr/>
            <p:nvPr/>
          </p:nvSpPr>
          <p:spPr>
            <a:xfrm>
              <a:off x="3983954" y="2200452"/>
              <a:ext cx="1757239" cy="1757239"/>
            </a:xfrm>
            <a:prstGeom prst="ellipse">
              <a:avLst/>
            </a:prstGeom>
            <a:solidFill>
              <a:schemeClr val="bg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solidFill>
                  <a:srgbClr val="FFC000"/>
                </a:solidFill>
              </a:endParaRPr>
            </a:p>
          </p:txBody>
        </p:sp>
        <p:pic>
          <p:nvPicPr>
            <p:cNvPr id="17" name="Picture 16" descr="A blue and orange logo&#10;&#10;Description automatically generated">
              <a:extLst>
                <a:ext uri="{FF2B5EF4-FFF2-40B4-BE49-F238E27FC236}">
                  <a16:creationId xmlns:a16="http://schemas.microsoft.com/office/drawing/2014/main" id="{B4CD388B-C44F-B804-A906-A9BEC052979E}"/>
                </a:ext>
              </a:extLst>
            </p:cNvPr>
            <p:cNvPicPr>
              <a:picLocks noChangeAspect="1"/>
            </p:cNvPicPr>
            <p:nvPr/>
          </p:nvPicPr>
          <p:blipFill>
            <a:blip r:embed="rId4"/>
            <a:stretch>
              <a:fillRect/>
            </a:stretch>
          </p:blipFill>
          <p:spPr>
            <a:xfrm>
              <a:off x="4195025" y="2384759"/>
              <a:ext cx="1335096" cy="1356818"/>
            </a:xfrm>
            <a:prstGeom prst="rect">
              <a:avLst/>
            </a:prstGeom>
          </p:spPr>
        </p:pic>
        <p:sp>
          <p:nvSpPr>
            <p:cNvPr id="27" name="TextBox 26">
              <a:extLst>
                <a:ext uri="{FF2B5EF4-FFF2-40B4-BE49-F238E27FC236}">
                  <a16:creationId xmlns:a16="http://schemas.microsoft.com/office/drawing/2014/main" id="{6A78DE06-9845-B5B8-CBCD-0B9B8FBE7EA8}"/>
                </a:ext>
              </a:extLst>
            </p:cNvPr>
            <p:cNvSpPr txBox="1"/>
            <p:nvPr/>
          </p:nvSpPr>
          <p:spPr>
            <a:xfrm>
              <a:off x="3615965" y="4752683"/>
              <a:ext cx="2493217" cy="692497"/>
            </a:xfrm>
            <a:prstGeom prst="rect">
              <a:avLst/>
            </a:prstGeom>
            <a:noFill/>
          </p:spPr>
          <p:txBody>
            <a:bodyPr wrap="square" lIns="91440" tIns="45720" rIns="91440" bIns="45720" anchor="t">
              <a:spAutoFit/>
            </a:bodyPr>
            <a:lstStyle/>
            <a:p>
              <a:pPr algn="ctr"/>
              <a:r>
                <a:rPr lang="en-US" sz="1300" dirty="0">
                  <a:solidFill>
                    <a:schemeClr val="bg1"/>
                  </a:solidFill>
                  <a:latin typeface="Helvetica Neue"/>
                </a:rPr>
                <a:t>STUDENT SUCCESS &amp; INSTITUTIONAL EQUITY</a:t>
              </a:r>
              <a:endParaRPr lang="en-US" sz="1300" dirty="0">
                <a:solidFill>
                  <a:schemeClr val="bg1"/>
                </a:solidFill>
                <a:cs typeface="Calibri"/>
              </a:endParaRPr>
            </a:p>
            <a:p>
              <a:pPr marL="0" marR="0" algn="ctr">
                <a:spcBef>
                  <a:spcPts val="0"/>
                </a:spcBef>
                <a:spcAft>
                  <a:spcPts val="0"/>
                </a:spcAft>
              </a:pPr>
              <a:endParaRPr lang="en-US" sz="13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8" name="Group 7">
            <a:extLst>
              <a:ext uri="{FF2B5EF4-FFF2-40B4-BE49-F238E27FC236}">
                <a16:creationId xmlns:a16="http://schemas.microsoft.com/office/drawing/2014/main" id="{9D62C13D-E173-3894-404C-BA82BB887C2F}"/>
              </a:ext>
            </a:extLst>
          </p:cNvPr>
          <p:cNvGrpSpPr/>
          <p:nvPr/>
        </p:nvGrpSpPr>
        <p:grpSpPr>
          <a:xfrm>
            <a:off x="8569269" y="2210727"/>
            <a:ext cx="2672110" cy="2853012"/>
            <a:chOff x="8782371" y="2200452"/>
            <a:chExt cx="2672110" cy="2853012"/>
          </a:xfrm>
        </p:grpSpPr>
        <p:sp>
          <p:nvSpPr>
            <p:cNvPr id="11" name="TextBox 10">
              <a:extLst>
                <a:ext uri="{FF2B5EF4-FFF2-40B4-BE49-F238E27FC236}">
                  <a16:creationId xmlns:a16="http://schemas.microsoft.com/office/drawing/2014/main" id="{648D9B31-DD6B-A984-2AF2-FD59251C463C}"/>
                </a:ext>
              </a:extLst>
            </p:cNvPr>
            <p:cNvSpPr txBox="1"/>
            <p:nvPr/>
          </p:nvSpPr>
          <p:spPr>
            <a:xfrm flipH="1">
              <a:off x="9007772" y="4142309"/>
              <a:ext cx="2221309" cy="553998"/>
            </a:xfrm>
            <a:prstGeom prst="rect">
              <a:avLst/>
            </a:prstGeom>
            <a:noFill/>
          </p:spPr>
          <p:txBody>
            <a:bodyPr wrap="square" lIns="91440" tIns="45720" rIns="91440" bIns="45720" rtlCol="0" anchor="t">
              <a:spAutoFit/>
            </a:bodyPr>
            <a:lstStyle/>
            <a:p>
              <a:pPr algn="ctr"/>
              <a:r>
                <a:rPr lang="tr-TR" sz="1500" b="1">
                  <a:solidFill>
                    <a:srgbClr val="FFC000"/>
                  </a:solidFill>
                  <a:latin typeface="Helvetica Neue" panose="02000503000000020004" pitchFamily="2" charset="0"/>
                </a:rPr>
                <a:t>GREAT PLACE TO WORK</a:t>
              </a:r>
            </a:p>
          </p:txBody>
        </p:sp>
        <p:sp>
          <p:nvSpPr>
            <p:cNvPr id="15" name="Oval 14">
              <a:extLst>
                <a:ext uri="{FF2B5EF4-FFF2-40B4-BE49-F238E27FC236}">
                  <a16:creationId xmlns:a16="http://schemas.microsoft.com/office/drawing/2014/main" id="{892018C8-383B-7E03-11E6-5BEFDC79054A}"/>
                </a:ext>
              </a:extLst>
            </p:cNvPr>
            <p:cNvSpPr/>
            <p:nvPr/>
          </p:nvSpPr>
          <p:spPr>
            <a:xfrm>
              <a:off x="9239807" y="2200452"/>
              <a:ext cx="1757239" cy="1757239"/>
            </a:xfrm>
            <a:prstGeom prst="ellipse">
              <a:avLst/>
            </a:prstGeom>
            <a:solidFill>
              <a:schemeClr val="bg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solidFill>
                  <a:srgbClr val="FFC000"/>
                </a:solidFill>
              </a:endParaRPr>
            </a:p>
          </p:txBody>
        </p:sp>
        <p:sp>
          <p:nvSpPr>
            <p:cNvPr id="29" name="TextBox 28">
              <a:extLst>
                <a:ext uri="{FF2B5EF4-FFF2-40B4-BE49-F238E27FC236}">
                  <a16:creationId xmlns:a16="http://schemas.microsoft.com/office/drawing/2014/main" id="{B7C2ACA3-FD88-B4CD-C396-6863FB8B2A74}"/>
                </a:ext>
              </a:extLst>
            </p:cNvPr>
            <p:cNvSpPr txBox="1"/>
            <p:nvPr/>
          </p:nvSpPr>
          <p:spPr>
            <a:xfrm>
              <a:off x="8782371" y="4761076"/>
              <a:ext cx="2672110" cy="292388"/>
            </a:xfrm>
            <a:prstGeom prst="rect">
              <a:avLst/>
            </a:prstGeom>
            <a:noFill/>
          </p:spPr>
          <p:txBody>
            <a:bodyPr wrap="square" lIns="91440" tIns="45720" rIns="91440" bIns="45720" anchor="t">
              <a:spAutoFit/>
            </a:bodyPr>
            <a:lstStyle/>
            <a:p>
              <a:pPr algn="ctr"/>
              <a:r>
                <a:rPr lang="en-US" sz="1300">
                  <a:solidFill>
                    <a:schemeClr val="bg1"/>
                  </a:solidFill>
                  <a:latin typeface="Helvetica Neue"/>
                </a:rPr>
                <a:t>EMPLOYEE EXPERIENCE</a:t>
              </a:r>
              <a:endParaRPr lang="en-US" sz="1300">
                <a:solidFill>
                  <a:schemeClr val="bg1"/>
                </a:solidFill>
                <a:cs typeface="Calibri"/>
              </a:endParaRPr>
            </a:p>
          </p:txBody>
        </p:sp>
        <p:pic>
          <p:nvPicPr>
            <p:cNvPr id="30" name="Picture 29">
              <a:extLst>
                <a:ext uri="{FF2B5EF4-FFF2-40B4-BE49-F238E27FC236}">
                  <a16:creationId xmlns:a16="http://schemas.microsoft.com/office/drawing/2014/main" id="{BB915BC7-D945-1307-3D54-2A1FD2A9D1C0}"/>
                </a:ext>
              </a:extLst>
            </p:cNvPr>
            <p:cNvPicPr>
              <a:picLocks noChangeAspect="1"/>
            </p:cNvPicPr>
            <p:nvPr/>
          </p:nvPicPr>
          <p:blipFill>
            <a:blip r:embed="rId5"/>
            <a:stretch>
              <a:fillRect/>
            </a:stretch>
          </p:blipFill>
          <p:spPr>
            <a:xfrm>
              <a:off x="9750624" y="2387628"/>
              <a:ext cx="794688" cy="1353949"/>
            </a:xfrm>
            <a:prstGeom prst="rect">
              <a:avLst/>
            </a:prstGeom>
          </p:spPr>
        </p:pic>
      </p:grpSp>
      <p:sp>
        <p:nvSpPr>
          <p:cNvPr id="32" name="Rectangle 31">
            <a:extLst>
              <a:ext uri="{FF2B5EF4-FFF2-40B4-BE49-F238E27FC236}">
                <a16:creationId xmlns:a16="http://schemas.microsoft.com/office/drawing/2014/main" id="{484F9ECE-3F76-D23F-8639-44AC667850DB}"/>
              </a:ext>
            </a:extLst>
          </p:cNvPr>
          <p:cNvSpPr/>
          <p:nvPr/>
        </p:nvSpPr>
        <p:spPr>
          <a:xfrm>
            <a:off x="-158055" y="615620"/>
            <a:ext cx="12505764" cy="923330"/>
          </a:xfrm>
          <a:prstGeom prst="rect">
            <a:avLst/>
          </a:prstGeom>
        </p:spPr>
        <p:txBody>
          <a:bodyPr wrap="square">
            <a:spAutoFit/>
          </a:bodyPr>
          <a:lstStyle/>
          <a:p>
            <a:pPr algn="ctr"/>
            <a:r>
              <a:rPr lang="en-US" sz="54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RECOGNITIONS</a:t>
            </a:r>
            <a:endParaRPr lang="en-US" sz="20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7" name="Group 6">
            <a:extLst>
              <a:ext uri="{FF2B5EF4-FFF2-40B4-BE49-F238E27FC236}">
                <a16:creationId xmlns:a16="http://schemas.microsoft.com/office/drawing/2014/main" id="{18DEF2B3-D3F1-E472-BB88-5B41A7C8F816}"/>
              </a:ext>
            </a:extLst>
          </p:cNvPr>
          <p:cNvGrpSpPr/>
          <p:nvPr/>
        </p:nvGrpSpPr>
        <p:grpSpPr>
          <a:xfrm>
            <a:off x="4848218" y="2210727"/>
            <a:ext cx="2493217" cy="3061699"/>
            <a:chOff x="6158843" y="2200452"/>
            <a:chExt cx="2493217" cy="3061699"/>
          </a:xfrm>
        </p:grpSpPr>
        <p:sp>
          <p:nvSpPr>
            <p:cNvPr id="6" name="TextBox 5">
              <a:extLst>
                <a:ext uri="{FF2B5EF4-FFF2-40B4-BE49-F238E27FC236}">
                  <a16:creationId xmlns:a16="http://schemas.microsoft.com/office/drawing/2014/main" id="{68EB2F8E-CA94-99D1-7F33-350640A4A1B0}"/>
                </a:ext>
              </a:extLst>
            </p:cNvPr>
            <p:cNvSpPr txBox="1"/>
            <p:nvPr/>
          </p:nvSpPr>
          <p:spPr>
            <a:xfrm flipH="1">
              <a:off x="6294797" y="4142309"/>
              <a:ext cx="2221309" cy="323165"/>
            </a:xfrm>
            <a:prstGeom prst="rect">
              <a:avLst/>
            </a:prstGeom>
            <a:noFill/>
          </p:spPr>
          <p:txBody>
            <a:bodyPr wrap="square" lIns="91440" tIns="45720" rIns="91440" bIns="45720" rtlCol="0" anchor="t">
              <a:spAutoFit/>
            </a:bodyPr>
            <a:lstStyle/>
            <a:p>
              <a:pPr algn="ctr"/>
              <a:r>
                <a:rPr lang="tr-TR" sz="1500" b="1">
                  <a:solidFill>
                    <a:srgbClr val="FFC000"/>
                  </a:solidFill>
                  <a:latin typeface="Helvetica Neue" panose="02000503000000020004" pitchFamily="2" charset="0"/>
                </a:rPr>
                <a:t>ASPEN PRIZE</a:t>
              </a:r>
            </a:p>
          </p:txBody>
        </p:sp>
        <p:sp>
          <p:nvSpPr>
            <p:cNvPr id="14" name="Oval 13">
              <a:extLst>
                <a:ext uri="{FF2B5EF4-FFF2-40B4-BE49-F238E27FC236}">
                  <a16:creationId xmlns:a16="http://schemas.microsoft.com/office/drawing/2014/main" id="{089277CF-A228-DB38-6291-53263F9671E3}"/>
                </a:ext>
              </a:extLst>
            </p:cNvPr>
            <p:cNvSpPr/>
            <p:nvPr/>
          </p:nvSpPr>
          <p:spPr>
            <a:xfrm>
              <a:off x="6526832" y="2200452"/>
              <a:ext cx="1757239" cy="1757239"/>
            </a:xfrm>
            <a:prstGeom prst="ellipse">
              <a:avLst/>
            </a:prstGeom>
            <a:solidFill>
              <a:schemeClr val="bg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solidFill>
                  <a:srgbClr val="FFC000"/>
                </a:solidFill>
              </a:endParaRPr>
            </a:p>
          </p:txBody>
        </p:sp>
        <p:sp>
          <p:nvSpPr>
            <p:cNvPr id="28" name="TextBox 27">
              <a:extLst>
                <a:ext uri="{FF2B5EF4-FFF2-40B4-BE49-F238E27FC236}">
                  <a16:creationId xmlns:a16="http://schemas.microsoft.com/office/drawing/2014/main" id="{FF134B93-D874-F249-0C22-8FE8B4F1BBCE}"/>
                </a:ext>
              </a:extLst>
            </p:cNvPr>
            <p:cNvSpPr txBox="1"/>
            <p:nvPr/>
          </p:nvSpPr>
          <p:spPr>
            <a:xfrm>
              <a:off x="6158843" y="4769708"/>
              <a:ext cx="2493217" cy="492443"/>
            </a:xfrm>
            <a:prstGeom prst="rect">
              <a:avLst/>
            </a:prstGeom>
            <a:noFill/>
          </p:spPr>
          <p:txBody>
            <a:bodyPr wrap="square" lIns="91440" tIns="45720" rIns="91440" bIns="45720" anchor="t">
              <a:spAutoFit/>
            </a:bodyPr>
            <a:lstStyle/>
            <a:p>
              <a:pPr algn="ctr"/>
              <a:r>
                <a:rPr lang="en-US" sz="1300" dirty="0">
                  <a:solidFill>
                    <a:schemeClr val="bg1"/>
                  </a:solidFill>
                  <a:latin typeface="Helvetica Neue"/>
                </a:rPr>
                <a:t>COMMUNITY COLLEGE EXCELLENCE</a:t>
              </a:r>
              <a:endParaRPr lang="en-US" sz="1300" dirty="0">
                <a:solidFill>
                  <a:schemeClr val="bg1"/>
                </a:solidFill>
                <a:cs typeface="Calibri"/>
              </a:endParaRPr>
            </a:p>
          </p:txBody>
        </p:sp>
        <p:pic>
          <p:nvPicPr>
            <p:cNvPr id="33" name="Picture 32">
              <a:extLst>
                <a:ext uri="{FF2B5EF4-FFF2-40B4-BE49-F238E27FC236}">
                  <a16:creationId xmlns:a16="http://schemas.microsoft.com/office/drawing/2014/main" id="{A4D31640-628A-EE71-EB0A-FBAA913DF85C}"/>
                </a:ext>
              </a:extLst>
            </p:cNvPr>
            <p:cNvPicPr>
              <a:picLocks noChangeAspect="1"/>
            </p:cNvPicPr>
            <p:nvPr/>
          </p:nvPicPr>
          <p:blipFill>
            <a:blip r:embed="rId6"/>
            <a:stretch>
              <a:fillRect/>
            </a:stretch>
          </p:blipFill>
          <p:spPr>
            <a:xfrm>
              <a:off x="6810957" y="2408835"/>
              <a:ext cx="1183503" cy="1332742"/>
            </a:xfrm>
            <a:prstGeom prst="rect">
              <a:avLst/>
            </a:prstGeom>
          </p:spPr>
        </p:pic>
      </p:grpSp>
      <p:pic>
        <p:nvPicPr>
          <p:cNvPr id="35" name="Graphic 34" descr="Graduation cap with solid fill">
            <a:extLst>
              <a:ext uri="{FF2B5EF4-FFF2-40B4-BE49-F238E27FC236}">
                <a16:creationId xmlns:a16="http://schemas.microsoft.com/office/drawing/2014/main" id="{F2B999D9-B78B-D60E-807F-8BAB4F4A126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2607" y="615620"/>
            <a:ext cx="914400" cy="914400"/>
          </a:xfrm>
          <a:prstGeom prst="rect">
            <a:avLst/>
          </a:prstGeom>
        </p:spPr>
      </p:pic>
    </p:spTree>
    <p:extLst>
      <p:ext uri="{BB962C8B-B14F-4D97-AF65-F5344CB8AC3E}">
        <p14:creationId xmlns:p14="http://schemas.microsoft.com/office/powerpoint/2010/main" val="178179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0" y="0"/>
              <a:ext cx="12192000" cy="6858000"/>
            </a:xfrm>
            <a:prstGeom prst="rect">
              <a:avLst/>
            </a:prstGeom>
          </p:spPr>
        </p:pic>
        <p:pic>
          <p:nvPicPr>
            <p:cNvPr id="4" name="object 4"/>
            <p:cNvPicPr/>
            <p:nvPr/>
          </p:nvPicPr>
          <p:blipFill>
            <a:blip r:embed="rId3" cstate="print"/>
            <a:stretch>
              <a:fillRect/>
            </a:stretch>
          </p:blipFill>
          <p:spPr>
            <a:xfrm>
              <a:off x="1828800" y="1466850"/>
              <a:ext cx="6800850" cy="2419350"/>
            </a:xfrm>
            <a:prstGeom prst="rect">
              <a:avLst/>
            </a:prstGeom>
          </p:spPr>
        </p:pic>
      </p:grpSp>
      <p:sp>
        <p:nvSpPr>
          <p:cNvPr id="5" name="object 5"/>
          <p:cNvSpPr txBox="1">
            <a:spLocks noGrp="1"/>
          </p:cNvSpPr>
          <p:nvPr>
            <p:ph type="title"/>
          </p:nvPr>
        </p:nvSpPr>
        <p:spPr>
          <a:xfrm>
            <a:off x="5478145" y="2430843"/>
            <a:ext cx="4311650" cy="1718945"/>
          </a:xfrm>
          <a:prstGeom prst="rect">
            <a:avLst/>
          </a:prstGeom>
        </p:spPr>
        <p:txBody>
          <a:bodyPr vert="horz" wrap="square" lIns="0" tIns="13335" rIns="0" bIns="0" rtlCol="0">
            <a:spAutoFit/>
          </a:bodyPr>
          <a:lstStyle/>
          <a:p>
            <a:pPr marL="12700">
              <a:lnSpc>
                <a:spcPts val="6659"/>
              </a:lnSpc>
              <a:spcBef>
                <a:spcPts val="105"/>
              </a:spcBef>
            </a:pPr>
            <a:r>
              <a:rPr sz="6000" b="1" spc="-10" dirty="0">
                <a:solidFill>
                  <a:schemeClr val="bg1"/>
                </a:solidFill>
                <a:latin typeface="Arial" panose="020B0604020202020204" pitchFamily="34" charset="0"/>
                <a:cs typeface="Arial" panose="020B0604020202020204" pitchFamily="34" charset="0"/>
              </a:rPr>
              <a:t>SETTING</a:t>
            </a:r>
            <a:endParaRPr sz="6000" b="1" dirty="0">
              <a:solidFill>
                <a:schemeClr val="bg1"/>
              </a:solidFill>
              <a:latin typeface="Arial" panose="020B0604020202020204" pitchFamily="34" charset="0"/>
              <a:cs typeface="Arial" panose="020B0604020202020204" pitchFamily="34" charset="0"/>
            </a:endParaRPr>
          </a:p>
          <a:p>
            <a:pPr marL="33020">
              <a:lnSpc>
                <a:spcPts val="6659"/>
              </a:lnSpc>
            </a:pPr>
            <a:r>
              <a:rPr sz="6000" b="0" dirty="0">
                <a:solidFill>
                  <a:schemeClr val="bg1"/>
                </a:solidFill>
                <a:latin typeface="Arial" panose="020B0604020202020204" pitchFamily="34" charset="0"/>
                <a:cs typeface="Arial" panose="020B0604020202020204" pitchFamily="34" charset="0"/>
              </a:rPr>
              <a:t>THE</a:t>
            </a:r>
            <a:r>
              <a:rPr sz="6000" b="0" spc="-30" dirty="0">
                <a:solidFill>
                  <a:schemeClr val="bg1"/>
                </a:solidFill>
                <a:latin typeface="Arial" panose="020B0604020202020204" pitchFamily="34" charset="0"/>
                <a:cs typeface="Arial" panose="020B0604020202020204" pitchFamily="34" charset="0"/>
              </a:rPr>
              <a:t> </a:t>
            </a:r>
            <a:r>
              <a:rPr sz="6000" b="0" spc="-75" dirty="0">
                <a:solidFill>
                  <a:schemeClr val="bg1"/>
                </a:solidFill>
                <a:latin typeface="Arial" panose="020B0604020202020204" pitchFamily="34" charset="0"/>
                <a:cs typeface="Arial" panose="020B0604020202020204" pitchFamily="34" charset="0"/>
              </a:rPr>
              <a:t>STAGE</a:t>
            </a:r>
            <a:endParaRPr sz="6000" dirty="0">
              <a:solidFill>
                <a:schemeClr val="bg1"/>
              </a:solidFill>
              <a:latin typeface="Arial" panose="020B0604020202020204" pitchFamily="34" charset="0"/>
              <a:cs typeface="Arial" panose="020B0604020202020204" pitchFamily="34" charset="0"/>
            </a:endParaRPr>
          </a:p>
        </p:txBody>
      </p:sp>
      <p:pic>
        <p:nvPicPr>
          <p:cNvPr id="6" name="object 6"/>
          <p:cNvPicPr/>
          <p:nvPr/>
        </p:nvPicPr>
        <p:blipFill>
          <a:blip r:embed="rId4" cstate="print"/>
          <a:stretch>
            <a:fillRect/>
          </a:stretch>
        </p:blipFill>
        <p:spPr>
          <a:xfrm>
            <a:off x="0" y="0"/>
            <a:ext cx="4286250" cy="685799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g object 16">
            <a:extLst>
              <a:ext uri="{FF2B5EF4-FFF2-40B4-BE49-F238E27FC236}">
                <a16:creationId xmlns:a16="http://schemas.microsoft.com/office/drawing/2014/main" id="{1BA95190-78AC-F435-C4C3-0D7FFF2747E9}"/>
              </a:ext>
            </a:extLst>
          </p:cNvPr>
          <p:cNvPicPr/>
          <p:nvPr/>
        </p:nvPicPr>
        <p:blipFill>
          <a:blip r:embed="rId3" cstate="print"/>
          <a:stretch>
            <a:fillRect/>
          </a:stretch>
        </p:blipFill>
        <p:spPr>
          <a:xfrm>
            <a:off x="0" y="0"/>
            <a:ext cx="12191999" cy="6857997"/>
          </a:xfrm>
          <a:prstGeom prst="rect">
            <a:avLst/>
          </a:prstGeom>
        </p:spPr>
      </p:pic>
      <p:sp>
        <p:nvSpPr>
          <p:cNvPr id="30723" name="Rectangle 11">
            <a:extLst>
              <a:ext uri="{FF2B5EF4-FFF2-40B4-BE49-F238E27FC236}">
                <a16:creationId xmlns:a16="http://schemas.microsoft.com/office/drawing/2014/main" id="{4C8492D5-DB6D-1316-C554-0735B6B7E74A}"/>
              </a:ext>
            </a:extLst>
          </p:cNvPr>
          <p:cNvSpPr>
            <a:spLocks noChangeArrowheads="1"/>
          </p:cNvSpPr>
          <p:nvPr/>
        </p:nvSpPr>
        <p:spPr bwMode="auto">
          <a:xfrm>
            <a:off x="838200" y="1295400"/>
            <a:ext cx="3429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20000"/>
              </a:spcBef>
              <a:buFontTx/>
              <a:buNone/>
            </a:pPr>
            <a:endParaRPr lang="en-US" altLang="en-US" sz="2000">
              <a:latin typeface="Century Gothic" panose="020B0502020202020204" pitchFamily="34" charset="0"/>
            </a:endParaRPr>
          </a:p>
        </p:txBody>
      </p:sp>
      <p:pic>
        <p:nvPicPr>
          <p:cNvPr id="12" name="Picture 11" descr="A picture containing cloud, text, sky, outdoor&#10;&#10;Description automatically generated">
            <a:extLst>
              <a:ext uri="{FF2B5EF4-FFF2-40B4-BE49-F238E27FC236}">
                <a16:creationId xmlns:a16="http://schemas.microsoft.com/office/drawing/2014/main" id="{F2D177D4-7B16-2F1F-BDC0-ADC549AEB387}"/>
              </a:ext>
            </a:extLst>
          </p:cNvPr>
          <p:cNvPicPr>
            <a:picLocks noChangeAspect="1"/>
          </p:cNvPicPr>
          <p:nvPr/>
        </p:nvPicPr>
        <p:blipFill rotWithShape="1">
          <a:blip r:embed="rId4"/>
          <a:srcRect t="2353"/>
          <a:stretch/>
        </p:blipFill>
        <p:spPr>
          <a:xfrm>
            <a:off x="8419376" y="3573853"/>
            <a:ext cx="3657183" cy="3199306"/>
          </a:xfrm>
          <a:prstGeom prst="rect">
            <a:avLst/>
          </a:prstGeom>
          <a:ln>
            <a:noFill/>
          </a:ln>
          <a:effectLst>
            <a:outerShdw blurRad="292100" dist="139700" dir="2700000" algn="tl" rotWithShape="0">
              <a:srgbClr val="333333">
                <a:alpha val="65000"/>
              </a:srgbClr>
            </a:outerShdw>
          </a:effectLst>
        </p:spPr>
      </p:pic>
      <p:sp>
        <p:nvSpPr>
          <p:cNvPr id="13" name="Title 2">
            <a:extLst>
              <a:ext uri="{FF2B5EF4-FFF2-40B4-BE49-F238E27FC236}">
                <a16:creationId xmlns:a16="http://schemas.microsoft.com/office/drawing/2014/main" id="{1A4B06A9-69A6-9AE4-0236-10DAF2A24C2F}"/>
              </a:ext>
            </a:extLst>
          </p:cNvPr>
          <p:cNvSpPr txBox="1">
            <a:spLocks/>
          </p:cNvSpPr>
          <p:nvPr/>
        </p:nvSpPr>
        <p:spPr>
          <a:xfrm>
            <a:off x="479980" y="310374"/>
            <a:ext cx="5873685" cy="7016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altLang="en-US" sz="3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SAN ANTONIO </a:t>
            </a:r>
          </a:p>
          <a:p>
            <a:pPr>
              <a:defRPr/>
            </a:pPr>
            <a:r>
              <a:rPr lang="en-US" altLang="en-US" sz="3200"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rPr>
              <a:t>SURGING</a:t>
            </a:r>
            <a:r>
              <a:rPr lang="en-US" altLang="en-US" sz="3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ECONOMICALLY</a:t>
            </a:r>
          </a:p>
        </p:txBody>
      </p:sp>
      <p:pic>
        <p:nvPicPr>
          <p:cNvPr id="2" name="Picture 3" descr="A picture containing text, font, screenshot&#10;&#10;Description automatically generated">
            <a:extLst>
              <a:ext uri="{FF2B5EF4-FFF2-40B4-BE49-F238E27FC236}">
                <a16:creationId xmlns:a16="http://schemas.microsoft.com/office/drawing/2014/main" id="{35D73D4C-4BAF-63E6-C1F1-32747E2A5AF8}"/>
              </a:ext>
            </a:extLst>
          </p:cNvPr>
          <p:cNvPicPr>
            <a:picLocks noChangeAspect="1"/>
          </p:cNvPicPr>
          <p:nvPr/>
        </p:nvPicPr>
        <p:blipFill rotWithShape="1">
          <a:blip r:embed="rId5"/>
          <a:srcRect l="33458" r="10470" b="1149"/>
          <a:stretch/>
        </p:blipFill>
        <p:spPr>
          <a:xfrm>
            <a:off x="479981" y="1295400"/>
            <a:ext cx="5996910" cy="1711751"/>
          </a:xfrm>
          <a:prstGeom prst="rect">
            <a:avLst/>
          </a:prstGeom>
          <a:ln>
            <a:noFill/>
          </a:ln>
          <a:effectLst>
            <a:outerShdw blurRad="292100" dist="139700" dir="2700000" algn="tl" rotWithShape="0">
              <a:srgbClr val="333333">
                <a:alpha val="65000"/>
              </a:srgbClr>
            </a:outerShdw>
          </a:effectLst>
        </p:spPr>
      </p:pic>
      <p:pic>
        <p:nvPicPr>
          <p:cNvPr id="9" name="Picture 8" descr="A cityscape with a sunset&#10;&#10;Description automatically generated">
            <a:extLst>
              <a:ext uri="{FF2B5EF4-FFF2-40B4-BE49-F238E27FC236}">
                <a16:creationId xmlns:a16="http://schemas.microsoft.com/office/drawing/2014/main" id="{E20CA4CE-8422-41CA-01A0-4E7AFA0031CA}"/>
              </a:ext>
            </a:extLst>
          </p:cNvPr>
          <p:cNvPicPr>
            <a:picLocks noChangeAspect="1"/>
          </p:cNvPicPr>
          <p:nvPr/>
        </p:nvPicPr>
        <p:blipFill>
          <a:blip r:embed="rId6"/>
          <a:stretch>
            <a:fillRect/>
          </a:stretch>
        </p:blipFill>
        <p:spPr>
          <a:xfrm>
            <a:off x="479981" y="3573853"/>
            <a:ext cx="3330839" cy="3199306"/>
          </a:xfrm>
          <a:prstGeom prst="rect">
            <a:avLst/>
          </a:prstGeom>
        </p:spPr>
      </p:pic>
      <p:pic>
        <p:nvPicPr>
          <p:cNvPr id="11" name="Picture 10" descr="A river with colorful umbrellas and people sitting at tables&#10;&#10;Description automatically generated">
            <a:extLst>
              <a:ext uri="{FF2B5EF4-FFF2-40B4-BE49-F238E27FC236}">
                <a16:creationId xmlns:a16="http://schemas.microsoft.com/office/drawing/2014/main" id="{38766339-12E7-9150-F58A-B45F7335782F}"/>
              </a:ext>
            </a:extLst>
          </p:cNvPr>
          <p:cNvPicPr>
            <a:picLocks noChangeAspect="1"/>
          </p:cNvPicPr>
          <p:nvPr/>
        </p:nvPicPr>
        <p:blipFill>
          <a:blip r:embed="rId7"/>
          <a:stretch>
            <a:fillRect/>
          </a:stretch>
        </p:blipFill>
        <p:spPr>
          <a:xfrm>
            <a:off x="3991525" y="3573853"/>
            <a:ext cx="4247146" cy="3199442"/>
          </a:xfrm>
          <a:prstGeom prst="rect">
            <a:avLst/>
          </a:prstGeom>
        </p:spPr>
      </p:pic>
      <p:grpSp>
        <p:nvGrpSpPr>
          <p:cNvPr id="15" name="Group 14">
            <a:extLst>
              <a:ext uri="{FF2B5EF4-FFF2-40B4-BE49-F238E27FC236}">
                <a16:creationId xmlns:a16="http://schemas.microsoft.com/office/drawing/2014/main" id="{DF73305A-533A-A3D6-F80E-04DA6B384A09}"/>
              </a:ext>
            </a:extLst>
          </p:cNvPr>
          <p:cNvGrpSpPr/>
          <p:nvPr/>
        </p:nvGrpSpPr>
        <p:grpSpPr>
          <a:xfrm>
            <a:off x="6835110" y="286819"/>
            <a:ext cx="5241449" cy="3142182"/>
            <a:chOff x="6835110" y="286819"/>
            <a:chExt cx="5241449" cy="3142182"/>
          </a:xfrm>
        </p:grpSpPr>
        <p:pic>
          <p:nvPicPr>
            <p:cNvPr id="4" name="Picture 4" descr="A picture containing text, sky, cloud, screenshot&#10;&#10;Description automatically generated">
              <a:extLst>
                <a:ext uri="{FF2B5EF4-FFF2-40B4-BE49-F238E27FC236}">
                  <a16:creationId xmlns:a16="http://schemas.microsoft.com/office/drawing/2014/main" id="{C19E11BD-8AB0-AEBA-404E-454771DCABB3}"/>
                </a:ext>
              </a:extLst>
            </p:cNvPr>
            <p:cNvPicPr>
              <a:picLocks noChangeAspect="1"/>
            </p:cNvPicPr>
            <p:nvPr/>
          </p:nvPicPr>
          <p:blipFill>
            <a:blip r:embed="rId8"/>
            <a:stretch>
              <a:fillRect/>
            </a:stretch>
          </p:blipFill>
          <p:spPr>
            <a:xfrm>
              <a:off x="6835110" y="286819"/>
              <a:ext cx="5241449" cy="3142182"/>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68D70FA3-6A45-4BBC-163A-BB89BBDE50A6}"/>
                </a:ext>
              </a:extLst>
            </p:cNvPr>
            <p:cNvSpPr/>
            <p:nvPr/>
          </p:nvSpPr>
          <p:spPr>
            <a:xfrm>
              <a:off x="10426045" y="2432115"/>
              <a:ext cx="1574277" cy="8672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786760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g object 16">
            <a:extLst>
              <a:ext uri="{FF2B5EF4-FFF2-40B4-BE49-F238E27FC236}">
                <a16:creationId xmlns:a16="http://schemas.microsoft.com/office/drawing/2014/main" id="{C28CC2B3-D6C1-085B-F8FE-D1450E49F915}"/>
              </a:ext>
            </a:extLst>
          </p:cNvPr>
          <p:cNvPicPr/>
          <p:nvPr/>
        </p:nvPicPr>
        <p:blipFill>
          <a:blip r:embed="rId3" cstate="print"/>
          <a:stretch>
            <a:fillRect/>
          </a:stretch>
        </p:blipFill>
        <p:spPr>
          <a:xfrm>
            <a:off x="0" y="0"/>
            <a:ext cx="12191999" cy="6857997"/>
          </a:xfrm>
          <a:prstGeom prst="rect">
            <a:avLst/>
          </a:prstGeom>
        </p:spPr>
      </p:pic>
      <p:sp>
        <p:nvSpPr>
          <p:cNvPr id="21" name="TextBox 20"/>
          <p:cNvSpPr txBox="1"/>
          <p:nvPr/>
        </p:nvSpPr>
        <p:spPr>
          <a:xfrm flipH="1">
            <a:off x="654654" y="144791"/>
            <a:ext cx="3114136" cy="584775"/>
          </a:xfrm>
          <a:prstGeom prst="rect">
            <a:avLst/>
          </a:prstGeom>
          <a:noFill/>
        </p:spPr>
        <p:txBody>
          <a:bodyPr wrap="square" rtlCol="0">
            <a:spAutoFit/>
          </a:bodyPr>
          <a:lstStyle/>
          <a:p>
            <a:pPr algn="ctr"/>
            <a:r>
              <a:rPr lang="tr-TR" sz="3200" b="1" dirty="0">
                <a:solidFill>
                  <a:schemeClr val="bg1">
                    <a:lumMod val="95000"/>
                  </a:schemeClr>
                </a:solidFill>
                <a:latin typeface="Helvetica Neue" panose="02000503000000020004" pitchFamily="2" charset="0"/>
              </a:rPr>
              <a:t>SAN </a:t>
            </a:r>
            <a:r>
              <a:rPr lang="en-US" sz="3200" b="1" dirty="0">
                <a:solidFill>
                  <a:schemeClr val="bg1">
                    <a:lumMod val="95000"/>
                  </a:schemeClr>
                </a:solidFill>
                <a:latin typeface="Helvetica Neue" panose="02000503000000020004" pitchFamily="2" charset="0"/>
              </a:rPr>
              <a:t>ANTONIO</a:t>
            </a:r>
          </a:p>
        </p:txBody>
      </p:sp>
      <p:sp>
        <p:nvSpPr>
          <p:cNvPr id="2" name="Rectangle 1">
            <a:extLst>
              <a:ext uri="{FF2B5EF4-FFF2-40B4-BE49-F238E27FC236}">
                <a16:creationId xmlns:a16="http://schemas.microsoft.com/office/drawing/2014/main" id="{9129B47F-15C4-7763-812A-1EEB05B21D3C}"/>
              </a:ext>
            </a:extLst>
          </p:cNvPr>
          <p:cNvSpPr/>
          <p:nvPr/>
        </p:nvSpPr>
        <p:spPr>
          <a:xfrm>
            <a:off x="1612025" y="2010144"/>
            <a:ext cx="2764971" cy="1077218"/>
          </a:xfrm>
          <a:prstGeom prst="rect">
            <a:avLst/>
          </a:prstGeom>
        </p:spPr>
        <p:txBody>
          <a:bodyPr wrap="square" lIns="91440" tIns="45720" rIns="91440" bIns="45720" anchor="t">
            <a:spAutoFit/>
          </a:bodyPr>
          <a:lstStyle/>
          <a:p>
            <a:r>
              <a:rPr lang="en-US" sz="3600" b="1">
                <a:solidFill>
                  <a:schemeClr val="bg1">
                    <a:lumMod val="95000"/>
                  </a:schemeClr>
                </a:solidFill>
                <a:latin typeface="Helvetica Neue"/>
              </a:rPr>
              <a:t>1 in 5</a:t>
            </a:r>
          </a:p>
          <a:p>
            <a:r>
              <a:rPr lang="en-US" sz="1400" b="1">
                <a:solidFill>
                  <a:schemeClr val="bg1">
                    <a:lumMod val="95000"/>
                  </a:schemeClr>
                </a:solidFill>
                <a:latin typeface="Helvetica Neue"/>
              </a:rPr>
              <a:t>People in San Antonio </a:t>
            </a:r>
          </a:p>
          <a:p>
            <a:r>
              <a:rPr lang="en-US" sz="1400" b="1">
                <a:solidFill>
                  <a:schemeClr val="bg1">
                    <a:lumMod val="95000"/>
                  </a:schemeClr>
                </a:solidFill>
                <a:latin typeface="Helvetica Neue"/>
              </a:rPr>
              <a:t>live below poverty level</a:t>
            </a:r>
          </a:p>
        </p:txBody>
      </p:sp>
      <p:sp>
        <p:nvSpPr>
          <p:cNvPr id="3" name="TextBox 2">
            <a:extLst>
              <a:ext uri="{FF2B5EF4-FFF2-40B4-BE49-F238E27FC236}">
                <a16:creationId xmlns:a16="http://schemas.microsoft.com/office/drawing/2014/main" id="{7951E53E-445A-AAE4-2A41-ED5B137EFE02}"/>
              </a:ext>
            </a:extLst>
          </p:cNvPr>
          <p:cNvSpPr txBox="1"/>
          <p:nvPr/>
        </p:nvSpPr>
        <p:spPr>
          <a:xfrm flipH="1">
            <a:off x="113231" y="599867"/>
            <a:ext cx="4196981" cy="1015663"/>
          </a:xfrm>
          <a:prstGeom prst="rect">
            <a:avLst/>
          </a:prstGeom>
          <a:noFill/>
        </p:spPr>
        <p:txBody>
          <a:bodyPr wrap="square" rtlCol="0">
            <a:spAutoFit/>
          </a:bodyPr>
          <a:lstStyle/>
          <a:p>
            <a:pPr algn="ctr"/>
            <a:r>
              <a:rPr lang="en-US" sz="2800" dirty="0">
                <a:solidFill>
                  <a:schemeClr val="bg1">
                    <a:lumMod val="95000"/>
                  </a:schemeClr>
                </a:solidFill>
                <a:latin typeface="Helvetica Neue Thin" panose="020B0403020202020204" pitchFamily="34" charset="0"/>
                <a:ea typeface="Helvetica Neue Thin" panose="020B0403020202020204" pitchFamily="34" charset="0"/>
                <a:cs typeface="Helvetica Neue Condensed" panose="02000503000000020004" pitchFamily="2" charset="0"/>
              </a:rPr>
              <a:t>IS STILL</a:t>
            </a:r>
          </a:p>
          <a:p>
            <a:pPr algn="ctr"/>
            <a:r>
              <a:rPr lang="en-US" sz="32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CHALLENGED</a:t>
            </a:r>
            <a:endParaRPr lang="en-US" sz="2800" dirty="0">
              <a:solidFill>
                <a:schemeClr val="bg1">
                  <a:lumMod val="95000"/>
                </a:schemeClr>
              </a:solidFill>
              <a:latin typeface="Helvetica Neue Thin" panose="020B0403020202020204" pitchFamily="34" charset="0"/>
              <a:ea typeface="Helvetica Neue Thin" panose="020B0403020202020204" pitchFamily="34" charset="0"/>
              <a:cs typeface="Helvetica Neue Condensed" panose="02000503000000020004" pitchFamily="2" charset="0"/>
            </a:endParaRPr>
          </a:p>
        </p:txBody>
      </p:sp>
      <p:grpSp>
        <p:nvGrpSpPr>
          <p:cNvPr id="18" name="Group 17">
            <a:extLst>
              <a:ext uri="{FF2B5EF4-FFF2-40B4-BE49-F238E27FC236}">
                <a16:creationId xmlns:a16="http://schemas.microsoft.com/office/drawing/2014/main" id="{A437B38A-72AA-43B1-821B-9FA881BAF1E5}"/>
              </a:ext>
            </a:extLst>
          </p:cNvPr>
          <p:cNvGrpSpPr/>
          <p:nvPr/>
        </p:nvGrpSpPr>
        <p:grpSpPr>
          <a:xfrm>
            <a:off x="286822" y="2137273"/>
            <a:ext cx="1248202" cy="914400"/>
            <a:chOff x="325322" y="2472423"/>
            <a:chExt cx="1248202" cy="914400"/>
          </a:xfrm>
        </p:grpSpPr>
        <p:pic>
          <p:nvPicPr>
            <p:cNvPr id="11" name="Graphic 10" descr="Group with solid fill">
              <a:extLst>
                <a:ext uri="{FF2B5EF4-FFF2-40B4-BE49-F238E27FC236}">
                  <a16:creationId xmlns:a16="http://schemas.microsoft.com/office/drawing/2014/main" id="{93291682-685B-1B8B-260C-2964CAF8F2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9124" y="2472423"/>
              <a:ext cx="914400" cy="914400"/>
            </a:xfrm>
            <a:prstGeom prst="rect">
              <a:avLst/>
            </a:prstGeom>
          </p:spPr>
        </p:pic>
        <p:pic>
          <p:nvPicPr>
            <p:cNvPr id="13" name="Graphic 12" descr="Confused person with solid fill">
              <a:extLst>
                <a:ext uri="{FF2B5EF4-FFF2-40B4-BE49-F238E27FC236}">
                  <a16:creationId xmlns:a16="http://schemas.microsoft.com/office/drawing/2014/main" id="{BA96A700-76F5-A8B0-3516-9480023D84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5322" y="2617349"/>
              <a:ext cx="597489" cy="597489"/>
            </a:xfrm>
            <a:prstGeom prst="rect">
              <a:avLst/>
            </a:prstGeom>
          </p:spPr>
        </p:pic>
      </p:grpSp>
      <p:sp>
        <p:nvSpPr>
          <p:cNvPr id="7" name="Rectangle 6">
            <a:extLst>
              <a:ext uri="{FF2B5EF4-FFF2-40B4-BE49-F238E27FC236}">
                <a16:creationId xmlns:a16="http://schemas.microsoft.com/office/drawing/2014/main" id="{79B10A1E-FC22-AFA6-D2C2-DE2C42788FBA}"/>
              </a:ext>
            </a:extLst>
          </p:cNvPr>
          <p:cNvSpPr/>
          <p:nvPr/>
        </p:nvSpPr>
        <p:spPr>
          <a:xfrm>
            <a:off x="1556971" y="3369454"/>
            <a:ext cx="2764971" cy="1077218"/>
          </a:xfrm>
          <a:prstGeom prst="rect">
            <a:avLst/>
          </a:prstGeom>
        </p:spPr>
        <p:txBody>
          <a:bodyPr wrap="square" lIns="91440" tIns="45720" rIns="91440" bIns="45720" anchor="t">
            <a:spAutoFit/>
          </a:bodyPr>
          <a:lstStyle/>
          <a:p>
            <a:r>
              <a:rPr lang="en-US" sz="3600" b="1" dirty="0">
                <a:solidFill>
                  <a:schemeClr val="bg1">
                    <a:lumMod val="95000"/>
                  </a:schemeClr>
                </a:solidFill>
                <a:latin typeface="Helvetica Neue"/>
              </a:rPr>
              <a:t>46%</a:t>
            </a:r>
          </a:p>
          <a:p>
            <a:r>
              <a:rPr lang="en-US" sz="1400" b="1" dirty="0">
                <a:solidFill>
                  <a:schemeClr val="bg1">
                    <a:lumMod val="95000"/>
                  </a:schemeClr>
                </a:solidFill>
                <a:latin typeface="Helvetica Neue"/>
              </a:rPr>
              <a:t>Above poverty rate but still struggling with basic needs </a:t>
            </a:r>
            <a:endParaRPr lang="en-US" sz="1400" b="1" i="1" dirty="0">
              <a:solidFill>
                <a:schemeClr val="bg1">
                  <a:lumMod val="95000"/>
                </a:schemeClr>
              </a:solidFill>
              <a:latin typeface="Helvetica Neue"/>
            </a:endParaRPr>
          </a:p>
        </p:txBody>
      </p:sp>
      <p:sp>
        <p:nvSpPr>
          <p:cNvPr id="12" name="Freeform 14">
            <a:extLst>
              <a:ext uri="{FF2B5EF4-FFF2-40B4-BE49-F238E27FC236}">
                <a16:creationId xmlns:a16="http://schemas.microsoft.com/office/drawing/2014/main" id="{9DA3E87C-0923-54D7-2B9D-DE6B628AC9BC}"/>
              </a:ext>
            </a:extLst>
          </p:cNvPr>
          <p:cNvSpPr/>
          <p:nvPr/>
        </p:nvSpPr>
        <p:spPr>
          <a:xfrm>
            <a:off x="837631" y="3584972"/>
            <a:ext cx="461010" cy="253555"/>
          </a:xfrm>
          <a:custGeom>
            <a:avLst/>
            <a:gdLst>
              <a:gd name="connsiteX0" fmla="*/ 0 w 461010"/>
              <a:gd name="connsiteY0" fmla="*/ 0 h 253555"/>
              <a:gd name="connsiteX1" fmla="*/ 0 w 461010"/>
              <a:gd name="connsiteY1" fmla="*/ 253556 h 253555"/>
              <a:gd name="connsiteX2" fmla="*/ 461010 w 461010"/>
              <a:gd name="connsiteY2" fmla="*/ 253556 h 253555"/>
              <a:gd name="connsiteX3" fmla="*/ 461010 w 461010"/>
              <a:gd name="connsiteY3" fmla="*/ 0 h 253555"/>
              <a:gd name="connsiteX4" fmla="*/ 391859 w 461010"/>
              <a:gd name="connsiteY4" fmla="*/ 184404 h 253555"/>
              <a:gd name="connsiteX5" fmla="*/ 69152 w 461010"/>
              <a:gd name="connsiteY5" fmla="*/ 184404 h 253555"/>
              <a:gd name="connsiteX6" fmla="*/ 69152 w 461010"/>
              <a:gd name="connsiteY6" fmla="*/ 69152 h 253555"/>
              <a:gd name="connsiteX7" fmla="*/ 391859 w 461010"/>
              <a:gd name="connsiteY7" fmla="*/ 69152 h 253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10" h="253555">
                <a:moveTo>
                  <a:pt x="0" y="0"/>
                </a:moveTo>
                <a:lnTo>
                  <a:pt x="0" y="253556"/>
                </a:lnTo>
                <a:lnTo>
                  <a:pt x="461010" y="253556"/>
                </a:lnTo>
                <a:lnTo>
                  <a:pt x="461010" y="0"/>
                </a:lnTo>
                <a:close/>
                <a:moveTo>
                  <a:pt x="391859" y="184404"/>
                </a:moveTo>
                <a:lnTo>
                  <a:pt x="69152" y="184404"/>
                </a:lnTo>
                <a:lnTo>
                  <a:pt x="69152" y="69152"/>
                </a:lnTo>
                <a:lnTo>
                  <a:pt x="391859" y="69152"/>
                </a:lnTo>
                <a:close/>
              </a:path>
            </a:pathLst>
          </a:custGeom>
          <a:solidFill>
            <a:srgbClr val="FFC000"/>
          </a:solidFill>
          <a:ln w="11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2964592-E24F-CE33-A8DD-C66BB343C1DC}"/>
              </a:ext>
            </a:extLst>
          </p:cNvPr>
          <p:cNvSpPr/>
          <p:nvPr/>
        </p:nvSpPr>
        <p:spPr>
          <a:xfrm>
            <a:off x="837631" y="3907679"/>
            <a:ext cx="461010" cy="207454"/>
          </a:xfrm>
          <a:custGeom>
            <a:avLst/>
            <a:gdLst>
              <a:gd name="connsiteX0" fmla="*/ 0 w 461010"/>
              <a:gd name="connsiteY0" fmla="*/ 207455 h 207454"/>
              <a:gd name="connsiteX1" fmla="*/ 461010 w 461010"/>
              <a:gd name="connsiteY1" fmla="*/ 207455 h 207454"/>
              <a:gd name="connsiteX2" fmla="*/ 461010 w 461010"/>
              <a:gd name="connsiteY2" fmla="*/ 0 h 207454"/>
              <a:gd name="connsiteX3" fmla="*/ 0 w 461010"/>
              <a:gd name="connsiteY3" fmla="*/ 0 h 207454"/>
              <a:gd name="connsiteX4" fmla="*/ 46101 w 461010"/>
              <a:gd name="connsiteY4" fmla="*/ 46101 h 207454"/>
              <a:gd name="connsiteX5" fmla="*/ 414909 w 461010"/>
              <a:gd name="connsiteY5" fmla="*/ 46101 h 207454"/>
              <a:gd name="connsiteX6" fmla="*/ 414909 w 461010"/>
              <a:gd name="connsiteY6" fmla="*/ 161354 h 207454"/>
              <a:gd name="connsiteX7" fmla="*/ 46101 w 461010"/>
              <a:gd name="connsiteY7" fmla="*/ 161354 h 207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010" h="207454">
                <a:moveTo>
                  <a:pt x="0" y="207455"/>
                </a:moveTo>
                <a:lnTo>
                  <a:pt x="461010" y="207455"/>
                </a:lnTo>
                <a:lnTo>
                  <a:pt x="461010" y="0"/>
                </a:lnTo>
                <a:lnTo>
                  <a:pt x="0" y="0"/>
                </a:lnTo>
                <a:close/>
                <a:moveTo>
                  <a:pt x="46101" y="46101"/>
                </a:moveTo>
                <a:lnTo>
                  <a:pt x="414909" y="46101"/>
                </a:lnTo>
                <a:lnTo>
                  <a:pt x="414909" y="161354"/>
                </a:lnTo>
                <a:lnTo>
                  <a:pt x="46101" y="161354"/>
                </a:lnTo>
                <a:close/>
              </a:path>
            </a:pathLst>
          </a:custGeom>
          <a:solidFill>
            <a:schemeClr val="accent2">
              <a:lumMod val="75000"/>
            </a:schemeClr>
          </a:solidFill>
          <a:ln w="11509" cap="flat">
            <a:noFill/>
            <a:prstDash val="solid"/>
            <a:miter/>
          </a:ln>
        </p:spPr>
        <p:txBody>
          <a:bodyPr rtlCol="0" anchor="ctr"/>
          <a:lstStyle/>
          <a:p>
            <a:endParaRPr lang="en-US"/>
          </a:p>
        </p:txBody>
      </p:sp>
      <p:sp>
        <p:nvSpPr>
          <p:cNvPr id="20" name="Freeform 17">
            <a:extLst>
              <a:ext uri="{FF2B5EF4-FFF2-40B4-BE49-F238E27FC236}">
                <a16:creationId xmlns:a16="http://schemas.microsoft.com/office/drawing/2014/main" id="{EF7DBB9A-9986-3645-EEF9-7059CA0D1030}"/>
              </a:ext>
            </a:extLst>
          </p:cNvPr>
          <p:cNvSpPr/>
          <p:nvPr/>
        </p:nvSpPr>
        <p:spPr>
          <a:xfrm>
            <a:off x="468823" y="3631073"/>
            <a:ext cx="299656" cy="680796"/>
          </a:xfrm>
          <a:custGeom>
            <a:avLst/>
            <a:gdLst>
              <a:gd name="connsiteX0" fmla="*/ 265081 w 299656"/>
              <a:gd name="connsiteY0" fmla="*/ 0 h 680796"/>
              <a:gd name="connsiteX1" fmla="*/ 34576 w 299656"/>
              <a:gd name="connsiteY1" fmla="*/ 0 h 680796"/>
              <a:gd name="connsiteX2" fmla="*/ 0 w 299656"/>
              <a:gd name="connsiteY2" fmla="*/ 34576 h 680796"/>
              <a:gd name="connsiteX3" fmla="*/ 34576 w 299656"/>
              <a:gd name="connsiteY3" fmla="*/ 69152 h 680796"/>
              <a:gd name="connsiteX4" fmla="*/ 186133 w 299656"/>
              <a:gd name="connsiteY4" fmla="*/ 69152 h 680796"/>
              <a:gd name="connsiteX5" fmla="*/ 145686 w 299656"/>
              <a:gd name="connsiteY5" fmla="*/ 627239 h 680796"/>
              <a:gd name="connsiteX6" fmla="*/ 191377 w 299656"/>
              <a:gd name="connsiteY6" fmla="*/ 672141 h 680796"/>
              <a:gd name="connsiteX7" fmla="*/ 240179 w 299656"/>
              <a:gd name="connsiteY7" fmla="*/ 669102 h 680796"/>
              <a:gd name="connsiteX8" fmla="*/ 237140 w 299656"/>
              <a:gd name="connsiteY8" fmla="*/ 620299 h 680796"/>
              <a:gd name="connsiteX9" fmla="*/ 235737 w 299656"/>
              <a:gd name="connsiteY9" fmla="*/ 619125 h 680796"/>
              <a:gd name="connsiteX10" fmla="*/ 194292 w 299656"/>
              <a:gd name="connsiteY10" fmla="*/ 159151 h 680796"/>
              <a:gd name="connsiteX11" fmla="*/ 230505 w 299656"/>
              <a:gd name="connsiteY11" fmla="*/ 122168 h 680796"/>
              <a:gd name="connsiteX12" fmla="*/ 230505 w 299656"/>
              <a:gd name="connsiteY12" fmla="*/ 265081 h 680796"/>
              <a:gd name="connsiteX13" fmla="*/ 265081 w 299656"/>
              <a:gd name="connsiteY13" fmla="*/ 299657 h 680796"/>
              <a:gd name="connsiteX14" fmla="*/ 299657 w 299656"/>
              <a:gd name="connsiteY14" fmla="*/ 265081 h 680796"/>
              <a:gd name="connsiteX15" fmla="*/ 299657 w 299656"/>
              <a:gd name="connsiteY15" fmla="*/ 34576 h 680796"/>
              <a:gd name="connsiteX16" fmla="*/ 265081 w 299656"/>
              <a:gd name="connsiteY16" fmla="*/ 0 h 680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9656" h="680796">
                <a:moveTo>
                  <a:pt x="265081" y="0"/>
                </a:moveTo>
                <a:lnTo>
                  <a:pt x="34576" y="0"/>
                </a:lnTo>
                <a:cubicBezTo>
                  <a:pt x="15480" y="0"/>
                  <a:pt x="0" y="15480"/>
                  <a:pt x="0" y="34576"/>
                </a:cubicBezTo>
                <a:cubicBezTo>
                  <a:pt x="0" y="53672"/>
                  <a:pt x="15480" y="69152"/>
                  <a:pt x="34576" y="69152"/>
                </a:cubicBezTo>
                <a:lnTo>
                  <a:pt x="186133" y="69152"/>
                </a:lnTo>
                <a:cubicBezTo>
                  <a:pt x="20853" y="212093"/>
                  <a:pt x="2744" y="461957"/>
                  <a:pt x="145686" y="627239"/>
                </a:cubicBezTo>
                <a:cubicBezTo>
                  <a:pt x="159678" y="643417"/>
                  <a:pt x="174958" y="658433"/>
                  <a:pt x="191377" y="672141"/>
                </a:cubicBezTo>
                <a:cubicBezTo>
                  <a:pt x="205692" y="684778"/>
                  <a:pt x="227542" y="683417"/>
                  <a:pt x="240179" y="669102"/>
                </a:cubicBezTo>
                <a:cubicBezTo>
                  <a:pt x="252817" y="654786"/>
                  <a:pt x="251457" y="632937"/>
                  <a:pt x="237140" y="620299"/>
                </a:cubicBezTo>
                <a:cubicBezTo>
                  <a:pt x="236684" y="619895"/>
                  <a:pt x="236216" y="619504"/>
                  <a:pt x="235737" y="619125"/>
                </a:cubicBezTo>
                <a:cubicBezTo>
                  <a:pt x="97274" y="503552"/>
                  <a:pt x="78719" y="297614"/>
                  <a:pt x="194292" y="159151"/>
                </a:cubicBezTo>
                <a:cubicBezTo>
                  <a:pt x="205365" y="145884"/>
                  <a:pt x="217475" y="133518"/>
                  <a:pt x="230505" y="122168"/>
                </a:cubicBezTo>
                <a:lnTo>
                  <a:pt x="230505" y="265081"/>
                </a:lnTo>
                <a:cubicBezTo>
                  <a:pt x="230505" y="284177"/>
                  <a:pt x="245985" y="299657"/>
                  <a:pt x="265081" y="299657"/>
                </a:cubicBezTo>
                <a:cubicBezTo>
                  <a:pt x="284177" y="299657"/>
                  <a:pt x="299657" y="284177"/>
                  <a:pt x="299657" y="265081"/>
                </a:cubicBezTo>
                <a:lnTo>
                  <a:pt x="299657" y="34576"/>
                </a:lnTo>
                <a:cubicBezTo>
                  <a:pt x="299657" y="15480"/>
                  <a:pt x="284177" y="0"/>
                  <a:pt x="265081" y="0"/>
                </a:cubicBezTo>
                <a:close/>
              </a:path>
            </a:pathLst>
          </a:custGeom>
          <a:solidFill>
            <a:schemeClr val="bg1"/>
          </a:solidFill>
          <a:ln w="11509" cap="flat">
            <a:noFill/>
            <a:prstDash val="solid"/>
            <a:miter/>
          </a:ln>
        </p:spPr>
        <p:txBody>
          <a:bodyPr rtlCol="0" anchor="ctr"/>
          <a:lstStyle/>
          <a:p>
            <a:endParaRPr lang="en-US"/>
          </a:p>
        </p:txBody>
      </p:sp>
      <p:sp>
        <p:nvSpPr>
          <p:cNvPr id="4" name="Rectangle 3">
            <a:extLst>
              <a:ext uri="{FF2B5EF4-FFF2-40B4-BE49-F238E27FC236}">
                <a16:creationId xmlns:a16="http://schemas.microsoft.com/office/drawing/2014/main" id="{1377910A-1F31-3F62-3946-28D3D40F55D7}"/>
              </a:ext>
            </a:extLst>
          </p:cNvPr>
          <p:cNvSpPr/>
          <p:nvPr/>
        </p:nvSpPr>
        <p:spPr>
          <a:xfrm>
            <a:off x="1612025" y="4920019"/>
            <a:ext cx="2182271" cy="1077218"/>
          </a:xfrm>
          <a:prstGeom prst="rect">
            <a:avLst/>
          </a:prstGeom>
        </p:spPr>
        <p:txBody>
          <a:bodyPr wrap="square" lIns="91440" tIns="45720" rIns="91440" bIns="45720" anchor="t">
            <a:spAutoFit/>
          </a:bodyPr>
          <a:lstStyle/>
          <a:p>
            <a:r>
              <a:rPr lang="en-US" sz="3600" b="1" dirty="0">
                <a:solidFill>
                  <a:schemeClr val="bg1">
                    <a:lumMod val="95000"/>
                  </a:schemeClr>
                </a:solidFill>
                <a:latin typeface="Helvetica Neue"/>
              </a:rPr>
              <a:t>23%</a:t>
            </a:r>
          </a:p>
          <a:p>
            <a:r>
              <a:rPr lang="en-US" sz="1400" b="1" dirty="0">
                <a:solidFill>
                  <a:schemeClr val="bg1">
                    <a:lumMod val="95000"/>
                  </a:schemeClr>
                </a:solidFill>
                <a:latin typeface="Helvetica Neue" panose="02000503000000020004" pitchFamily="2" charset="0"/>
              </a:rPr>
              <a:t>adults have some college and no degree</a:t>
            </a:r>
          </a:p>
        </p:txBody>
      </p:sp>
      <p:grpSp>
        <p:nvGrpSpPr>
          <p:cNvPr id="5" name="Group 4">
            <a:extLst>
              <a:ext uri="{FF2B5EF4-FFF2-40B4-BE49-F238E27FC236}">
                <a16:creationId xmlns:a16="http://schemas.microsoft.com/office/drawing/2014/main" id="{C3183CC5-84A8-B3FA-4FC8-8C33A8BCDA2E}"/>
              </a:ext>
            </a:extLst>
          </p:cNvPr>
          <p:cNvGrpSpPr/>
          <p:nvPr/>
        </p:nvGrpSpPr>
        <p:grpSpPr>
          <a:xfrm>
            <a:off x="514831" y="5101162"/>
            <a:ext cx="960514" cy="603771"/>
            <a:chOff x="682935" y="2825229"/>
            <a:chExt cx="960514" cy="603771"/>
          </a:xfrm>
        </p:grpSpPr>
        <p:sp>
          <p:nvSpPr>
            <p:cNvPr id="10" name="Graphic 14" descr="Diploma roll with solid fill">
              <a:extLst>
                <a:ext uri="{FF2B5EF4-FFF2-40B4-BE49-F238E27FC236}">
                  <a16:creationId xmlns:a16="http://schemas.microsoft.com/office/drawing/2014/main" id="{58C4ECCF-993F-0D2B-4BDE-02AB6E6F6FA6}"/>
                </a:ext>
              </a:extLst>
            </p:cNvPr>
            <p:cNvSpPr/>
            <p:nvPr/>
          </p:nvSpPr>
          <p:spPr>
            <a:xfrm>
              <a:off x="682935" y="2829225"/>
              <a:ext cx="960514" cy="599775"/>
            </a:xfrm>
            <a:custGeom>
              <a:avLst/>
              <a:gdLst>
                <a:gd name="connsiteX0" fmla="*/ 960514 w 960514"/>
                <a:gd name="connsiteY0" fmla="*/ 233964 h 599775"/>
                <a:gd name="connsiteX1" fmla="*/ 818293 w 960514"/>
                <a:gd name="connsiteY1" fmla="*/ 35039 h 599775"/>
                <a:gd name="connsiteX2" fmla="*/ 610838 w 960514"/>
                <a:gd name="connsiteY2" fmla="*/ 35039 h 599775"/>
                <a:gd name="connsiteX3" fmla="*/ 585944 w 960514"/>
                <a:gd name="connsiteY3" fmla="*/ 12680 h 599775"/>
                <a:gd name="connsiteX4" fmla="*/ 551368 w 960514"/>
                <a:gd name="connsiteY4" fmla="*/ 12680 h 599775"/>
                <a:gd name="connsiteX5" fmla="*/ 519097 w 960514"/>
                <a:gd name="connsiteY5" fmla="*/ 2 h 599775"/>
                <a:gd name="connsiteX6" fmla="*/ 483599 w 960514"/>
                <a:gd name="connsiteY6" fmla="*/ 15215 h 599775"/>
                <a:gd name="connsiteX7" fmla="*/ 444875 w 960514"/>
                <a:gd name="connsiteY7" fmla="*/ 15215 h 599775"/>
                <a:gd name="connsiteX8" fmla="*/ 423092 w 960514"/>
                <a:gd name="connsiteY8" fmla="*/ 35039 h 599775"/>
                <a:gd name="connsiteX9" fmla="*/ 116981 w 960514"/>
                <a:gd name="connsiteY9" fmla="*/ 35730 h 599775"/>
                <a:gd name="connsiteX10" fmla="*/ 0 w 960514"/>
                <a:gd name="connsiteY10" fmla="*/ 230968 h 599775"/>
                <a:gd name="connsiteX11" fmla="*/ 126778 w 960514"/>
                <a:gd name="connsiteY11" fmla="*/ 426897 h 599775"/>
                <a:gd name="connsiteX12" fmla="*/ 397621 w 960514"/>
                <a:gd name="connsiteY12" fmla="*/ 426897 h 599775"/>
                <a:gd name="connsiteX13" fmla="*/ 397621 w 960514"/>
                <a:gd name="connsiteY13" fmla="*/ 599776 h 599775"/>
                <a:gd name="connsiteX14" fmla="*/ 512874 w 960514"/>
                <a:gd name="connsiteY14" fmla="*/ 510455 h 599775"/>
                <a:gd name="connsiteX15" fmla="*/ 628126 w 960514"/>
                <a:gd name="connsiteY15" fmla="*/ 599776 h 599775"/>
                <a:gd name="connsiteX16" fmla="*/ 628126 w 960514"/>
                <a:gd name="connsiteY16" fmla="*/ 426897 h 599775"/>
                <a:gd name="connsiteX17" fmla="*/ 898970 w 960514"/>
                <a:gd name="connsiteY17" fmla="*/ 426897 h 599775"/>
                <a:gd name="connsiteX18" fmla="*/ 922020 w 960514"/>
                <a:gd name="connsiteY18" fmla="*/ 403847 h 599775"/>
                <a:gd name="connsiteX19" fmla="*/ 898970 w 960514"/>
                <a:gd name="connsiteY19" fmla="*/ 380796 h 599775"/>
                <a:gd name="connsiteX20" fmla="*/ 835581 w 960514"/>
                <a:gd name="connsiteY20" fmla="*/ 323170 h 599775"/>
                <a:gd name="connsiteX21" fmla="*/ 904732 w 960514"/>
                <a:gd name="connsiteY21" fmla="*/ 323170 h 599775"/>
                <a:gd name="connsiteX22" fmla="*/ 960514 w 960514"/>
                <a:gd name="connsiteY22" fmla="*/ 233964 h 599775"/>
                <a:gd name="connsiteX23" fmla="*/ 516792 w 960514"/>
                <a:gd name="connsiteY23" fmla="*/ 83214 h 599775"/>
                <a:gd name="connsiteX24" fmla="*/ 617983 w 960514"/>
                <a:gd name="connsiteY24" fmla="*/ 184407 h 599775"/>
                <a:gd name="connsiteX25" fmla="*/ 516790 w 960514"/>
                <a:gd name="connsiteY25" fmla="*/ 285598 h 599775"/>
                <a:gd name="connsiteX26" fmla="*/ 415601 w 960514"/>
                <a:gd name="connsiteY26" fmla="*/ 184867 h 599775"/>
                <a:gd name="connsiteX27" fmla="*/ 516330 w 960514"/>
                <a:gd name="connsiteY27" fmla="*/ 83215 h 599775"/>
                <a:gd name="connsiteX28" fmla="*/ 516792 w 960514"/>
                <a:gd name="connsiteY28" fmla="*/ 83214 h 599775"/>
                <a:gd name="connsiteX29" fmla="*/ 375262 w 960514"/>
                <a:gd name="connsiteY29" fmla="*/ 81140 h 599775"/>
                <a:gd name="connsiteX30" fmla="*/ 375262 w 960514"/>
                <a:gd name="connsiteY30" fmla="*/ 89899 h 599775"/>
                <a:gd name="connsiteX31" fmla="*/ 348063 w 960514"/>
                <a:gd name="connsiteY31" fmla="*/ 152020 h 599775"/>
                <a:gd name="connsiteX32" fmla="*/ 334924 w 960514"/>
                <a:gd name="connsiteY32" fmla="*/ 184867 h 599775"/>
                <a:gd name="connsiteX33" fmla="*/ 350137 w 960514"/>
                <a:gd name="connsiteY33" fmla="*/ 219443 h 599775"/>
                <a:gd name="connsiteX34" fmla="*/ 350137 w 960514"/>
                <a:gd name="connsiteY34" fmla="*/ 258052 h 599775"/>
                <a:gd name="connsiteX35" fmla="*/ 364659 w 960514"/>
                <a:gd name="connsiteY35" fmla="*/ 277069 h 599775"/>
                <a:gd name="connsiteX36" fmla="*/ 235346 w 960514"/>
                <a:gd name="connsiteY36" fmla="*/ 277069 h 599775"/>
                <a:gd name="connsiteX37" fmla="*/ 247793 w 960514"/>
                <a:gd name="connsiteY37" fmla="*/ 219443 h 599775"/>
                <a:gd name="connsiteX38" fmla="*/ 210105 w 960514"/>
                <a:gd name="connsiteY38" fmla="*/ 81140 h 599775"/>
                <a:gd name="connsiteX39" fmla="*/ 126778 w 960514"/>
                <a:gd name="connsiteY39" fmla="*/ 380796 h 599775"/>
                <a:gd name="connsiteX40" fmla="*/ 46101 w 960514"/>
                <a:gd name="connsiteY40" fmla="*/ 230968 h 599775"/>
                <a:gd name="connsiteX41" fmla="*/ 126778 w 960514"/>
                <a:gd name="connsiteY41" fmla="*/ 81140 h 599775"/>
                <a:gd name="connsiteX42" fmla="*/ 201692 w 960514"/>
                <a:gd name="connsiteY42" fmla="*/ 219443 h 599775"/>
                <a:gd name="connsiteX43" fmla="*/ 167116 w 960514"/>
                <a:gd name="connsiteY43" fmla="*/ 277069 h 599775"/>
                <a:gd name="connsiteX44" fmla="*/ 132540 w 960514"/>
                <a:gd name="connsiteY44" fmla="*/ 213680 h 599775"/>
                <a:gd name="connsiteX45" fmla="*/ 134961 w 960514"/>
                <a:gd name="connsiteY45" fmla="*/ 190629 h 599775"/>
                <a:gd name="connsiteX46" fmla="*/ 117442 w 960514"/>
                <a:gd name="connsiteY46" fmla="*/ 163084 h 599775"/>
                <a:gd name="connsiteX47" fmla="*/ 89897 w 960514"/>
                <a:gd name="connsiteY47" fmla="*/ 180602 h 599775"/>
                <a:gd name="connsiteX48" fmla="*/ 86439 w 960514"/>
                <a:gd name="connsiteY48" fmla="*/ 213680 h 599775"/>
                <a:gd name="connsiteX49" fmla="*/ 167116 w 960514"/>
                <a:gd name="connsiteY49" fmla="*/ 323170 h 599775"/>
                <a:gd name="connsiteX50" fmla="*/ 397621 w 960514"/>
                <a:gd name="connsiteY50" fmla="*/ 323170 h 599775"/>
                <a:gd name="connsiteX51" fmla="*/ 397621 w 960514"/>
                <a:gd name="connsiteY51" fmla="*/ 380796 h 599775"/>
                <a:gd name="connsiteX52" fmla="*/ 512874 w 960514"/>
                <a:gd name="connsiteY52" fmla="*/ 452137 h 599775"/>
                <a:gd name="connsiteX53" fmla="*/ 443722 w 960514"/>
                <a:gd name="connsiteY53" fmla="*/ 505730 h 599775"/>
                <a:gd name="connsiteX54" fmla="*/ 443722 w 960514"/>
                <a:gd name="connsiteY54" fmla="*/ 351868 h 599775"/>
                <a:gd name="connsiteX55" fmla="*/ 452136 w 960514"/>
                <a:gd name="connsiteY55" fmla="*/ 356132 h 599775"/>
                <a:gd name="connsiteX56" fmla="*/ 486711 w 960514"/>
                <a:gd name="connsiteY56" fmla="*/ 356132 h 599775"/>
                <a:gd name="connsiteX57" fmla="*/ 519328 w 960514"/>
                <a:gd name="connsiteY57" fmla="*/ 369271 h 599775"/>
                <a:gd name="connsiteX58" fmla="*/ 554826 w 960514"/>
                <a:gd name="connsiteY58" fmla="*/ 354057 h 599775"/>
                <a:gd name="connsiteX59" fmla="*/ 582025 w 960514"/>
                <a:gd name="connsiteY59" fmla="*/ 357285 h 599775"/>
                <a:gd name="connsiteX60" fmla="*/ 582025 w 960514"/>
                <a:gd name="connsiteY60" fmla="*/ 505730 h 599775"/>
                <a:gd name="connsiteX61" fmla="*/ 628126 w 960514"/>
                <a:gd name="connsiteY61" fmla="*/ 380796 h 599775"/>
                <a:gd name="connsiteX62" fmla="*/ 628126 w 960514"/>
                <a:gd name="connsiteY62" fmla="*/ 327204 h 599775"/>
                <a:gd name="connsiteX63" fmla="*/ 638268 w 960514"/>
                <a:gd name="connsiteY63" fmla="*/ 323170 h 599775"/>
                <a:gd name="connsiteX64" fmla="*/ 789480 w 960514"/>
                <a:gd name="connsiteY64" fmla="*/ 323170 h 599775"/>
                <a:gd name="connsiteX65" fmla="*/ 808035 w 960514"/>
                <a:gd name="connsiteY65" fmla="*/ 380796 h 599775"/>
                <a:gd name="connsiteX66" fmla="*/ 667312 w 960514"/>
                <a:gd name="connsiteY66" fmla="*/ 277069 h 599775"/>
                <a:gd name="connsiteX67" fmla="*/ 691054 w 960514"/>
                <a:gd name="connsiteY67" fmla="*/ 251598 h 599775"/>
                <a:gd name="connsiteX68" fmla="*/ 691054 w 960514"/>
                <a:gd name="connsiteY68" fmla="*/ 217022 h 599775"/>
                <a:gd name="connsiteX69" fmla="*/ 703732 w 960514"/>
                <a:gd name="connsiteY69" fmla="*/ 184752 h 599775"/>
                <a:gd name="connsiteX70" fmla="*/ 688518 w 960514"/>
                <a:gd name="connsiteY70" fmla="*/ 149254 h 599775"/>
                <a:gd name="connsiteX71" fmla="*/ 688518 w 960514"/>
                <a:gd name="connsiteY71" fmla="*/ 110529 h 599775"/>
                <a:gd name="connsiteX72" fmla="*/ 663739 w 960514"/>
                <a:gd name="connsiteY72" fmla="*/ 85865 h 599775"/>
                <a:gd name="connsiteX73" fmla="*/ 662702 w 960514"/>
                <a:gd name="connsiteY73" fmla="*/ 81140 h 599775"/>
                <a:gd name="connsiteX74" fmla="*/ 818293 w 960514"/>
                <a:gd name="connsiteY74" fmla="*/ 81140 h 599775"/>
                <a:gd name="connsiteX75" fmla="*/ 906691 w 960514"/>
                <a:gd name="connsiteY75" fmla="*/ 178182 h 599775"/>
                <a:gd name="connsiteX76" fmla="*/ 904732 w 960514"/>
                <a:gd name="connsiteY76" fmla="*/ 277069 h 59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60514" h="599775">
                  <a:moveTo>
                    <a:pt x="960514" y="233964"/>
                  </a:moveTo>
                  <a:cubicBezTo>
                    <a:pt x="960514" y="153288"/>
                    <a:pt x="915335" y="35039"/>
                    <a:pt x="818293" y="35039"/>
                  </a:cubicBezTo>
                  <a:lnTo>
                    <a:pt x="610838" y="35039"/>
                  </a:lnTo>
                  <a:cubicBezTo>
                    <a:pt x="605689" y="24689"/>
                    <a:pt x="596786" y="16691"/>
                    <a:pt x="585944" y="12680"/>
                  </a:cubicBezTo>
                  <a:cubicBezTo>
                    <a:pt x="574855" y="8194"/>
                    <a:pt x="562456" y="8194"/>
                    <a:pt x="551368" y="12680"/>
                  </a:cubicBezTo>
                  <a:cubicBezTo>
                    <a:pt x="542522" y="4651"/>
                    <a:pt x="531042" y="141"/>
                    <a:pt x="519097" y="2"/>
                  </a:cubicBezTo>
                  <a:cubicBezTo>
                    <a:pt x="505658" y="-113"/>
                    <a:pt x="492784" y="5404"/>
                    <a:pt x="483599" y="15215"/>
                  </a:cubicBezTo>
                  <a:cubicBezTo>
                    <a:pt x="471259" y="9798"/>
                    <a:pt x="457215" y="9798"/>
                    <a:pt x="444875" y="15215"/>
                  </a:cubicBezTo>
                  <a:cubicBezTo>
                    <a:pt x="435691" y="19340"/>
                    <a:pt x="428062" y="26284"/>
                    <a:pt x="423092" y="35039"/>
                  </a:cubicBezTo>
                  <a:cubicBezTo>
                    <a:pt x="423092" y="35039"/>
                    <a:pt x="117903" y="35039"/>
                    <a:pt x="116981" y="35730"/>
                  </a:cubicBezTo>
                  <a:cubicBezTo>
                    <a:pt x="50711" y="43221"/>
                    <a:pt x="0" y="126203"/>
                    <a:pt x="0" y="230968"/>
                  </a:cubicBezTo>
                  <a:cubicBezTo>
                    <a:pt x="0" y="340803"/>
                    <a:pt x="55667" y="426897"/>
                    <a:pt x="126778" y="426897"/>
                  </a:cubicBezTo>
                  <a:lnTo>
                    <a:pt x="397621" y="426897"/>
                  </a:lnTo>
                  <a:lnTo>
                    <a:pt x="397621" y="599776"/>
                  </a:lnTo>
                  <a:lnTo>
                    <a:pt x="512874" y="510455"/>
                  </a:lnTo>
                  <a:lnTo>
                    <a:pt x="628126" y="599776"/>
                  </a:lnTo>
                  <a:lnTo>
                    <a:pt x="628126" y="426897"/>
                  </a:lnTo>
                  <a:lnTo>
                    <a:pt x="898970" y="426897"/>
                  </a:lnTo>
                  <a:cubicBezTo>
                    <a:pt x="911700" y="426897"/>
                    <a:pt x="922020" y="416577"/>
                    <a:pt x="922020" y="403847"/>
                  </a:cubicBezTo>
                  <a:cubicBezTo>
                    <a:pt x="922020" y="391116"/>
                    <a:pt x="911700" y="380796"/>
                    <a:pt x="898970" y="380796"/>
                  </a:cubicBezTo>
                  <a:cubicBezTo>
                    <a:pt x="865584" y="382297"/>
                    <a:pt x="837259" y="356546"/>
                    <a:pt x="835581" y="323170"/>
                  </a:cubicBezTo>
                  <a:lnTo>
                    <a:pt x="904732" y="323170"/>
                  </a:lnTo>
                  <a:cubicBezTo>
                    <a:pt x="931701" y="323170"/>
                    <a:pt x="960514" y="300119"/>
                    <a:pt x="960514" y="233964"/>
                  </a:cubicBezTo>
                  <a:close/>
                  <a:moveTo>
                    <a:pt x="516792" y="83214"/>
                  </a:moveTo>
                  <a:cubicBezTo>
                    <a:pt x="572679" y="83214"/>
                    <a:pt x="617984" y="128520"/>
                    <a:pt x="617983" y="184407"/>
                  </a:cubicBezTo>
                  <a:cubicBezTo>
                    <a:pt x="617983" y="240294"/>
                    <a:pt x="572677" y="285599"/>
                    <a:pt x="516790" y="285598"/>
                  </a:cubicBezTo>
                  <a:cubicBezTo>
                    <a:pt x="461084" y="285596"/>
                    <a:pt x="415854" y="240573"/>
                    <a:pt x="415601" y="184867"/>
                  </a:cubicBezTo>
                  <a:cubicBezTo>
                    <a:pt x="415346" y="128981"/>
                    <a:pt x="460444" y="83470"/>
                    <a:pt x="516330" y="83215"/>
                  </a:cubicBezTo>
                  <a:cubicBezTo>
                    <a:pt x="516485" y="83214"/>
                    <a:pt x="516638" y="83214"/>
                    <a:pt x="516792" y="83214"/>
                  </a:cubicBezTo>
                  <a:close/>
                  <a:moveTo>
                    <a:pt x="375262" y="81140"/>
                  </a:moveTo>
                  <a:cubicBezTo>
                    <a:pt x="375033" y="84054"/>
                    <a:pt x="375033" y="86984"/>
                    <a:pt x="375262" y="89899"/>
                  </a:cubicBezTo>
                  <a:cubicBezTo>
                    <a:pt x="350642" y="99588"/>
                    <a:pt x="338484" y="127356"/>
                    <a:pt x="348063" y="152020"/>
                  </a:cubicBezTo>
                  <a:cubicBezTo>
                    <a:pt x="339763" y="160962"/>
                    <a:pt x="335081" y="172667"/>
                    <a:pt x="334924" y="184867"/>
                  </a:cubicBezTo>
                  <a:cubicBezTo>
                    <a:pt x="335063" y="197985"/>
                    <a:pt x="340560" y="210477"/>
                    <a:pt x="350137" y="219443"/>
                  </a:cubicBezTo>
                  <a:cubicBezTo>
                    <a:pt x="344726" y="231743"/>
                    <a:pt x="344726" y="245751"/>
                    <a:pt x="350137" y="258052"/>
                  </a:cubicBezTo>
                  <a:cubicBezTo>
                    <a:pt x="353310" y="265507"/>
                    <a:pt x="358303" y="272045"/>
                    <a:pt x="364659" y="277069"/>
                  </a:cubicBezTo>
                  <a:lnTo>
                    <a:pt x="235346" y="277069"/>
                  </a:lnTo>
                  <a:cubicBezTo>
                    <a:pt x="243417" y="258921"/>
                    <a:pt x="247653" y="239303"/>
                    <a:pt x="247793" y="219443"/>
                  </a:cubicBezTo>
                  <a:cubicBezTo>
                    <a:pt x="247793" y="161816"/>
                    <a:pt x="233732" y="113871"/>
                    <a:pt x="210105" y="81140"/>
                  </a:cubicBezTo>
                  <a:close/>
                  <a:moveTo>
                    <a:pt x="126778" y="380796"/>
                  </a:moveTo>
                  <a:cubicBezTo>
                    <a:pt x="87822" y="380796"/>
                    <a:pt x="46101" y="320634"/>
                    <a:pt x="46101" y="230968"/>
                  </a:cubicBezTo>
                  <a:cubicBezTo>
                    <a:pt x="46101" y="141301"/>
                    <a:pt x="87822" y="81140"/>
                    <a:pt x="126778" y="81140"/>
                  </a:cubicBezTo>
                  <a:cubicBezTo>
                    <a:pt x="170228" y="81140"/>
                    <a:pt x="201692" y="138766"/>
                    <a:pt x="201692" y="219443"/>
                  </a:cubicBezTo>
                  <a:cubicBezTo>
                    <a:pt x="201692" y="219443"/>
                    <a:pt x="200885" y="277069"/>
                    <a:pt x="167116" y="277069"/>
                  </a:cubicBezTo>
                  <a:cubicBezTo>
                    <a:pt x="150750" y="277069"/>
                    <a:pt x="132540" y="249984"/>
                    <a:pt x="132540" y="213680"/>
                  </a:cubicBezTo>
                  <a:cubicBezTo>
                    <a:pt x="132484" y="205930"/>
                    <a:pt x="133295" y="198198"/>
                    <a:pt x="134961" y="190629"/>
                  </a:cubicBezTo>
                  <a:cubicBezTo>
                    <a:pt x="137729" y="178186"/>
                    <a:pt x="129886" y="165852"/>
                    <a:pt x="117442" y="163084"/>
                  </a:cubicBezTo>
                  <a:cubicBezTo>
                    <a:pt x="104998" y="160316"/>
                    <a:pt x="92665" y="168159"/>
                    <a:pt x="89897" y="180602"/>
                  </a:cubicBezTo>
                  <a:cubicBezTo>
                    <a:pt x="87537" y="191468"/>
                    <a:pt x="86377" y="202560"/>
                    <a:pt x="86439" y="213680"/>
                  </a:cubicBezTo>
                  <a:cubicBezTo>
                    <a:pt x="86439" y="275110"/>
                    <a:pt x="121937" y="323170"/>
                    <a:pt x="167116" y="323170"/>
                  </a:cubicBezTo>
                  <a:lnTo>
                    <a:pt x="397621" y="323170"/>
                  </a:lnTo>
                  <a:lnTo>
                    <a:pt x="397621" y="380796"/>
                  </a:lnTo>
                  <a:close/>
                  <a:moveTo>
                    <a:pt x="512874" y="452137"/>
                  </a:moveTo>
                  <a:lnTo>
                    <a:pt x="443722" y="505730"/>
                  </a:lnTo>
                  <a:lnTo>
                    <a:pt x="443722" y="351868"/>
                  </a:lnTo>
                  <a:cubicBezTo>
                    <a:pt x="446393" y="353540"/>
                    <a:pt x="449208" y="354967"/>
                    <a:pt x="452136" y="356132"/>
                  </a:cubicBezTo>
                  <a:cubicBezTo>
                    <a:pt x="463255" y="360455"/>
                    <a:pt x="475592" y="360455"/>
                    <a:pt x="486711" y="356132"/>
                  </a:cubicBezTo>
                  <a:cubicBezTo>
                    <a:pt x="495595" y="364378"/>
                    <a:pt x="507209" y="369058"/>
                    <a:pt x="519328" y="369271"/>
                  </a:cubicBezTo>
                  <a:cubicBezTo>
                    <a:pt x="532756" y="369330"/>
                    <a:pt x="545608" y="363822"/>
                    <a:pt x="554826" y="354057"/>
                  </a:cubicBezTo>
                  <a:cubicBezTo>
                    <a:pt x="563408" y="357667"/>
                    <a:pt x="572836" y="358785"/>
                    <a:pt x="582025" y="357285"/>
                  </a:cubicBezTo>
                  <a:lnTo>
                    <a:pt x="582025" y="505730"/>
                  </a:lnTo>
                  <a:close/>
                  <a:moveTo>
                    <a:pt x="628126" y="380796"/>
                  </a:moveTo>
                  <a:lnTo>
                    <a:pt x="628126" y="327204"/>
                  </a:lnTo>
                  <a:cubicBezTo>
                    <a:pt x="631633" y="326200"/>
                    <a:pt x="635031" y="324849"/>
                    <a:pt x="638268" y="323170"/>
                  </a:cubicBezTo>
                  <a:lnTo>
                    <a:pt x="789480" y="323170"/>
                  </a:lnTo>
                  <a:cubicBezTo>
                    <a:pt x="789481" y="343847"/>
                    <a:pt x="795971" y="364003"/>
                    <a:pt x="808035" y="380796"/>
                  </a:cubicBezTo>
                  <a:close/>
                  <a:moveTo>
                    <a:pt x="667312" y="277069"/>
                  </a:moveTo>
                  <a:cubicBezTo>
                    <a:pt x="678252" y="272008"/>
                    <a:pt x="686774" y="262865"/>
                    <a:pt x="691054" y="251598"/>
                  </a:cubicBezTo>
                  <a:cubicBezTo>
                    <a:pt x="695344" y="240472"/>
                    <a:pt x="695344" y="228149"/>
                    <a:pt x="691054" y="217022"/>
                  </a:cubicBezTo>
                  <a:cubicBezTo>
                    <a:pt x="699197" y="208248"/>
                    <a:pt x="703725" y="196722"/>
                    <a:pt x="703732" y="184752"/>
                  </a:cubicBezTo>
                  <a:cubicBezTo>
                    <a:pt x="703791" y="171323"/>
                    <a:pt x="698283" y="158472"/>
                    <a:pt x="688518" y="149254"/>
                  </a:cubicBezTo>
                  <a:cubicBezTo>
                    <a:pt x="693879" y="136902"/>
                    <a:pt x="693879" y="122881"/>
                    <a:pt x="688518" y="110529"/>
                  </a:cubicBezTo>
                  <a:cubicBezTo>
                    <a:pt x="683765" y="99408"/>
                    <a:pt x="674882" y="90566"/>
                    <a:pt x="663739" y="85865"/>
                  </a:cubicBezTo>
                  <a:cubicBezTo>
                    <a:pt x="663528" y="84263"/>
                    <a:pt x="663181" y="82683"/>
                    <a:pt x="662702" y="81140"/>
                  </a:cubicBezTo>
                  <a:lnTo>
                    <a:pt x="818293" y="81140"/>
                  </a:lnTo>
                  <a:cubicBezTo>
                    <a:pt x="864394" y="81140"/>
                    <a:pt x="894129" y="131274"/>
                    <a:pt x="906691" y="178182"/>
                  </a:cubicBezTo>
                  <a:cubicBezTo>
                    <a:pt x="921329" y="233273"/>
                    <a:pt x="911647" y="273035"/>
                    <a:pt x="904732" y="277069"/>
                  </a:cubicBezTo>
                  <a:close/>
                </a:path>
              </a:pathLst>
            </a:custGeom>
            <a:solidFill>
              <a:schemeClr val="bg1"/>
            </a:solidFill>
            <a:ln w="11509" cap="flat">
              <a:noFill/>
              <a:prstDash val="solid"/>
              <a:miter/>
            </a:ln>
          </p:spPr>
          <p:txBody>
            <a:bodyPr rtlCol="0" anchor="ctr"/>
            <a:lstStyle/>
            <a:p>
              <a:endParaRPr lang="en-US"/>
            </a:p>
          </p:txBody>
        </p:sp>
        <p:sp>
          <p:nvSpPr>
            <p:cNvPr id="14" name="Dodecagon 13">
              <a:extLst>
                <a:ext uri="{FF2B5EF4-FFF2-40B4-BE49-F238E27FC236}">
                  <a16:creationId xmlns:a16="http://schemas.microsoft.com/office/drawing/2014/main" id="{656200BD-34B4-54CA-026F-D07656E23CAF}"/>
                </a:ext>
              </a:extLst>
            </p:cNvPr>
            <p:cNvSpPr/>
            <p:nvPr/>
          </p:nvSpPr>
          <p:spPr>
            <a:xfrm>
              <a:off x="1013826" y="2825229"/>
              <a:ext cx="368300" cy="368300"/>
            </a:xfrm>
            <a:prstGeom prst="dodecagon">
              <a:avLst/>
            </a:prstGeom>
            <a:ln w="38100"/>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grpSp>
      <p:pic>
        <p:nvPicPr>
          <p:cNvPr id="15" name="Picture 14" descr="A group of people sitting at desks&#10;&#10;Description automatically generated">
            <a:extLst>
              <a:ext uri="{FF2B5EF4-FFF2-40B4-BE49-F238E27FC236}">
                <a16:creationId xmlns:a16="http://schemas.microsoft.com/office/drawing/2014/main" id="{25926DF8-E1D6-09F4-B5CE-01BB9F9A519F}"/>
              </a:ext>
            </a:extLst>
          </p:cNvPr>
          <p:cNvPicPr>
            <a:picLocks noChangeAspect="1"/>
          </p:cNvPicPr>
          <p:nvPr/>
        </p:nvPicPr>
        <p:blipFill>
          <a:blip r:embed="rId8"/>
          <a:stretch>
            <a:fillRect/>
          </a:stretch>
        </p:blipFill>
        <p:spPr>
          <a:xfrm>
            <a:off x="4475173" y="1077407"/>
            <a:ext cx="7065818" cy="4703185"/>
          </a:xfrm>
          <a:prstGeom prst="rect">
            <a:avLst/>
          </a:prstGeom>
        </p:spPr>
      </p:pic>
    </p:spTree>
    <p:extLst>
      <p:ext uri="{BB962C8B-B14F-4D97-AF65-F5344CB8AC3E}">
        <p14:creationId xmlns:p14="http://schemas.microsoft.com/office/powerpoint/2010/main" val="37751535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g object 16">
            <a:extLst>
              <a:ext uri="{FF2B5EF4-FFF2-40B4-BE49-F238E27FC236}">
                <a16:creationId xmlns:a16="http://schemas.microsoft.com/office/drawing/2014/main" id="{A61F90D6-7AB0-0A6E-90F4-233E21687804}"/>
              </a:ext>
            </a:extLst>
          </p:cNvPr>
          <p:cNvPicPr/>
          <p:nvPr/>
        </p:nvPicPr>
        <p:blipFill>
          <a:blip r:embed="rId3" cstate="print"/>
          <a:stretch>
            <a:fillRect/>
          </a:stretch>
        </p:blipFill>
        <p:spPr>
          <a:xfrm>
            <a:off x="0" y="0"/>
            <a:ext cx="12191999" cy="6857997"/>
          </a:xfrm>
          <a:prstGeom prst="rect">
            <a:avLst/>
          </a:prstGeom>
        </p:spPr>
      </p:pic>
      <p:sp>
        <p:nvSpPr>
          <p:cNvPr id="21" name="TextBox 20"/>
          <p:cNvSpPr txBox="1"/>
          <p:nvPr/>
        </p:nvSpPr>
        <p:spPr>
          <a:xfrm flipH="1">
            <a:off x="682935" y="372450"/>
            <a:ext cx="3114136" cy="584775"/>
          </a:xfrm>
          <a:prstGeom prst="rect">
            <a:avLst/>
          </a:prstGeom>
          <a:noFill/>
        </p:spPr>
        <p:txBody>
          <a:bodyPr wrap="square" rtlCol="0">
            <a:spAutoFit/>
          </a:bodyPr>
          <a:lstStyle/>
          <a:p>
            <a:pPr algn="ctr"/>
            <a:r>
              <a:rPr lang="en-US" sz="3200" b="1" dirty="0">
                <a:solidFill>
                  <a:schemeClr val="bg1">
                    <a:lumMod val="95000"/>
                  </a:schemeClr>
                </a:solidFill>
                <a:latin typeface="Helvetica Neue" panose="02000503000000020004" pitchFamily="2" charset="0"/>
              </a:rPr>
              <a:t>ECONOMIC</a:t>
            </a:r>
          </a:p>
        </p:txBody>
      </p:sp>
      <p:sp>
        <p:nvSpPr>
          <p:cNvPr id="3" name="TextBox 2">
            <a:extLst>
              <a:ext uri="{FF2B5EF4-FFF2-40B4-BE49-F238E27FC236}">
                <a16:creationId xmlns:a16="http://schemas.microsoft.com/office/drawing/2014/main" id="{7951E53E-445A-AAE4-2A41-ED5B137EFE02}"/>
              </a:ext>
            </a:extLst>
          </p:cNvPr>
          <p:cNvSpPr txBox="1"/>
          <p:nvPr/>
        </p:nvSpPr>
        <p:spPr>
          <a:xfrm flipH="1">
            <a:off x="141223" y="756883"/>
            <a:ext cx="4196981" cy="584775"/>
          </a:xfrm>
          <a:prstGeom prst="rect">
            <a:avLst/>
          </a:prstGeom>
          <a:noFill/>
        </p:spPr>
        <p:txBody>
          <a:bodyPr wrap="square" rtlCol="0">
            <a:spAutoFit/>
          </a:bodyPr>
          <a:lstStyle/>
          <a:p>
            <a:pPr algn="ctr"/>
            <a:r>
              <a:rPr lang="en-US" sz="3200" dirty="0">
                <a:solidFill>
                  <a:schemeClr val="bg1">
                    <a:lumMod val="95000"/>
                  </a:schemeClr>
                </a:solidFill>
                <a:latin typeface="Helvetica Neue Thin" panose="020B0403020202020204" pitchFamily="34" charset="0"/>
                <a:ea typeface="Helvetica Neue Thin" panose="020B0403020202020204" pitchFamily="34" charset="0"/>
                <a:cs typeface="Helvetica Neue Condensed" panose="02000503000000020004" pitchFamily="2" charset="0"/>
              </a:rPr>
              <a:t>MOBILITY</a:t>
            </a:r>
            <a:endParaRPr lang="tr-TR" sz="3200" dirty="0">
              <a:solidFill>
                <a:schemeClr val="bg1">
                  <a:lumMod val="95000"/>
                </a:schemeClr>
              </a:solidFill>
              <a:latin typeface="Helvetica Neue Thin" panose="020B0403020202020204" pitchFamily="34" charset="0"/>
              <a:ea typeface="Helvetica Neue Thin" panose="020B0403020202020204" pitchFamily="34" charset="0"/>
              <a:cs typeface="Helvetica Neue Condensed" panose="02000503000000020004" pitchFamily="2" charset="0"/>
            </a:endParaRPr>
          </a:p>
        </p:txBody>
      </p:sp>
      <p:sp>
        <p:nvSpPr>
          <p:cNvPr id="6" name="Rectangle 5">
            <a:extLst>
              <a:ext uri="{FF2B5EF4-FFF2-40B4-BE49-F238E27FC236}">
                <a16:creationId xmlns:a16="http://schemas.microsoft.com/office/drawing/2014/main" id="{E2B6A528-71C3-D86F-D150-7EE495EF696B}"/>
              </a:ext>
            </a:extLst>
          </p:cNvPr>
          <p:cNvSpPr/>
          <p:nvPr/>
        </p:nvSpPr>
        <p:spPr>
          <a:xfrm>
            <a:off x="1486147" y="1602981"/>
            <a:ext cx="2852057" cy="3447098"/>
          </a:xfrm>
          <a:prstGeom prst="rect">
            <a:avLst/>
          </a:prstGeom>
        </p:spPr>
        <p:txBody>
          <a:bodyPr wrap="square" lIns="91440" tIns="45720" rIns="91440" bIns="45720" anchor="t">
            <a:spAutoFit/>
          </a:bodyPr>
          <a:lstStyle/>
          <a:p>
            <a:r>
              <a:rPr lang="en-US" sz="3600" b="1"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$9,400</a:t>
            </a:r>
          </a:p>
          <a:p>
            <a:endPar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The average associate degree graduate from the Alamo Colleges will see an increase in earnings of $9,400 each year compared to someone with a high school diploma working in Texas.</a:t>
            </a:r>
          </a:p>
          <a:p>
            <a:endPar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The community also benefits from the increased economic output added tax revenue and public sector savings.</a:t>
            </a:r>
          </a:p>
        </p:txBody>
      </p:sp>
      <p:pic>
        <p:nvPicPr>
          <p:cNvPr id="17" name="Graphic 16" descr="Money with solid fill">
            <a:extLst>
              <a:ext uri="{FF2B5EF4-FFF2-40B4-BE49-F238E27FC236}">
                <a16:creationId xmlns:a16="http://schemas.microsoft.com/office/drawing/2014/main" id="{8983A181-DA1D-8C0B-6DA3-CD659E9D86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8232" y="1490543"/>
            <a:ext cx="914400" cy="914400"/>
          </a:xfrm>
          <a:prstGeom prst="rect">
            <a:avLst/>
          </a:prstGeom>
        </p:spPr>
      </p:pic>
      <p:pic>
        <p:nvPicPr>
          <p:cNvPr id="10" name="Picture 9" descr="A group of people in graduation gowns and caps&#10;&#10;Description automatically generated">
            <a:extLst>
              <a:ext uri="{FF2B5EF4-FFF2-40B4-BE49-F238E27FC236}">
                <a16:creationId xmlns:a16="http://schemas.microsoft.com/office/drawing/2014/main" id="{1DECBC86-7C48-2A4A-FBC8-0461CA8A7B44}"/>
              </a:ext>
            </a:extLst>
          </p:cNvPr>
          <p:cNvPicPr>
            <a:picLocks noChangeAspect="1"/>
          </p:cNvPicPr>
          <p:nvPr/>
        </p:nvPicPr>
        <p:blipFill rotWithShape="1">
          <a:blip r:embed="rId6"/>
          <a:srcRect l="-4" t="13962" r="4" b="42534"/>
          <a:stretch/>
        </p:blipFill>
        <p:spPr>
          <a:xfrm>
            <a:off x="4425582" y="1037937"/>
            <a:ext cx="7328186" cy="4782125"/>
          </a:xfrm>
          <a:prstGeom prst="rect">
            <a:avLst/>
          </a:prstGeom>
        </p:spPr>
      </p:pic>
    </p:spTree>
    <p:extLst>
      <p:ext uri="{BB962C8B-B14F-4D97-AF65-F5344CB8AC3E}">
        <p14:creationId xmlns:p14="http://schemas.microsoft.com/office/powerpoint/2010/main" val="8913993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g object 16">
            <a:extLst>
              <a:ext uri="{FF2B5EF4-FFF2-40B4-BE49-F238E27FC236}">
                <a16:creationId xmlns:a16="http://schemas.microsoft.com/office/drawing/2014/main" id="{0357AD58-2799-F60D-18ED-CEC5A80366E1}"/>
              </a:ext>
            </a:extLst>
          </p:cNvPr>
          <p:cNvPicPr/>
          <p:nvPr/>
        </p:nvPicPr>
        <p:blipFill>
          <a:blip r:embed="rId3" cstate="print"/>
          <a:stretch>
            <a:fillRect/>
          </a:stretch>
        </p:blipFill>
        <p:spPr>
          <a:xfrm>
            <a:off x="0" y="0"/>
            <a:ext cx="12191999" cy="6857997"/>
          </a:xfrm>
          <a:prstGeom prst="rect">
            <a:avLst/>
          </a:prstGeom>
        </p:spPr>
      </p:pic>
      <p:sp>
        <p:nvSpPr>
          <p:cNvPr id="8" name="TextBox 7"/>
          <p:cNvSpPr txBox="1"/>
          <p:nvPr/>
        </p:nvSpPr>
        <p:spPr>
          <a:xfrm flipH="1">
            <a:off x="411480" y="1928590"/>
            <a:ext cx="11329071" cy="1569660"/>
          </a:xfrm>
          <a:prstGeom prst="rect">
            <a:avLst/>
          </a:prstGeom>
          <a:noFill/>
        </p:spPr>
        <p:txBody>
          <a:bodyPr wrap="square" rtlCol="0">
            <a:spAutoFit/>
          </a:bodyPr>
          <a:lstStyle/>
          <a:p>
            <a:pPr algn="ctr"/>
            <a:r>
              <a:rPr lang="en-US" sz="4800" b="1">
                <a:solidFill>
                  <a:srgbClr val="0070C0"/>
                </a:solidFill>
                <a:latin typeface="Helvetica Neue" panose="02000503000000020004" pitchFamily="2" charset="0"/>
              </a:rPr>
              <a:t>“Partnering </a:t>
            </a:r>
            <a:r>
              <a:rPr lang="en-US" sz="4800">
                <a:solidFill>
                  <a:schemeClr val="bg1">
                    <a:lumMod val="95000"/>
                  </a:schemeClr>
                </a:solidFill>
                <a:latin typeface="Helvetica Neue" panose="02000503000000020004" pitchFamily="2" charset="0"/>
              </a:rPr>
              <a:t>to end poverty through</a:t>
            </a:r>
            <a:r>
              <a:rPr lang="en-US" sz="4800" b="1">
                <a:solidFill>
                  <a:srgbClr val="FFC000"/>
                </a:solidFill>
                <a:latin typeface="Helvetica Neue" panose="02000503000000020004" pitchFamily="2" charset="0"/>
              </a:rPr>
              <a:t> education and training”</a:t>
            </a:r>
          </a:p>
        </p:txBody>
      </p:sp>
      <p:pic>
        <p:nvPicPr>
          <p:cNvPr id="6" name="Picture 5" descr="A person and person wearing graduation gowns&#10;&#10;Description automatically generated">
            <a:extLst>
              <a:ext uri="{FF2B5EF4-FFF2-40B4-BE49-F238E27FC236}">
                <a16:creationId xmlns:a16="http://schemas.microsoft.com/office/drawing/2014/main" id="{310141E3-4944-1026-FD45-CA9421530E75}"/>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3402584" y="3629864"/>
            <a:ext cx="5963846" cy="3228137"/>
          </a:xfrm>
          <a:prstGeom prst="rect">
            <a:avLst/>
          </a:prstGeom>
        </p:spPr>
      </p:pic>
      <p:pic>
        <p:nvPicPr>
          <p:cNvPr id="3" name="Picture 2" descr="A black background with blue and yellow text&#10;&#10;Description automatically generated">
            <a:extLst>
              <a:ext uri="{FF2B5EF4-FFF2-40B4-BE49-F238E27FC236}">
                <a16:creationId xmlns:a16="http://schemas.microsoft.com/office/drawing/2014/main" id="{7185B88D-E2EC-8392-0D3F-2C4FB5B861BF}"/>
              </a:ext>
            </a:extLst>
          </p:cNvPr>
          <p:cNvPicPr>
            <a:picLocks noChangeAspect="1"/>
          </p:cNvPicPr>
          <p:nvPr/>
        </p:nvPicPr>
        <p:blipFill>
          <a:blip r:embed="rId5"/>
          <a:stretch>
            <a:fillRect/>
          </a:stretch>
        </p:blipFill>
        <p:spPr>
          <a:xfrm>
            <a:off x="3882357" y="-91615"/>
            <a:ext cx="4387317" cy="1563019"/>
          </a:xfrm>
          <a:prstGeom prst="rect">
            <a:avLst/>
          </a:prstGeom>
        </p:spPr>
      </p:pic>
    </p:spTree>
    <p:extLst>
      <p:ext uri="{BB962C8B-B14F-4D97-AF65-F5344CB8AC3E}">
        <p14:creationId xmlns:p14="http://schemas.microsoft.com/office/powerpoint/2010/main" val="335326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6" presetClass="emph" presetSubtype="0" accel="50000" fill="hold" nodeType="withEffect">
                                  <p:stCondLst>
                                    <p:cond delay="0"/>
                                  </p:stCondLst>
                                  <p:childTnLst>
                                    <p:animScale>
                                      <p:cBhvr>
                                        <p:cTn id="9" dur="5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g object 16">
            <a:extLst>
              <a:ext uri="{FF2B5EF4-FFF2-40B4-BE49-F238E27FC236}">
                <a16:creationId xmlns:a16="http://schemas.microsoft.com/office/drawing/2014/main" id="{97BAD154-F7D4-33DE-3AE1-C3C8E2C374B0}"/>
              </a:ext>
            </a:extLst>
          </p:cNvPr>
          <p:cNvPicPr/>
          <p:nvPr/>
        </p:nvPicPr>
        <p:blipFill>
          <a:blip r:embed="rId3" cstate="print"/>
          <a:stretch>
            <a:fillRect/>
          </a:stretch>
        </p:blipFill>
        <p:spPr>
          <a:xfrm>
            <a:off x="0" y="0"/>
            <a:ext cx="12191999" cy="6857997"/>
          </a:xfrm>
          <a:prstGeom prst="rect">
            <a:avLst/>
          </a:prstGeom>
        </p:spPr>
      </p:pic>
      <p:pic>
        <p:nvPicPr>
          <p:cNvPr id="7" name="Picture 6">
            <a:extLst>
              <a:ext uri="{FF2B5EF4-FFF2-40B4-BE49-F238E27FC236}">
                <a16:creationId xmlns:a16="http://schemas.microsoft.com/office/drawing/2014/main" id="{E50387A6-F157-23B4-2ECC-80F91F2131C2}"/>
              </a:ext>
            </a:extLst>
          </p:cNvPr>
          <p:cNvPicPr>
            <a:picLocks noChangeAspect="1"/>
          </p:cNvPicPr>
          <p:nvPr/>
        </p:nvPicPr>
        <p:blipFill>
          <a:blip r:embed="rId4"/>
          <a:stretch>
            <a:fillRect/>
          </a:stretch>
        </p:blipFill>
        <p:spPr>
          <a:xfrm>
            <a:off x="7201067" y="5152670"/>
            <a:ext cx="4990932" cy="1705330"/>
          </a:xfrm>
          <a:prstGeom prst="rect">
            <a:avLst/>
          </a:prstGeom>
        </p:spPr>
      </p:pic>
      <p:sp>
        <p:nvSpPr>
          <p:cNvPr id="31" name="Rectangle 30">
            <a:extLst>
              <a:ext uri="{FF2B5EF4-FFF2-40B4-BE49-F238E27FC236}">
                <a16:creationId xmlns:a16="http://schemas.microsoft.com/office/drawing/2014/main" id="{75192916-BE6C-ED4D-A269-0ED7A2A800B3}"/>
              </a:ext>
            </a:extLst>
          </p:cNvPr>
          <p:cNvSpPr/>
          <p:nvPr/>
        </p:nvSpPr>
        <p:spPr>
          <a:xfrm>
            <a:off x="521930" y="973773"/>
            <a:ext cx="4350805" cy="2400657"/>
          </a:xfrm>
          <a:prstGeom prst="rect">
            <a:avLst/>
          </a:prstGeom>
        </p:spPr>
        <p:txBody>
          <a:bodyPr wrap="square">
            <a:spAutoFit/>
          </a:bodyPr>
          <a:lstStyle/>
          <a:p>
            <a:r>
              <a:rPr lang="en-US" sz="3000" b="1">
                <a:solidFill>
                  <a:schemeClr val="bg1"/>
                </a:solidFill>
                <a:latin typeface="DIN Offc" panose="020B0504020101020102" pitchFamily="34" charset="77"/>
              </a:rPr>
              <a:t>66%   </a:t>
            </a:r>
            <a:r>
              <a:rPr lang="en-US" sz="3000">
                <a:solidFill>
                  <a:schemeClr val="bg1"/>
                </a:solidFill>
                <a:latin typeface="DIN Offc" panose="020B0504020101020102" pitchFamily="34" charset="77"/>
              </a:rPr>
              <a:t>Hispanic</a:t>
            </a:r>
          </a:p>
          <a:p>
            <a:r>
              <a:rPr lang="en-US" sz="3000" b="1">
                <a:solidFill>
                  <a:schemeClr val="bg1"/>
                </a:solidFill>
                <a:latin typeface="DIN Offc" panose="020B0504020101020102" pitchFamily="34" charset="77"/>
              </a:rPr>
              <a:t>9%     </a:t>
            </a:r>
            <a:r>
              <a:rPr lang="en-US" sz="2800">
                <a:solidFill>
                  <a:schemeClr val="bg1"/>
                </a:solidFill>
                <a:latin typeface="DIN Offc" panose="020B0504020101020102" pitchFamily="34" charset="77"/>
              </a:rPr>
              <a:t>African-American</a:t>
            </a:r>
          </a:p>
          <a:p>
            <a:r>
              <a:rPr lang="en-US" sz="3000" b="1">
                <a:solidFill>
                  <a:schemeClr val="bg1"/>
                </a:solidFill>
                <a:latin typeface="DIN Offc" panose="020B0504020101020102" pitchFamily="34" charset="77"/>
              </a:rPr>
              <a:t>19%   </a:t>
            </a:r>
            <a:r>
              <a:rPr lang="en-US" sz="3000">
                <a:solidFill>
                  <a:schemeClr val="bg1"/>
                </a:solidFill>
                <a:latin typeface="DIN Offc" panose="020B0504020101020102" pitchFamily="34" charset="77"/>
              </a:rPr>
              <a:t>White</a:t>
            </a:r>
          </a:p>
          <a:p>
            <a:r>
              <a:rPr lang="en-US" sz="3000" b="1">
                <a:solidFill>
                  <a:schemeClr val="bg1"/>
                </a:solidFill>
                <a:latin typeface="DIN Offc" panose="020B0504020101020102" pitchFamily="34" charset="77"/>
              </a:rPr>
              <a:t>3%     </a:t>
            </a:r>
            <a:r>
              <a:rPr lang="en-US" sz="3000">
                <a:solidFill>
                  <a:schemeClr val="bg1"/>
                </a:solidFill>
                <a:latin typeface="DIN Offc" panose="020B0504020101020102" pitchFamily="34" charset="77"/>
              </a:rPr>
              <a:t>Asian</a:t>
            </a:r>
          </a:p>
          <a:p>
            <a:r>
              <a:rPr lang="en-US" sz="3000" b="1">
                <a:solidFill>
                  <a:schemeClr val="bg1"/>
                </a:solidFill>
                <a:latin typeface="DIN Offc" panose="020B0504020101020102" pitchFamily="34" charset="77"/>
              </a:rPr>
              <a:t>3%     </a:t>
            </a:r>
            <a:r>
              <a:rPr lang="en-US" sz="3000">
                <a:solidFill>
                  <a:schemeClr val="bg1"/>
                </a:solidFill>
                <a:latin typeface="DIN Offc" panose="020B0504020101020102" pitchFamily="34" charset="77"/>
              </a:rPr>
              <a:t>Other</a:t>
            </a:r>
          </a:p>
        </p:txBody>
      </p:sp>
      <p:sp>
        <p:nvSpPr>
          <p:cNvPr id="35" name="Rectangle 34">
            <a:extLst>
              <a:ext uri="{FF2B5EF4-FFF2-40B4-BE49-F238E27FC236}">
                <a16:creationId xmlns:a16="http://schemas.microsoft.com/office/drawing/2014/main" id="{66674211-6580-A34C-A6D7-B1C92278C578}"/>
              </a:ext>
            </a:extLst>
          </p:cNvPr>
          <p:cNvSpPr/>
          <p:nvPr/>
        </p:nvSpPr>
        <p:spPr>
          <a:xfrm>
            <a:off x="521930" y="3560335"/>
            <a:ext cx="3051539" cy="1015663"/>
          </a:xfrm>
          <a:prstGeom prst="rect">
            <a:avLst/>
          </a:prstGeom>
        </p:spPr>
        <p:txBody>
          <a:bodyPr wrap="square">
            <a:spAutoFit/>
          </a:bodyPr>
          <a:lstStyle/>
          <a:p>
            <a:r>
              <a:rPr lang="en-US" sz="3000" b="1">
                <a:solidFill>
                  <a:schemeClr val="bg1"/>
                </a:solidFill>
                <a:latin typeface="DIN Offc" panose="020B0504020101020102" pitchFamily="34" charset="77"/>
              </a:rPr>
              <a:t>61%   </a:t>
            </a:r>
            <a:r>
              <a:rPr lang="en-US" sz="3000">
                <a:solidFill>
                  <a:schemeClr val="bg1"/>
                </a:solidFill>
                <a:latin typeface="DIN Offc" panose="020B0504020101020102" pitchFamily="34" charset="77"/>
              </a:rPr>
              <a:t>Female </a:t>
            </a:r>
          </a:p>
          <a:p>
            <a:r>
              <a:rPr lang="en-US" sz="3000" b="1">
                <a:solidFill>
                  <a:schemeClr val="bg1"/>
                </a:solidFill>
                <a:latin typeface="DIN Offc" panose="020B0504020101020102" pitchFamily="34" charset="77"/>
              </a:rPr>
              <a:t>39%   </a:t>
            </a:r>
            <a:r>
              <a:rPr lang="en-US" sz="3000">
                <a:solidFill>
                  <a:schemeClr val="bg1"/>
                </a:solidFill>
                <a:latin typeface="DIN Offc" panose="020B0504020101020102" pitchFamily="34" charset="77"/>
              </a:rPr>
              <a:t>Male</a:t>
            </a:r>
          </a:p>
        </p:txBody>
      </p:sp>
      <p:sp>
        <p:nvSpPr>
          <p:cNvPr id="37" name="Rectangle 36">
            <a:extLst>
              <a:ext uri="{FF2B5EF4-FFF2-40B4-BE49-F238E27FC236}">
                <a16:creationId xmlns:a16="http://schemas.microsoft.com/office/drawing/2014/main" id="{677EF221-0AE8-EA4D-BA8C-B14ED43BB003}"/>
              </a:ext>
            </a:extLst>
          </p:cNvPr>
          <p:cNvSpPr/>
          <p:nvPr/>
        </p:nvSpPr>
        <p:spPr>
          <a:xfrm>
            <a:off x="6574549" y="1122253"/>
            <a:ext cx="2428049" cy="461665"/>
          </a:xfrm>
          <a:prstGeom prst="rect">
            <a:avLst/>
          </a:prstGeom>
        </p:spPr>
        <p:txBody>
          <a:bodyPr wrap="square">
            <a:spAutoFit/>
          </a:bodyPr>
          <a:lstStyle/>
          <a:p>
            <a:r>
              <a:rPr lang="en-US" sz="2400" b="1">
                <a:solidFill>
                  <a:schemeClr val="bg1"/>
                </a:solidFill>
                <a:latin typeface="DIN Offc" panose="020B0504020101020102" pitchFamily="34" charset="77"/>
              </a:rPr>
              <a:t>32%  </a:t>
            </a:r>
            <a:r>
              <a:rPr lang="en-US" sz="2400">
                <a:solidFill>
                  <a:schemeClr val="bg1"/>
                </a:solidFill>
                <a:latin typeface="DIN Offc" panose="020B0504020101020102" pitchFamily="34" charset="77"/>
              </a:rPr>
              <a:t>Full-Time</a:t>
            </a:r>
          </a:p>
        </p:txBody>
      </p:sp>
      <p:sp>
        <p:nvSpPr>
          <p:cNvPr id="39" name="Rectangle 38">
            <a:extLst>
              <a:ext uri="{FF2B5EF4-FFF2-40B4-BE49-F238E27FC236}">
                <a16:creationId xmlns:a16="http://schemas.microsoft.com/office/drawing/2014/main" id="{D42493F5-1F64-9343-9495-0B8A4F5D4393}"/>
              </a:ext>
            </a:extLst>
          </p:cNvPr>
          <p:cNvSpPr/>
          <p:nvPr/>
        </p:nvSpPr>
        <p:spPr>
          <a:xfrm>
            <a:off x="7523051" y="1744313"/>
            <a:ext cx="4250553" cy="861774"/>
          </a:xfrm>
          <a:prstGeom prst="rect">
            <a:avLst/>
          </a:prstGeom>
        </p:spPr>
        <p:txBody>
          <a:bodyPr wrap="square">
            <a:spAutoFit/>
          </a:bodyPr>
          <a:lstStyle/>
          <a:p>
            <a:r>
              <a:rPr lang="en-US" sz="3000" b="1" dirty="0">
                <a:solidFill>
                  <a:schemeClr val="bg1"/>
                </a:solidFill>
                <a:latin typeface="DIN Offc" panose="020B0504020101020102" pitchFamily="34" charset="77"/>
              </a:rPr>
              <a:t>70%  </a:t>
            </a:r>
            <a:r>
              <a:rPr lang="en-US" sz="2000" dirty="0">
                <a:solidFill>
                  <a:schemeClr val="bg1"/>
                </a:solidFill>
                <a:latin typeface="DIN Offc" panose="020B0504020101020102" pitchFamily="34" charset="77"/>
              </a:rPr>
              <a:t>Rely on Financial Aid &amp;       </a:t>
            </a:r>
          </a:p>
          <a:p>
            <a:r>
              <a:rPr lang="en-US" sz="2000" dirty="0">
                <a:solidFill>
                  <a:schemeClr val="bg1"/>
                </a:solidFill>
                <a:latin typeface="DIN Offc" panose="020B0504020101020102" pitchFamily="34" charset="77"/>
              </a:rPr>
              <a:t>               Scholarships</a:t>
            </a:r>
            <a:endParaRPr lang="en-US" sz="3000" dirty="0">
              <a:solidFill>
                <a:schemeClr val="bg1"/>
              </a:solidFill>
              <a:latin typeface="DIN Offc" panose="020B0504020101020102" pitchFamily="34" charset="77"/>
            </a:endParaRPr>
          </a:p>
        </p:txBody>
      </p:sp>
      <p:sp>
        <p:nvSpPr>
          <p:cNvPr id="13" name="Rectangle 12">
            <a:extLst>
              <a:ext uri="{FF2B5EF4-FFF2-40B4-BE49-F238E27FC236}">
                <a16:creationId xmlns:a16="http://schemas.microsoft.com/office/drawing/2014/main" id="{BC62226D-77DE-1B44-8B98-A2E9D07E8B16}"/>
              </a:ext>
            </a:extLst>
          </p:cNvPr>
          <p:cNvSpPr/>
          <p:nvPr/>
        </p:nvSpPr>
        <p:spPr>
          <a:xfrm>
            <a:off x="6306127" y="462902"/>
            <a:ext cx="6111589" cy="584775"/>
          </a:xfrm>
          <a:prstGeom prst="rect">
            <a:avLst/>
          </a:prstGeom>
        </p:spPr>
        <p:txBody>
          <a:bodyPr wrap="square">
            <a:spAutoFit/>
          </a:bodyPr>
          <a:lstStyle/>
          <a:p>
            <a:r>
              <a:rPr lang="en-US" sz="2800">
                <a:solidFill>
                  <a:srgbClr val="FFC000"/>
                </a:solidFill>
                <a:latin typeface="DIN Offc Medium" panose="020B0504020101020102" pitchFamily="34" charset="77"/>
              </a:rPr>
              <a:t>100,000</a:t>
            </a:r>
            <a:r>
              <a:rPr lang="en-US" sz="3200">
                <a:solidFill>
                  <a:srgbClr val="FFC000"/>
                </a:solidFill>
                <a:latin typeface="DIN Offc Medium" panose="020B0504020101020102" pitchFamily="34" charset="77"/>
              </a:rPr>
              <a:t> </a:t>
            </a:r>
            <a:r>
              <a:rPr lang="en-US" sz="2800">
                <a:solidFill>
                  <a:srgbClr val="FFC000"/>
                </a:solidFill>
                <a:latin typeface="DIN Offc Medium" panose="020B0504020101020102" pitchFamily="34" charset="77"/>
              </a:rPr>
              <a:t>Students Served Annually</a:t>
            </a:r>
          </a:p>
        </p:txBody>
      </p:sp>
      <p:pic>
        <p:nvPicPr>
          <p:cNvPr id="6" name="Picture 5" descr="A person smiling with her arms crossed&#10;&#10;Description automatically generated">
            <a:extLst>
              <a:ext uri="{FF2B5EF4-FFF2-40B4-BE49-F238E27FC236}">
                <a16:creationId xmlns:a16="http://schemas.microsoft.com/office/drawing/2014/main" id="{435D950E-59F5-5939-F20F-448716CD30CD}"/>
              </a:ext>
            </a:extLst>
          </p:cNvPr>
          <p:cNvPicPr>
            <a:picLocks noChangeAspect="1"/>
          </p:cNvPicPr>
          <p:nvPr/>
        </p:nvPicPr>
        <p:blipFill>
          <a:blip r:embed="rId5"/>
          <a:stretch>
            <a:fillRect/>
          </a:stretch>
        </p:blipFill>
        <p:spPr>
          <a:xfrm>
            <a:off x="1928013" y="1684000"/>
            <a:ext cx="7772400" cy="5175024"/>
          </a:xfrm>
          <a:prstGeom prst="rect">
            <a:avLst/>
          </a:prstGeom>
        </p:spPr>
      </p:pic>
      <p:sp>
        <p:nvSpPr>
          <p:cNvPr id="2" name="TextBox 1">
            <a:extLst>
              <a:ext uri="{FF2B5EF4-FFF2-40B4-BE49-F238E27FC236}">
                <a16:creationId xmlns:a16="http://schemas.microsoft.com/office/drawing/2014/main" id="{4DE96DB4-5509-3736-869B-523A5DF3030A}"/>
              </a:ext>
            </a:extLst>
          </p:cNvPr>
          <p:cNvSpPr txBox="1"/>
          <p:nvPr/>
        </p:nvSpPr>
        <p:spPr>
          <a:xfrm flipH="1">
            <a:off x="376870" y="253629"/>
            <a:ext cx="4640923" cy="646331"/>
          </a:xfrm>
          <a:prstGeom prst="rect">
            <a:avLst/>
          </a:prstGeom>
          <a:noFill/>
        </p:spPr>
        <p:txBody>
          <a:bodyPr wrap="square" lIns="91440" tIns="45720" rIns="91440" bIns="45720" rtlCol="0" anchor="t">
            <a:spAutoFit/>
          </a:bodyPr>
          <a:lstStyle/>
          <a:p>
            <a:r>
              <a:rPr lang="tr-TR" sz="3600" b="1">
                <a:solidFill>
                  <a:schemeClr val="bg1"/>
                </a:solidFill>
                <a:latin typeface="Helvetica Neue" panose="02000503000000020004" pitchFamily="2" charset="0"/>
              </a:rPr>
              <a:t>LEARNER PROFILE</a:t>
            </a:r>
            <a:endParaRPr lang="tr-TR" sz="3600">
              <a:solidFill>
                <a:srgbClr val="0070C0"/>
              </a:solidFill>
              <a:latin typeface="Helvetica Neue" panose="02000503000000020004" pitchFamily="2" charset="0"/>
            </a:endParaRPr>
          </a:p>
        </p:txBody>
      </p:sp>
      <p:sp>
        <p:nvSpPr>
          <p:cNvPr id="3" name="Rectangle 2">
            <a:extLst>
              <a:ext uri="{FF2B5EF4-FFF2-40B4-BE49-F238E27FC236}">
                <a16:creationId xmlns:a16="http://schemas.microsoft.com/office/drawing/2014/main" id="{5CE45560-35BA-63A7-C4AB-D55B34C5241B}"/>
              </a:ext>
            </a:extLst>
          </p:cNvPr>
          <p:cNvSpPr/>
          <p:nvPr/>
        </p:nvSpPr>
        <p:spPr>
          <a:xfrm>
            <a:off x="7616502" y="2628521"/>
            <a:ext cx="4667496" cy="553998"/>
          </a:xfrm>
          <a:prstGeom prst="rect">
            <a:avLst/>
          </a:prstGeom>
        </p:spPr>
        <p:txBody>
          <a:bodyPr wrap="square" lIns="91440" tIns="45720" rIns="91440" bIns="45720" anchor="t">
            <a:spAutoFit/>
          </a:bodyPr>
          <a:lstStyle/>
          <a:p>
            <a:r>
              <a:rPr lang="en-US" sz="3000" b="1" dirty="0">
                <a:solidFill>
                  <a:schemeClr val="bg1"/>
                </a:solidFill>
                <a:latin typeface="DIN Offc"/>
              </a:rPr>
              <a:t>29.2%  </a:t>
            </a:r>
            <a:r>
              <a:rPr lang="en-US" sz="2000" dirty="0">
                <a:solidFill>
                  <a:schemeClr val="bg1"/>
                </a:solidFill>
                <a:latin typeface="DIN Offc"/>
              </a:rPr>
              <a:t>Economically Disadvantaged</a:t>
            </a:r>
            <a:endParaRPr lang="en-US" sz="3000" dirty="0">
              <a:solidFill>
                <a:schemeClr val="bg1"/>
              </a:solidFill>
              <a:latin typeface="DIN Offc"/>
            </a:endParaRPr>
          </a:p>
        </p:txBody>
      </p:sp>
      <p:sp>
        <p:nvSpPr>
          <p:cNvPr id="5" name="Rectangle 4">
            <a:extLst>
              <a:ext uri="{FF2B5EF4-FFF2-40B4-BE49-F238E27FC236}">
                <a16:creationId xmlns:a16="http://schemas.microsoft.com/office/drawing/2014/main" id="{5A6C66B0-2F6F-4686-E86B-6988502B08F7}"/>
              </a:ext>
            </a:extLst>
          </p:cNvPr>
          <p:cNvSpPr/>
          <p:nvPr/>
        </p:nvSpPr>
        <p:spPr>
          <a:xfrm>
            <a:off x="478798" y="4942510"/>
            <a:ext cx="3078087" cy="553998"/>
          </a:xfrm>
          <a:prstGeom prst="rect">
            <a:avLst/>
          </a:prstGeom>
        </p:spPr>
        <p:txBody>
          <a:bodyPr wrap="none" lIns="91440" tIns="45720" rIns="91440" bIns="45720" anchor="t">
            <a:spAutoFit/>
          </a:bodyPr>
          <a:lstStyle/>
          <a:p>
            <a:r>
              <a:rPr lang="en-US" sz="3000" b="1" dirty="0">
                <a:solidFill>
                  <a:schemeClr val="bg1"/>
                </a:solidFill>
                <a:latin typeface="DIN Offc"/>
              </a:rPr>
              <a:t>25.5%   </a:t>
            </a:r>
            <a:r>
              <a:rPr lang="en-US" sz="3000" dirty="0">
                <a:solidFill>
                  <a:schemeClr val="bg1"/>
                </a:solidFill>
                <a:latin typeface="DIN Offc"/>
              </a:rPr>
              <a:t>Adults 25+</a:t>
            </a:r>
            <a:endParaRPr lang="en-US" dirty="0">
              <a:solidFill>
                <a:schemeClr val="bg1"/>
              </a:solidFill>
            </a:endParaRPr>
          </a:p>
        </p:txBody>
      </p:sp>
      <p:sp>
        <p:nvSpPr>
          <p:cNvPr id="8" name="Rectangle 7">
            <a:extLst>
              <a:ext uri="{FF2B5EF4-FFF2-40B4-BE49-F238E27FC236}">
                <a16:creationId xmlns:a16="http://schemas.microsoft.com/office/drawing/2014/main" id="{F04460D3-B0AA-0F72-98CA-0EFAFD7D215F}"/>
              </a:ext>
            </a:extLst>
          </p:cNvPr>
          <p:cNvSpPr/>
          <p:nvPr/>
        </p:nvSpPr>
        <p:spPr>
          <a:xfrm>
            <a:off x="7652446" y="3182048"/>
            <a:ext cx="4667496" cy="553998"/>
          </a:xfrm>
          <a:prstGeom prst="rect">
            <a:avLst/>
          </a:prstGeom>
        </p:spPr>
        <p:txBody>
          <a:bodyPr wrap="square" lIns="91440" tIns="45720" rIns="91440" bIns="45720" anchor="t">
            <a:spAutoFit/>
          </a:bodyPr>
          <a:lstStyle/>
          <a:p>
            <a:r>
              <a:rPr lang="en-US" sz="3000" b="1">
                <a:solidFill>
                  <a:schemeClr val="bg1"/>
                </a:solidFill>
                <a:latin typeface="DIN Offc"/>
              </a:rPr>
              <a:t>17%  </a:t>
            </a:r>
            <a:r>
              <a:rPr lang="en-US" sz="2000">
                <a:solidFill>
                  <a:schemeClr val="bg1"/>
                </a:solidFill>
                <a:latin typeface="DIN Offc"/>
              </a:rPr>
              <a:t>Academically Disadvantaged</a:t>
            </a:r>
            <a:endParaRPr lang="en-US" sz="3000" dirty="0">
              <a:solidFill>
                <a:schemeClr val="bg1"/>
              </a:solidFill>
              <a:latin typeface="DIN Offc"/>
            </a:endParaRPr>
          </a:p>
        </p:txBody>
      </p:sp>
      <p:sp>
        <p:nvSpPr>
          <p:cNvPr id="9" name="Rectangle 8">
            <a:extLst>
              <a:ext uri="{FF2B5EF4-FFF2-40B4-BE49-F238E27FC236}">
                <a16:creationId xmlns:a16="http://schemas.microsoft.com/office/drawing/2014/main" id="{B5CD2E85-1520-1FD2-6611-57D256BE4812}"/>
              </a:ext>
            </a:extLst>
          </p:cNvPr>
          <p:cNvSpPr/>
          <p:nvPr/>
        </p:nvSpPr>
        <p:spPr>
          <a:xfrm>
            <a:off x="9174077" y="1129415"/>
            <a:ext cx="4683672" cy="461665"/>
          </a:xfrm>
          <a:prstGeom prst="rect">
            <a:avLst/>
          </a:prstGeom>
        </p:spPr>
        <p:txBody>
          <a:bodyPr wrap="square">
            <a:spAutoFit/>
          </a:bodyPr>
          <a:lstStyle/>
          <a:p>
            <a:r>
              <a:rPr lang="en-US" sz="2400" b="1">
                <a:solidFill>
                  <a:schemeClr val="bg1"/>
                </a:solidFill>
                <a:latin typeface="DIN Offc" panose="020B0504020101020102" pitchFamily="34" charset="77"/>
              </a:rPr>
              <a:t>68%  </a:t>
            </a:r>
            <a:r>
              <a:rPr lang="en-US" sz="2400">
                <a:solidFill>
                  <a:schemeClr val="bg1"/>
                </a:solidFill>
                <a:latin typeface="DIN Offc" panose="020B0504020101020102" pitchFamily="34" charset="77"/>
              </a:rPr>
              <a:t>Part-Time</a:t>
            </a:r>
          </a:p>
        </p:txBody>
      </p:sp>
      <p:cxnSp>
        <p:nvCxnSpPr>
          <p:cNvPr id="11" name="Straight Connector 10">
            <a:extLst>
              <a:ext uri="{FF2B5EF4-FFF2-40B4-BE49-F238E27FC236}">
                <a16:creationId xmlns:a16="http://schemas.microsoft.com/office/drawing/2014/main" id="{A2C1DB98-D8FD-47BC-33F7-6AA5843F9F2B}"/>
              </a:ext>
            </a:extLst>
          </p:cNvPr>
          <p:cNvCxnSpPr/>
          <p:nvPr/>
        </p:nvCxnSpPr>
        <p:spPr>
          <a:xfrm>
            <a:off x="9002598" y="1122253"/>
            <a:ext cx="0" cy="56174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D4BB7FC-A20D-8E53-C90B-F734AD741C2E}"/>
              </a:ext>
            </a:extLst>
          </p:cNvPr>
          <p:cNvSpPr/>
          <p:nvPr/>
        </p:nvSpPr>
        <p:spPr>
          <a:xfrm>
            <a:off x="7788573" y="4271512"/>
            <a:ext cx="4257653" cy="553998"/>
          </a:xfrm>
          <a:prstGeom prst="rect">
            <a:avLst/>
          </a:prstGeom>
        </p:spPr>
        <p:txBody>
          <a:bodyPr wrap="square" lIns="91440" tIns="45720" rIns="91440" bIns="45720" anchor="t">
            <a:spAutoFit/>
          </a:bodyPr>
          <a:lstStyle/>
          <a:p>
            <a:r>
              <a:rPr lang="en-US" sz="3000" b="1">
                <a:solidFill>
                  <a:schemeClr val="bg1"/>
                </a:solidFill>
                <a:latin typeface="DIN Offc"/>
              </a:rPr>
              <a:t>7%  </a:t>
            </a:r>
            <a:r>
              <a:rPr lang="en-US" sz="2000">
                <a:solidFill>
                  <a:schemeClr val="bg1"/>
                </a:solidFill>
                <a:latin typeface="DIN Offc"/>
              </a:rPr>
              <a:t>Military Affiliated</a:t>
            </a:r>
            <a:endParaRPr lang="en-US" sz="3000">
              <a:solidFill>
                <a:schemeClr val="bg1"/>
              </a:solidFill>
              <a:latin typeface="DIN Offc"/>
            </a:endParaRPr>
          </a:p>
        </p:txBody>
      </p:sp>
      <p:sp>
        <p:nvSpPr>
          <p:cNvPr id="10" name="Rectangle 9">
            <a:extLst>
              <a:ext uri="{FF2B5EF4-FFF2-40B4-BE49-F238E27FC236}">
                <a16:creationId xmlns:a16="http://schemas.microsoft.com/office/drawing/2014/main" id="{663B3B94-3787-06FD-2867-142BC4B2C813}"/>
              </a:ext>
            </a:extLst>
          </p:cNvPr>
          <p:cNvSpPr/>
          <p:nvPr/>
        </p:nvSpPr>
        <p:spPr>
          <a:xfrm>
            <a:off x="7688390" y="3735017"/>
            <a:ext cx="4667496" cy="553998"/>
          </a:xfrm>
          <a:prstGeom prst="rect">
            <a:avLst/>
          </a:prstGeom>
        </p:spPr>
        <p:txBody>
          <a:bodyPr wrap="square" lIns="91440" tIns="45720" rIns="91440" bIns="45720" anchor="t">
            <a:spAutoFit/>
          </a:bodyPr>
          <a:lstStyle/>
          <a:p>
            <a:r>
              <a:rPr lang="en-US" sz="3000" b="1" dirty="0">
                <a:solidFill>
                  <a:schemeClr val="bg1"/>
                </a:solidFill>
                <a:latin typeface="DIN Offc"/>
              </a:rPr>
              <a:t>17</a:t>
            </a:r>
            <a:r>
              <a:rPr lang="en-US" sz="3000" b="1">
                <a:solidFill>
                  <a:schemeClr val="bg1"/>
                </a:solidFill>
                <a:latin typeface="DIN Offc"/>
              </a:rPr>
              <a:t>%  </a:t>
            </a:r>
            <a:r>
              <a:rPr lang="en-US" sz="2000">
                <a:solidFill>
                  <a:schemeClr val="bg1"/>
                </a:solidFill>
                <a:latin typeface="DIN Offc"/>
              </a:rPr>
              <a:t>Student Parents</a:t>
            </a:r>
            <a:endParaRPr lang="en-US" sz="3000" dirty="0">
              <a:solidFill>
                <a:schemeClr val="bg1"/>
              </a:solidFill>
              <a:latin typeface="DIN Offc"/>
            </a:endParaRPr>
          </a:p>
        </p:txBody>
      </p:sp>
    </p:spTree>
    <p:extLst>
      <p:ext uri="{BB962C8B-B14F-4D97-AF65-F5344CB8AC3E}">
        <p14:creationId xmlns:p14="http://schemas.microsoft.com/office/powerpoint/2010/main" val="146463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42B6E7-FD8C-0644-8DA3-023FF5A4AA7B}"/>
              </a:ext>
            </a:extLst>
          </p:cNvPr>
          <p:cNvPicPr>
            <a:picLocks noChangeAspect="1"/>
          </p:cNvPicPr>
          <p:nvPr/>
        </p:nvPicPr>
        <p:blipFill rotWithShape="1">
          <a:blip r:embed="rId3"/>
          <a:srcRect b="15413"/>
          <a:stretch/>
        </p:blipFill>
        <p:spPr>
          <a:xfrm>
            <a:off x="-20782" y="0"/>
            <a:ext cx="12192000" cy="6858000"/>
          </a:xfrm>
          <a:prstGeom prst="rect">
            <a:avLst/>
          </a:prstGeom>
        </p:spPr>
      </p:pic>
      <p:sp>
        <p:nvSpPr>
          <p:cNvPr id="24" name="Rectangle 6">
            <a:extLst>
              <a:ext uri="{FF2B5EF4-FFF2-40B4-BE49-F238E27FC236}">
                <a16:creationId xmlns:a16="http://schemas.microsoft.com/office/drawing/2014/main" id="{2372685E-593E-3644-9742-7EA614A988DB}"/>
              </a:ext>
            </a:extLst>
          </p:cNvPr>
          <p:cNvSpPr>
            <a:spLocks noChangeArrowheads="1"/>
          </p:cNvSpPr>
          <p:nvPr/>
        </p:nvSpPr>
        <p:spPr bwMode="auto">
          <a:xfrm>
            <a:off x="590112" y="314444"/>
            <a:ext cx="565828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4400" b="1" dirty="0">
                <a:solidFill>
                  <a:schemeClr val="bg1"/>
                </a:solidFill>
                <a:latin typeface="DIN Offc" panose="020B0504020101020102" pitchFamily="34" charset="77"/>
              </a:rPr>
              <a:t>EMPLOYEE PROFILE</a:t>
            </a:r>
          </a:p>
        </p:txBody>
      </p:sp>
      <p:sp>
        <p:nvSpPr>
          <p:cNvPr id="31" name="Rectangle 30">
            <a:extLst>
              <a:ext uri="{FF2B5EF4-FFF2-40B4-BE49-F238E27FC236}">
                <a16:creationId xmlns:a16="http://schemas.microsoft.com/office/drawing/2014/main" id="{75192916-BE6C-ED4D-A269-0ED7A2A800B3}"/>
              </a:ext>
            </a:extLst>
          </p:cNvPr>
          <p:cNvSpPr/>
          <p:nvPr/>
        </p:nvSpPr>
        <p:spPr>
          <a:xfrm>
            <a:off x="575795" y="1457444"/>
            <a:ext cx="3051540" cy="2400657"/>
          </a:xfrm>
          <a:prstGeom prst="rect">
            <a:avLst/>
          </a:prstGeom>
        </p:spPr>
        <p:txBody>
          <a:bodyPr wrap="square">
            <a:spAutoFit/>
          </a:bodyPr>
          <a:lstStyle/>
          <a:p>
            <a:r>
              <a:rPr lang="en-US" sz="3000" b="1" dirty="0">
                <a:solidFill>
                  <a:schemeClr val="bg1"/>
                </a:solidFill>
                <a:latin typeface="DIN Offc" panose="020B0504020101020102" pitchFamily="34" charset="77"/>
              </a:rPr>
              <a:t>51.1%   </a:t>
            </a:r>
            <a:r>
              <a:rPr lang="en-US" sz="3000" dirty="0">
                <a:solidFill>
                  <a:schemeClr val="bg1"/>
                </a:solidFill>
                <a:latin typeface="DIN Offc" panose="020B0504020101020102" pitchFamily="34" charset="77"/>
              </a:rPr>
              <a:t>Hispanic</a:t>
            </a:r>
          </a:p>
          <a:p>
            <a:r>
              <a:rPr lang="en-US" sz="3000" b="1" dirty="0">
                <a:solidFill>
                  <a:schemeClr val="bg1"/>
                </a:solidFill>
                <a:latin typeface="DIN Offc" panose="020B0504020101020102" pitchFamily="34" charset="77"/>
              </a:rPr>
              <a:t>32.5%   </a:t>
            </a:r>
            <a:r>
              <a:rPr lang="en-US" sz="3000" dirty="0">
                <a:solidFill>
                  <a:schemeClr val="bg1"/>
                </a:solidFill>
                <a:latin typeface="DIN Offc" panose="020B0504020101020102" pitchFamily="34" charset="77"/>
              </a:rPr>
              <a:t>White</a:t>
            </a:r>
          </a:p>
          <a:p>
            <a:r>
              <a:rPr lang="en-US" sz="3000" b="1" dirty="0">
                <a:solidFill>
                  <a:schemeClr val="bg1"/>
                </a:solidFill>
                <a:latin typeface="DIN Offc" panose="020B0504020101020102" pitchFamily="34" charset="77"/>
              </a:rPr>
              <a:t>9.2%     </a:t>
            </a:r>
            <a:r>
              <a:rPr lang="en-US" sz="3000" dirty="0">
                <a:solidFill>
                  <a:schemeClr val="bg1"/>
                </a:solidFill>
                <a:latin typeface="DIN Offc" panose="020B0504020101020102" pitchFamily="34" charset="77"/>
              </a:rPr>
              <a:t>Black</a:t>
            </a:r>
          </a:p>
          <a:p>
            <a:r>
              <a:rPr lang="en-US" sz="3000" b="1" dirty="0">
                <a:solidFill>
                  <a:schemeClr val="bg1"/>
                </a:solidFill>
                <a:latin typeface="DIN Offc" panose="020B0504020101020102" pitchFamily="34" charset="77"/>
              </a:rPr>
              <a:t>2.9%     </a:t>
            </a:r>
            <a:r>
              <a:rPr lang="en-US" sz="3000" dirty="0">
                <a:solidFill>
                  <a:schemeClr val="bg1"/>
                </a:solidFill>
                <a:latin typeface="DIN Offc" panose="020B0504020101020102" pitchFamily="34" charset="77"/>
              </a:rPr>
              <a:t>Asian</a:t>
            </a:r>
          </a:p>
          <a:p>
            <a:r>
              <a:rPr lang="en-US" sz="3000" b="1" dirty="0">
                <a:solidFill>
                  <a:schemeClr val="bg1"/>
                </a:solidFill>
                <a:latin typeface="DIN Offc" panose="020B0504020101020102" pitchFamily="34" charset="77"/>
              </a:rPr>
              <a:t>4.3%     </a:t>
            </a:r>
            <a:r>
              <a:rPr lang="en-US" sz="3000" dirty="0">
                <a:solidFill>
                  <a:schemeClr val="bg1"/>
                </a:solidFill>
                <a:latin typeface="DIN Offc" panose="020B0504020101020102" pitchFamily="34" charset="77"/>
              </a:rPr>
              <a:t>Other</a:t>
            </a:r>
          </a:p>
        </p:txBody>
      </p:sp>
      <p:sp>
        <p:nvSpPr>
          <p:cNvPr id="36" name="Rectangle 35">
            <a:extLst>
              <a:ext uri="{FF2B5EF4-FFF2-40B4-BE49-F238E27FC236}">
                <a16:creationId xmlns:a16="http://schemas.microsoft.com/office/drawing/2014/main" id="{4D9F7984-A3FC-0E45-8EF4-504B59CBB794}"/>
              </a:ext>
            </a:extLst>
          </p:cNvPr>
          <p:cNvSpPr/>
          <p:nvPr/>
        </p:nvSpPr>
        <p:spPr>
          <a:xfrm>
            <a:off x="590112" y="4191000"/>
            <a:ext cx="2381689" cy="1938992"/>
          </a:xfrm>
          <a:prstGeom prst="rect">
            <a:avLst/>
          </a:prstGeom>
        </p:spPr>
        <p:txBody>
          <a:bodyPr wrap="square">
            <a:spAutoFit/>
          </a:bodyPr>
          <a:lstStyle/>
          <a:p>
            <a:r>
              <a:rPr lang="en-US" sz="3000" b="1" dirty="0">
                <a:solidFill>
                  <a:schemeClr val="bg1"/>
                </a:solidFill>
                <a:latin typeface="DIN Offc" panose="020B0504020101020102" pitchFamily="34" charset="77"/>
              </a:rPr>
              <a:t>FULL TIME</a:t>
            </a:r>
          </a:p>
          <a:p>
            <a:r>
              <a:rPr lang="en-US" sz="3000" dirty="0">
                <a:solidFill>
                  <a:schemeClr val="bg1"/>
                </a:solidFill>
                <a:latin typeface="DIN Offc" panose="020B0504020101020102" pitchFamily="34" charset="77"/>
              </a:rPr>
              <a:t>Faculty - 791</a:t>
            </a:r>
          </a:p>
          <a:p>
            <a:r>
              <a:rPr lang="en-US" sz="3000" u="sng" dirty="0">
                <a:solidFill>
                  <a:schemeClr val="bg1"/>
                </a:solidFill>
                <a:latin typeface="DIN Offc" panose="020B0504020101020102" pitchFamily="34" charset="77"/>
              </a:rPr>
              <a:t>Staff –  1,784</a:t>
            </a:r>
          </a:p>
          <a:p>
            <a:r>
              <a:rPr lang="en-US" sz="3000" dirty="0">
                <a:solidFill>
                  <a:schemeClr val="bg1"/>
                </a:solidFill>
                <a:latin typeface="DIN Offc" panose="020B0504020101020102" pitchFamily="34" charset="77"/>
              </a:rPr>
              <a:t>Total –  2,575</a:t>
            </a:r>
          </a:p>
        </p:txBody>
      </p:sp>
      <p:sp>
        <p:nvSpPr>
          <p:cNvPr id="22" name="Rectangle 21">
            <a:extLst>
              <a:ext uri="{FF2B5EF4-FFF2-40B4-BE49-F238E27FC236}">
                <a16:creationId xmlns:a16="http://schemas.microsoft.com/office/drawing/2014/main" id="{2C35213E-6ED3-7D4A-B1E5-D2DE7DA2C9C2}"/>
              </a:ext>
            </a:extLst>
          </p:cNvPr>
          <p:cNvSpPr/>
          <p:nvPr/>
        </p:nvSpPr>
        <p:spPr>
          <a:xfrm>
            <a:off x="3526054" y="4175657"/>
            <a:ext cx="2676744" cy="1938992"/>
          </a:xfrm>
          <a:prstGeom prst="rect">
            <a:avLst/>
          </a:prstGeom>
        </p:spPr>
        <p:txBody>
          <a:bodyPr wrap="square">
            <a:spAutoFit/>
          </a:bodyPr>
          <a:lstStyle/>
          <a:p>
            <a:r>
              <a:rPr lang="en-US" sz="3000" b="1" dirty="0">
                <a:solidFill>
                  <a:schemeClr val="bg1"/>
                </a:solidFill>
                <a:latin typeface="DIN Offc" panose="020B0504020101020102" pitchFamily="34" charset="77"/>
              </a:rPr>
              <a:t>PART TIME</a:t>
            </a:r>
          </a:p>
          <a:p>
            <a:r>
              <a:rPr lang="en-US" sz="3000" dirty="0">
                <a:solidFill>
                  <a:schemeClr val="bg1"/>
                </a:solidFill>
                <a:latin typeface="DIN Offc" panose="020B0504020101020102" pitchFamily="34" charset="77"/>
              </a:rPr>
              <a:t>Faculty - 884</a:t>
            </a:r>
          </a:p>
          <a:p>
            <a:r>
              <a:rPr lang="en-US" sz="3000" u="sng" dirty="0">
                <a:solidFill>
                  <a:schemeClr val="bg1"/>
                </a:solidFill>
                <a:latin typeface="DIN Offc" panose="020B0504020101020102" pitchFamily="34" charset="77"/>
              </a:rPr>
              <a:t>Staff –  1,129</a:t>
            </a:r>
          </a:p>
          <a:p>
            <a:r>
              <a:rPr lang="en-US" sz="3000" dirty="0">
                <a:solidFill>
                  <a:schemeClr val="bg1"/>
                </a:solidFill>
                <a:latin typeface="DIN Offc" panose="020B0504020101020102" pitchFamily="34" charset="77"/>
              </a:rPr>
              <a:t>Total –  2,013</a:t>
            </a:r>
          </a:p>
        </p:txBody>
      </p:sp>
      <p:sp>
        <p:nvSpPr>
          <p:cNvPr id="35" name="Rectangle 34">
            <a:extLst>
              <a:ext uri="{FF2B5EF4-FFF2-40B4-BE49-F238E27FC236}">
                <a16:creationId xmlns:a16="http://schemas.microsoft.com/office/drawing/2014/main" id="{66674211-6580-A34C-A6D7-B1C92278C578}"/>
              </a:ext>
            </a:extLst>
          </p:cNvPr>
          <p:cNvSpPr/>
          <p:nvPr/>
        </p:nvSpPr>
        <p:spPr>
          <a:xfrm>
            <a:off x="4038600" y="1470401"/>
            <a:ext cx="2590800" cy="1015663"/>
          </a:xfrm>
          <a:prstGeom prst="rect">
            <a:avLst/>
          </a:prstGeom>
        </p:spPr>
        <p:txBody>
          <a:bodyPr wrap="square">
            <a:spAutoFit/>
          </a:bodyPr>
          <a:lstStyle/>
          <a:p>
            <a:r>
              <a:rPr lang="en-US" sz="3000" b="1" dirty="0">
                <a:solidFill>
                  <a:schemeClr val="bg1"/>
                </a:solidFill>
                <a:latin typeface="DIN Offc" panose="020B0504020101020102" pitchFamily="34" charset="77"/>
              </a:rPr>
              <a:t>57%   </a:t>
            </a:r>
            <a:r>
              <a:rPr lang="en-US" sz="3000" dirty="0">
                <a:solidFill>
                  <a:schemeClr val="bg1"/>
                </a:solidFill>
                <a:latin typeface="DIN Offc" panose="020B0504020101020102" pitchFamily="34" charset="77"/>
              </a:rPr>
              <a:t>Female </a:t>
            </a:r>
          </a:p>
          <a:p>
            <a:r>
              <a:rPr lang="en-US" sz="3000" b="1" dirty="0">
                <a:solidFill>
                  <a:schemeClr val="bg1"/>
                </a:solidFill>
                <a:latin typeface="DIN Offc" panose="020B0504020101020102" pitchFamily="34" charset="77"/>
              </a:rPr>
              <a:t>43%   </a:t>
            </a:r>
            <a:r>
              <a:rPr lang="en-US" sz="3000" dirty="0">
                <a:solidFill>
                  <a:schemeClr val="bg1"/>
                </a:solidFill>
                <a:latin typeface="DIN Offc" panose="020B0504020101020102" pitchFamily="34" charset="77"/>
              </a:rPr>
              <a:t>Male</a:t>
            </a:r>
          </a:p>
        </p:txBody>
      </p:sp>
      <p:sp>
        <p:nvSpPr>
          <p:cNvPr id="9" name="Rectangle 8">
            <a:extLst>
              <a:ext uri="{FF2B5EF4-FFF2-40B4-BE49-F238E27FC236}">
                <a16:creationId xmlns:a16="http://schemas.microsoft.com/office/drawing/2014/main" id="{051A0B8D-312A-6741-8396-4056B3DBAC81}"/>
              </a:ext>
            </a:extLst>
          </p:cNvPr>
          <p:cNvSpPr/>
          <p:nvPr/>
        </p:nvSpPr>
        <p:spPr>
          <a:xfrm>
            <a:off x="521930" y="6245471"/>
            <a:ext cx="2019174" cy="308492"/>
          </a:xfrm>
          <a:prstGeom prst="rect">
            <a:avLst/>
          </a:prstGeom>
        </p:spPr>
        <p:txBody>
          <a:bodyPr wrap="square">
            <a:spAutoFit/>
          </a:bodyPr>
          <a:lstStyle/>
          <a:p>
            <a:r>
              <a:rPr lang="en-US" sz="1400" i="1" dirty="0">
                <a:solidFill>
                  <a:schemeClr val="bg1"/>
                </a:solidFill>
                <a:latin typeface="DIN Offc" panose="020B0504020101020102" pitchFamily="34" charset="77"/>
              </a:rPr>
              <a:t>*Updated March 2024</a:t>
            </a:r>
          </a:p>
        </p:txBody>
      </p:sp>
      <p:pic>
        <p:nvPicPr>
          <p:cNvPr id="7" name="Picture 6">
            <a:extLst>
              <a:ext uri="{FF2B5EF4-FFF2-40B4-BE49-F238E27FC236}">
                <a16:creationId xmlns:a16="http://schemas.microsoft.com/office/drawing/2014/main" id="{A5153F71-D9F3-DD4F-9634-F04C5329C88A}"/>
              </a:ext>
            </a:extLst>
          </p:cNvPr>
          <p:cNvPicPr>
            <a:picLocks noChangeAspect="1"/>
          </p:cNvPicPr>
          <p:nvPr/>
        </p:nvPicPr>
        <p:blipFill>
          <a:blip r:embed="rId4"/>
          <a:stretch>
            <a:fillRect/>
          </a:stretch>
        </p:blipFill>
        <p:spPr>
          <a:xfrm>
            <a:off x="5812367" y="429101"/>
            <a:ext cx="7196667" cy="6858000"/>
          </a:xfrm>
          <a:prstGeom prst="rect">
            <a:avLst/>
          </a:prstGeom>
        </p:spPr>
      </p:pic>
    </p:spTree>
    <p:extLst>
      <p:ext uri="{BB962C8B-B14F-4D97-AF65-F5344CB8AC3E}">
        <p14:creationId xmlns:p14="http://schemas.microsoft.com/office/powerpoint/2010/main" val="2999737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
            <a:extLst>
              <a:ext uri="{FF2B5EF4-FFF2-40B4-BE49-F238E27FC236}">
                <a16:creationId xmlns:a16="http://schemas.microsoft.com/office/drawing/2014/main" id="{8F91EF3F-CA49-F247-BF37-A375F54DB938}"/>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2F797A22-A0DB-7548-98DA-65E3ABB1E93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48533370-8EFE-F044-9779-458719657F5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A7252793-16D8-4149-BFCB-48091ADCBB1C}"/>
              </a:ext>
            </a:extLst>
          </p:cNvPr>
          <p:cNvSpPr>
            <a:spLocks noChangeArrowheads="1"/>
          </p:cNvSpPr>
          <p:nvPr/>
        </p:nvSpPr>
        <p:spPr bwMode="auto">
          <a:xfrm>
            <a:off x="838200" y="431300"/>
            <a:ext cx="5943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600" b="1" dirty="0">
                <a:solidFill>
                  <a:srgbClr val="0070B9"/>
                </a:solidFill>
                <a:latin typeface="DIN Offc" panose="020B0504020101020102" pitchFamily="34" charset="77"/>
              </a:rPr>
              <a:t>CERTIFICATION OF QUOROM</a:t>
            </a:r>
          </a:p>
        </p:txBody>
      </p:sp>
      <p:sp>
        <p:nvSpPr>
          <p:cNvPr id="33" name="Rectangle 11">
            <a:extLst>
              <a:ext uri="{FF2B5EF4-FFF2-40B4-BE49-F238E27FC236}">
                <a16:creationId xmlns:a16="http://schemas.microsoft.com/office/drawing/2014/main" id="{5949C346-62DD-4D47-B9C4-2D1A4DA69A1C}"/>
              </a:ext>
            </a:extLst>
          </p:cNvPr>
          <p:cNvSpPr>
            <a:spLocks noChangeArrowheads="1"/>
          </p:cNvSpPr>
          <p:nvPr/>
        </p:nvSpPr>
        <p:spPr bwMode="auto">
          <a:xfrm>
            <a:off x="910750" y="1690839"/>
            <a:ext cx="8763000" cy="160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eaLnBrk="1" hangingPunct="1">
              <a:defRPr/>
            </a:pPr>
            <a:r>
              <a:rPr lang="en-US" altLang="en-US" sz="2800" dirty="0">
                <a:latin typeface="DIN" pitchFamily="2" charset="0"/>
              </a:rPr>
              <a:t>Presenter:</a:t>
            </a:r>
          </a:p>
          <a:p>
            <a:pPr marL="0" indent="0" algn="l" eaLnBrk="1" hangingPunct="1">
              <a:defRPr/>
            </a:pPr>
            <a:r>
              <a:rPr lang="en-US" altLang="en-US" sz="2800" dirty="0">
                <a:latin typeface="DIN" pitchFamily="2" charset="0"/>
              </a:rPr>
              <a:t>	Ross Laughead, Office of General Counsel, Office of 	Legal Services, Alamo Colleges District </a:t>
            </a:r>
          </a:p>
        </p:txBody>
      </p:sp>
      <p:grpSp>
        <p:nvGrpSpPr>
          <p:cNvPr id="3" name="Group 2">
            <a:extLst>
              <a:ext uri="{FF2B5EF4-FFF2-40B4-BE49-F238E27FC236}">
                <a16:creationId xmlns:a16="http://schemas.microsoft.com/office/drawing/2014/main" id="{EA26D976-B6CF-6FA8-BA88-0FF882F9B1B0}"/>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CDDDECE6-B4D1-7C45-8936-1CD47938260A}"/>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14D03E20-2D30-9A40-ADA2-060CC559D1EF}"/>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E990129B-F8BA-9444-9DBD-354DE638AF83}"/>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15A75811-5766-8719-5C1E-7DE18E53F86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1472853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g object 16">
            <a:extLst>
              <a:ext uri="{FF2B5EF4-FFF2-40B4-BE49-F238E27FC236}">
                <a16:creationId xmlns:a16="http://schemas.microsoft.com/office/drawing/2014/main" id="{B8C5CC8C-11F3-DEEB-A9DB-DA8D948DD5AF}"/>
              </a:ext>
            </a:extLst>
          </p:cNvPr>
          <p:cNvPicPr/>
          <p:nvPr/>
        </p:nvPicPr>
        <p:blipFill>
          <a:blip r:embed="rId3" cstate="print"/>
          <a:stretch>
            <a:fillRect/>
          </a:stretch>
        </p:blipFill>
        <p:spPr>
          <a:xfrm>
            <a:off x="0" y="0"/>
            <a:ext cx="12191999" cy="6857997"/>
          </a:xfrm>
          <a:prstGeom prst="rect">
            <a:avLst/>
          </a:prstGeom>
        </p:spPr>
      </p:pic>
      <p:sp>
        <p:nvSpPr>
          <p:cNvPr id="11" name="Rectangle 10"/>
          <p:cNvSpPr/>
          <p:nvPr/>
        </p:nvSpPr>
        <p:spPr>
          <a:xfrm>
            <a:off x="5181600" y="2400327"/>
            <a:ext cx="5937582" cy="1692771"/>
          </a:xfrm>
          <a:prstGeom prst="rect">
            <a:avLst/>
          </a:prstGeom>
        </p:spPr>
        <p:txBody>
          <a:bodyPr wrap="square">
            <a:spAutoFit/>
          </a:bodyPr>
          <a:lstStyle/>
          <a:p>
            <a:pPr algn="just"/>
            <a:r>
              <a:rPr lang="en-US" sz="4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MILESTONES TOWARD</a:t>
            </a:r>
          </a:p>
          <a:p>
            <a:pPr algn="just"/>
            <a:r>
              <a:rPr lang="en-US" sz="4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OUR MOONSHOT</a:t>
            </a:r>
            <a:endParaRPr lang="en-US" sz="4000" b="1">
              <a:solidFill>
                <a:schemeClr val="bg1">
                  <a:lumMod val="95000"/>
                </a:schemeClr>
              </a:solidFill>
              <a:latin typeface="Helvetica Neue Thin" panose="020B0403020202020204" pitchFamily="34" charset="0"/>
              <a:ea typeface="Helvetica Neue Thin" panose="020B0403020202020204" pitchFamily="34" charset="0"/>
              <a:cs typeface="Helvetica Neue" panose="02000503000000020004" pitchFamily="2" charset="0"/>
            </a:endParaRPr>
          </a:p>
          <a:p>
            <a:pPr algn="just"/>
            <a:r>
              <a:rPr lang="en-US" sz="2400" b="1">
                <a:solidFill>
                  <a:schemeClr val="bg1">
                    <a:lumMod val="95000"/>
                  </a:schemeClr>
                </a:solidFill>
                <a:latin typeface="Helvetica Neue Thin" panose="020B0403020202020204" pitchFamily="34" charset="0"/>
                <a:ea typeface="Helvetica Neue Thin" panose="020B0403020202020204" pitchFamily="34" charset="0"/>
                <a:cs typeface="Helvetica Neue" panose="02000503000000020004" pitchFamily="2" charset="0"/>
              </a:rPr>
              <a:t>Access, Success, &amp; Completion</a:t>
            </a:r>
            <a:endParaRPr lang="en-US" sz="24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3" name="Picture 2" descr="A colorful line on a black background&#10;&#10;Description automatically generated">
            <a:extLst>
              <a:ext uri="{FF2B5EF4-FFF2-40B4-BE49-F238E27FC236}">
                <a16:creationId xmlns:a16="http://schemas.microsoft.com/office/drawing/2014/main" id="{7452573D-B28F-AA35-E67A-AA419FA9C9B1}"/>
              </a:ext>
            </a:extLst>
          </p:cNvPr>
          <p:cNvPicPr>
            <a:picLocks noChangeAspect="1"/>
          </p:cNvPicPr>
          <p:nvPr/>
        </p:nvPicPr>
        <p:blipFill>
          <a:blip r:embed="rId4"/>
          <a:stretch>
            <a:fillRect/>
          </a:stretch>
        </p:blipFill>
        <p:spPr>
          <a:xfrm>
            <a:off x="2010954" y="3246712"/>
            <a:ext cx="6801690" cy="2423160"/>
          </a:xfrm>
          <a:prstGeom prst="rect">
            <a:avLst/>
          </a:prstGeom>
        </p:spPr>
      </p:pic>
      <p:pic>
        <p:nvPicPr>
          <p:cNvPr id="7" name="Picture 6" descr="A group of people in graduation gowns and caps&#10;&#10;Description automatically generated">
            <a:extLst>
              <a:ext uri="{FF2B5EF4-FFF2-40B4-BE49-F238E27FC236}">
                <a16:creationId xmlns:a16="http://schemas.microsoft.com/office/drawing/2014/main" id="{9DFDDD34-5023-9237-C1FE-A6EE1FACF549}"/>
              </a:ext>
            </a:extLst>
          </p:cNvPr>
          <p:cNvPicPr>
            <a:picLocks noChangeAspect="1"/>
          </p:cNvPicPr>
          <p:nvPr/>
        </p:nvPicPr>
        <p:blipFill rotWithShape="1">
          <a:blip r:embed="rId5"/>
          <a:srcRect l="2198" r="44122"/>
          <a:stretch/>
        </p:blipFill>
        <p:spPr>
          <a:xfrm>
            <a:off x="0" y="0"/>
            <a:ext cx="4293706" cy="6858000"/>
          </a:xfrm>
          <a:prstGeom prst="rect">
            <a:avLst/>
          </a:prstGeom>
        </p:spPr>
      </p:pic>
    </p:spTree>
    <p:extLst>
      <p:ext uri="{BB962C8B-B14F-4D97-AF65-F5344CB8AC3E}">
        <p14:creationId xmlns:p14="http://schemas.microsoft.com/office/powerpoint/2010/main" val="2440831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g object 16">
            <a:extLst>
              <a:ext uri="{FF2B5EF4-FFF2-40B4-BE49-F238E27FC236}">
                <a16:creationId xmlns:a16="http://schemas.microsoft.com/office/drawing/2014/main" id="{5627A6B1-CF92-2351-C713-6ACBFF158117}"/>
              </a:ext>
            </a:extLst>
          </p:cNvPr>
          <p:cNvPicPr/>
          <p:nvPr/>
        </p:nvPicPr>
        <p:blipFill>
          <a:blip r:embed="rId3" cstate="print"/>
          <a:stretch>
            <a:fillRect/>
          </a:stretch>
        </p:blipFill>
        <p:spPr>
          <a:xfrm>
            <a:off x="0" y="0"/>
            <a:ext cx="12191999" cy="6857997"/>
          </a:xfrm>
          <a:prstGeom prst="rect">
            <a:avLst/>
          </a:prstGeom>
        </p:spPr>
      </p:pic>
      <p:sp>
        <p:nvSpPr>
          <p:cNvPr id="6" name="Rectangle 5">
            <a:extLst>
              <a:ext uri="{FF2B5EF4-FFF2-40B4-BE49-F238E27FC236}">
                <a16:creationId xmlns:a16="http://schemas.microsoft.com/office/drawing/2014/main" id="{D45BE324-EAE7-4D6D-1863-82C854BF59E2}"/>
              </a:ext>
            </a:extLst>
          </p:cNvPr>
          <p:cNvSpPr/>
          <p:nvPr/>
        </p:nvSpPr>
        <p:spPr>
          <a:xfrm>
            <a:off x="0" y="5831847"/>
            <a:ext cx="12308619" cy="10261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colorful line on a black background&#10;&#10;Description automatically generated">
            <a:extLst>
              <a:ext uri="{FF2B5EF4-FFF2-40B4-BE49-F238E27FC236}">
                <a16:creationId xmlns:a16="http://schemas.microsoft.com/office/drawing/2014/main" id="{9BFFC071-06EC-79C8-6BC2-4BBC7BB9CA0E}"/>
              </a:ext>
            </a:extLst>
          </p:cNvPr>
          <p:cNvPicPr>
            <a:picLocks noChangeAspect="1"/>
          </p:cNvPicPr>
          <p:nvPr/>
        </p:nvPicPr>
        <p:blipFill>
          <a:blip r:embed="rId4"/>
          <a:stretch>
            <a:fillRect/>
          </a:stretch>
        </p:blipFill>
        <p:spPr>
          <a:xfrm>
            <a:off x="-1993305" y="439593"/>
            <a:ext cx="6793294" cy="2420169"/>
          </a:xfrm>
          <a:prstGeom prst="rect">
            <a:avLst/>
          </a:prstGeom>
        </p:spPr>
      </p:pic>
      <p:sp>
        <p:nvSpPr>
          <p:cNvPr id="16" name="Rectangle 15">
            <a:extLst>
              <a:ext uri="{FF2B5EF4-FFF2-40B4-BE49-F238E27FC236}">
                <a16:creationId xmlns:a16="http://schemas.microsoft.com/office/drawing/2014/main" id="{0BB7CEBF-A6E6-FDFD-B5BC-200E5E29A8EA}"/>
              </a:ext>
            </a:extLst>
          </p:cNvPr>
          <p:cNvSpPr/>
          <p:nvPr/>
        </p:nvSpPr>
        <p:spPr>
          <a:xfrm>
            <a:off x="1106758" y="554123"/>
            <a:ext cx="3693231" cy="707887"/>
          </a:xfrm>
          <a:prstGeom prst="rect">
            <a:avLst/>
          </a:prstGeom>
        </p:spPr>
        <p:txBody>
          <a:bodyPr wrap="square">
            <a:spAutoFit/>
          </a:bodyPr>
          <a:lstStyle/>
          <a:p>
            <a:pPr algn="just"/>
            <a:r>
              <a:rPr lang="en-US" sz="400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THEN</a:t>
            </a:r>
            <a:r>
              <a:rPr lang="en-US" sz="4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&amp; NOW</a:t>
            </a:r>
          </a:p>
        </p:txBody>
      </p:sp>
      <p:sp>
        <p:nvSpPr>
          <p:cNvPr id="41" name="TextBox 40">
            <a:extLst>
              <a:ext uri="{FF2B5EF4-FFF2-40B4-BE49-F238E27FC236}">
                <a16:creationId xmlns:a16="http://schemas.microsoft.com/office/drawing/2014/main" id="{12A4AB1B-F3D7-4584-9E80-F38C33E88263}"/>
              </a:ext>
            </a:extLst>
          </p:cNvPr>
          <p:cNvSpPr txBox="1"/>
          <p:nvPr/>
        </p:nvSpPr>
        <p:spPr>
          <a:xfrm>
            <a:off x="4594562" y="711645"/>
            <a:ext cx="1209786" cy="461665"/>
          </a:xfrm>
          <a:prstGeom prst="rect">
            <a:avLst/>
          </a:prstGeom>
          <a:solidFill>
            <a:srgbClr val="0070C0"/>
          </a:solidFill>
        </p:spPr>
        <p:txBody>
          <a:bodyPr wrap="square" rtlCol="0">
            <a:spAutoFit/>
          </a:bodyPr>
          <a:lstStyle/>
          <a:p>
            <a:r>
              <a:rPr lang="en-U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2018</a:t>
            </a:r>
          </a:p>
        </p:txBody>
      </p:sp>
      <p:sp>
        <p:nvSpPr>
          <p:cNvPr id="42" name="TextBox 41">
            <a:extLst>
              <a:ext uri="{FF2B5EF4-FFF2-40B4-BE49-F238E27FC236}">
                <a16:creationId xmlns:a16="http://schemas.microsoft.com/office/drawing/2014/main" id="{64936239-9B58-2F50-647F-C08DACB8CA5C}"/>
              </a:ext>
            </a:extLst>
          </p:cNvPr>
          <p:cNvSpPr txBox="1"/>
          <p:nvPr/>
        </p:nvSpPr>
        <p:spPr>
          <a:xfrm>
            <a:off x="4589918" y="1247218"/>
            <a:ext cx="1935454" cy="461665"/>
          </a:xfrm>
          <a:prstGeom prst="rect">
            <a:avLst/>
          </a:prstGeom>
          <a:solidFill>
            <a:srgbClr val="006652"/>
          </a:solidFill>
        </p:spPr>
        <p:txBody>
          <a:bodyPr wrap="square" rtlCol="0">
            <a:spAutoFit/>
          </a:bodyPr>
          <a:lstStyle/>
          <a:p>
            <a:r>
              <a:rPr lang="en-U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2024</a:t>
            </a:r>
            <a:endParaRPr lang="en-US" sz="2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37" name="Group 36">
            <a:extLst>
              <a:ext uri="{FF2B5EF4-FFF2-40B4-BE49-F238E27FC236}">
                <a16:creationId xmlns:a16="http://schemas.microsoft.com/office/drawing/2014/main" id="{AC15AC41-4E78-716A-5FAC-D6CA2914AADA}"/>
              </a:ext>
            </a:extLst>
          </p:cNvPr>
          <p:cNvGrpSpPr/>
          <p:nvPr/>
        </p:nvGrpSpPr>
        <p:grpSpPr>
          <a:xfrm>
            <a:off x="9660652" y="2935649"/>
            <a:ext cx="2436956" cy="3712557"/>
            <a:chOff x="9660652" y="2935649"/>
            <a:chExt cx="2436956" cy="3712557"/>
          </a:xfrm>
        </p:grpSpPr>
        <p:grpSp>
          <p:nvGrpSpPr>
            <p:cNvPr id="5" name="Group 4">
              <a:extLst>
                <a:ext uri="{FF2B5EF4-FFF2-40B4-BE49-F238E27FC236}">
                  <a16:creationId xmlns:a16="http://schemas.microsoft.com/office/drawing/2014/main" id="{AA98358B-693F-BB86-A26A-D86B060FBCDF}"/>
                </a:ext>
              </a:extLst>
            </p:cNvPr>
            <p:cNvGrpSpPr/>
            <p:nvPr/>
          </p:nvGrpSpPr>
          <p:grpSpPr>
            <a:xfrm>
              <a:off x="9660652" y="2935649"/>
              <a:ext cx="2436956" cy="2828679"/>
              <a:chOff x="9660652" y="2935649"/>
              <a:chExt cx="2436956" cy="2828679"/>
            </a:xfrm>
          </p:grpSpPr>
          <p:sp>
            <p:nvSpPr>
              <p:cNvPr id="28" name="TextBox 27">
                <a:extLst>
                  <a:ext uri="{FF2B5EF4-FFF2-40B4-BE49-F238E27FC236}">
                    <a16:creationId xmlns:a16="http://schemas.microsoft.com/office/drawing/2014/main" id="{14AB2208-8B1C-E7FB-CCFB-ABE2C3AA1673}"/>
                  </a:ext>
                </a:extLst>
              </p:cNvPr>
              <p:cNvSpPr txBox="1"/>
              <p:nvPr/>
            </p:nvSpPr>
            <p:spPr>
              <a:xfrm>
                <a:off x="9660652" y="2935649"/>
                <a:ext cx="1129027" cy="954107"/>
              </a:xfrm>
              <a:prstGeom prst="rect">
                <a:avLst/>
              </a:prstGeom>
              <a:noFill/>
            </p:spPr>
            <p:txBody>
              <a:bodyPr wrap="none" rtlCol="0">
                <a:spAutoFit/>
              </a:bodyPr>
              <a:lstStyle/>
              <a:p>
                <a:pPr algn="ctr"/>
                <a:r>
                  <a:rPr lang="en-US" sz="28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4.4 </a:t>
                </a:r>
              </a:p>
              <a:p>
                <a:pPr algn="ctr"/>
                <a:r>
                  <a:rPr lang="en-US" sz="28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Years</a:t>
                </a:r>
              </a:p>
            </p:txBody>
          </p:sp>
          <p:sp>
            <p:nvSpPr>
              <p:cNvPr id="29" name="TextBox 28">
                <a:extLst>
                  <a:ext uri="{FF2B5EF4-FFF2-40B4-BE49-F238E27FC236}">
                    <a16:creationId xmlns:a16="http://schemas.microsoft.com/office/drawing/2014/main" id="{D4317581-D0A9-CA19-835E-FFF27D396868}"/>
                  </a:ext>
                </a:extLst>
              </p:cNvPr>
              <p:cNvSpPr txBox="1"/>
              <p:nvPr/>
            </p:nvSpPr>
            <p:spPr>
              <a:xfrm>
                <a:off x="10968581" y="3320012"/>
                <a:ext cx="1129027" cy="954107"/>
              </a:xfrm>
              <a:prstGeom prst="rect">
                <a:avLst/>
              </a:prstGeom>
              <a:noFill/>
            </p:spPr>
            <p:txBody>
              <a:bodyPr wrap="none" rtlCol="0">
                <a:spAutoFit/>
              </a:bodyPr>
              <a:lstStyle/>
              <a:p>
                <a:pPr algn="ctr"/>
                <a:r>
                  <a:rPr lang="en-US" sz="28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3.7 </a:t>
                </a:r>
              </a:p>
              <a:p>
                <a:pPr algn="ctr"/>
                <a:r>
                  <a:rPr lang="en-US" sz="28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Years</a:t>
                </a:r>
              </a:p>
            </p:txBody>
          </p:sp>
          <p:sp>
            <p:nvSpPr>
              <p:cNvPr id="30" name="TextBox 29">
                <a:extLst>
                  <a:ext uri="{FF2B5EF4-FFF2-40B4-BE49-F238E27FC236}">
                    <a16:creationId xmlns:a16="http://schemas.microsoft.com/office/drawing/2014/main" id="{70D8F2A5-92A6-265C-67EE-BB7A869F56AB}"/>
                  </a:ext>
                </a:extLst>
              </p:cNvPr>
              <p:cNvSpPr txBox="1"/>
              <p:nvPr/>
            </p:nvSpPr>
            <p:spPr>
              <a:xfrm>
                <a:off x="9948440" y="5394996"/>
                <a:ext cx="1874872" cy="369332"/>
              </a:xfrm>
              <a:prstGeom prst="rect">
                <a:avLst/>
              </a:prstGeom>
              <a:noFill/>
            </p:spPr>
            <p:txBody>
              <a:bodyPr wrap="none" rtlCol="0">
                <a:spAutoFit/>
              </a:bodyPr>
              <a:lstStyle/>
              <a:p>
                <a:r>
                  <a:rPr lang="en-US" sz="1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Time to Degree</a:t>
                </a:r>
              </a:p>
            </p:txBody>
          </p:sp>
          <p:sp>
            <p:nvSpPr>
              <p:cNvPr id="31" name="Rectangle 30">
                <a:extLst>
                  <a:ext uri="{FF2B5EF4-FFF2-40B4-BE49-F238E27FC236}">
                    <a16:creationId xmlns:a16="http://schemas.microsoft.com/office/drawing/2014/main" id="{1716C396-89E5-2588-55C8-F7110187B7D7}"/>
                  </a:ext>
                </a:extLst>
              </p:cNvPr>
              <p:cNvSpPr/>
              <p:nvPr/>
            </p:nvSpPr>
            <p:spPr>
              <a:xfrm>
                <a:off x="9948440" y="3973190"/>
                <a:ext cx="669033" cy="13280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93126A1-ACCB-C8F5-1CA5-0ED0DB3561CE}"/>
                  </a:ext>
                </a:extLst>
              </p:cNvPr>
              <p:cNvSpPr/>
              <p:nvPr/>
            </p:nvSpPr>
            <p:spPr>
              <a:xfrm>
                <a:off x="11154279" y="4308153"/>
                <a:ext cx="669033" cy="993058"/>
              </a:xfrm>
              <a:prstGeom prst="rect">
                <a:avLst/>
              </a:prstGeom>
              <a:solidFill>
                <a:srgbClr val="0066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Clock with solid fill">
                <a:extLst>
                  <a:ext uri="{FF2B5EF4-FFF2-40B4-BE49-F238E27FC236}">
                    <a16:creationId xmlns:a16="http://schemas.microsoft.com/office/drawing/2014/main" id="{BD2C8D03-7801-83CB-2548-CFF1EE2C4E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75137" y="4578269"/>
                <a:ext cx="687003" cy="687003"/>
              </a:xfrm>
              <a:prstGeom prst="rect">
                <a:avLst/>
              </a:prstGeom>
            </p:spPr>
          </p:pic>
        </p:grpSp>
        <p:sp>
          <p:nvSpPr>
            <p:cNvPr id="46" name="TextBox 45">
              <a:extLst>
                <a:ext uri="{FF2B5EF4-FFF2-40B4-BE49-F238E27FC236}">
                  <a16:creationId xmlns:a16="http://schemas.microsoft.com/office/drawing/2014/main" id="{6DB9CE6E-343C-BD95-A450-029FFF799F27}"/>
                </a:ext>
              </a:extLst>
            </p:cNvPr>
            <p:cNvSpPr txBox="1"/>
            <p:nvPr/>
          </p:nvSpPr>
          <p:spPr>
            <a:xfrm>
              <a:off x="10643364" y="5940320"/>
              <a:ext cx="1454244" cy="707886"/>
            </a:xfrm>
            <a:prstGeom prst="rect">
              <a:avLst/>
            </a:prstGeom>
            <a:noFill/>
          </p:spPr>
          <p:txBody>
            <a:bodyPr wrap="square" rtlCol="0">
              <a:spAutoFit/>
            </a:bodyPr>
            <a:lstStyle/>
            <a:p>
              <a:r>
                <a:rPr lang="en-US" sz="4000">
                  <a:solidFill>
                    <a:srgbClr val="006652"/>
                  </a:solidFill>
                  <a:latin typeface="Helvetica Neue Thin" panose="020B0403020202020204" pitchFamily="34" charset="0"/>
                  <a:ea typeface="Helvetica Neue Thin" panose="020B0403020202020204" pitchFamily="34" charset="0"/>
                </a:rPr>
                <a:t>8 </a:t>
              </a:r>
              <a:r>
                <a:rPr lang="en-US" sz="2000">
                  <a:solidFill>
                    <a:srgbClr val="006652"/>
                  </a:solidFill>
                  <a:latin typeface="Helvetica Neue Thin" panose="020B0403020202020204" pitchFamily="34" charset="0"/>
                  <a:ea typeface="Helvetica Neue Thin" panose="020B0403020202020204" pitchFamily="34" charset="0"/>
                </a:rPr>
                <a:t>Months</a:t>
              </a:r>
              <a:endParaRPr lang="en-US" sz="4000">
                <a:solidFill>
                  <a:srgbClr val="006652"/>
                </a:solidFill>
                <a:latin typeface="Helvetica Neue Thin" panose="020B0403020202020204" pitchFamily="34" charset="0"/>
                <a:ea typeface="Helvetica Neue Thin" panose="020B0403020202020204" pitchFamily="34" charset="0"/>
              </a:endParaRPr>
            </a:p>
          </p:txBody>
        </p:sp>
        <p:pic>
          <p:nvPicPr>
            <p:cNvPr id="50" name="Graphic 49" descr="Bar graph with downward trend with solid fill">
              <a:extLst>
                <a:ext uri="{FF2B5EF4-FFF2-40B4-BE49-F238E27FC236}">
                  <a16:creationId xmlns:a16="http://schemas.microsoft.com/office/drawing/2014/main" id="{29A37F25-BC3D-D095-7C60-1F42C684D7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75967" y="5940320"/>
              <a:ext cx="687003" cy="687003"/>
            </a:xfrm>
            <a:prstGeom prst="rect">
              <a:avLst/>
            </a:prstGeom>
          </p:spPr>
        </p:pic>
      </p:grpSp>
      <p:grpSp>
        <p:nvGrpSpPr>
          <p:cNvPr id="35" name="Group 34">
            <a:extLst>
              <a:ext uri="{FF2B5EF4-FFF2-40B4-BE49-F238E27FC236}">
                <a16:creationId xmlns:a16="http://schemas.microsoft.com/office/drawing/2014/main" id="{15CF9CAA-3AEC-F1E3-8AA1-A7C90EA0D7C4}"/>
              </a:ext>
            </a:extLst>
          </p:cNvPr>
          <p:cNvGrpSpPr/>
          <p:nvPr/>
        </p:nvGrpSpPr>
        <p:grpSpPr>
          <a:xfrm>
            <a:off x="6329612" y="2412429"/>
            <a:ext cx="3226718" cy="4235777"/>
            <a:chOff x="6329612" y="2412429"/>
            <a:chExt cx="3226718" cy="4235777"/>
          </a:xfrm>
        </p:grpSpPr>
        <p:grpSp>
          <p:nvGrpSpPr>
            <p:cNvPr id="7" name="Group 6">
              <a:extLst>
                <a:ext uri="{FF2B5EF4-FFF2-40B4-BE49-F238E27FC236}">
                  <a16:creationId xmlns:a16="http://schemas.microsoft.com/office/drawing/2014/main" id="{CDE24297-0C29-36AD-1335-78385E9CE22E}"/>
                </a:ext>
              </a:extLst>
            </p:cNvPr>
            <p:cNvGrpSpPr/>
            <p:nvPr/>
          </p:nvGrpSpPr>
          <p:grpSpPr>
            <a:xfrm>
              <a:off x="6329612" y="2412429"/>
              <a:ext cx="3226718" cy="3293033"/>
              <a:chOff x="6329612" y="2412429"/>
              <a:chExt cx="3226718" cy="3293033"/>
            </a:xfrm>
          </p:grpSpPr>
          <p:sp>
            <p:nvSpPr>
              <p:cNvPr id="26" name="TextBox 25">
                <a:extLst>
                  <a:ext uri="{FF2B5EF4-FFF2-40B4-BE49-F238E27FC236}">
                    <a16:creationId xmlns:a16="http://schemas.microsoft.com/office/drawing/2014/main" id="{CE2D2EBB-A1C0-4276-CF90-ACC85EDCEE15}"/>
                  </a:ext>
                </a:extLst>
              </p:cNvPr>
              <p:cNvSpPr txBox="1"/>
              <p:nvPr/>
            </p:nvSpPr>
            <p:spPr>
              <a:xfrm>
                <a:off x="6496197" y="5336130"/>
                <a:ext cx="3060133" cy="369332"/>
              </a:xfrm>
              <a:prstGeom prst="rect">
                <a:avLst/>
              </a:prstGeom>
              <a:noFill/>
            </p:spPr>
            <p:txBody>
              <a:bodyPr wrap="none" rtlCol="0">
                <a:spAutoFit/>
              </a:bodyPr>
              <a:lstStyle/>
              <a:p>
                <a:r>
                  <a:rPr lang="en-US" sz="1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HS Dual Credit Enrollment</a:t>
                </a:r>
              </a:p>
            </p:txBody>
          </p:sp>
          <p:grpSp>
            <p:nvGrpSpPr>
              <p:cNvPr id="4" name="Group 3">
                <a:extLst>
                  <a:ext uri="{FF2B5EF4-FFF2-40B4-BE49-F238E27FC236}">
                    <a16:creationId xmlns:a16="http://schemas.microsoft.com/office/drawing/2014/main" id="{80EA534B-2389-6851-1054-9165842E31C8}"/>
                  </a:ext>
                </a:extLst>
              </p:cNvPr>
              <p:cNvGrpSpPr/>
              <p:nvPr/>
            </p:nvGrpSpPr>
            <p:grpSpPr>
              <a:xfrm>
                <a:off x="6329612" y="2412429"/>
                <a:ext cx="2544357" cy="2852843"/>
                <a:chOff x="6329612" y="2412429"/>
                <a:chExt cx="2544357" cy="2852843"/>
              </a:xfrm>
            </p:grpSpPr>
            <p:sp>
              <p:nvSpPr>
                <p:cNvPr id="22" name="TextBox 21">
                  <a:extLst>
                    <a:ext uri="{FF2B5EF4-FFF2-40B4-BE49-F238E27FC236}">
                      <a16:creationId xmlns:a16="http://schemas.microsoft.com/office/drawing/2014/main" id="{2BC28DC3-2CEB-8E77-B054-3D0D3F0E52BB}"/>
                    </a:ext>
                  </a:extLst>
                </p:cNvPr>
                <p:cNvSpPr txBox="1"/>
                <p:nvPr/>
              </p:nvSpPr>
              <p:spPr>
                <a:xfrm>
                  <a:off x="6329612" y="3606954"/>
                  <a:ext cx="1285929" cy="523220"/>
                </a:xfrm>
                <a:prstGeom prst="rect">
                  <a:avLst/>
                </a:prstGeom>
                <a:noFill/>
              </p:spPr>
              <p:txBody>
                <a:bodyPr wrap="none" rtlCol="0">
                  <a:spAutoFit/>
                </a:bodyPr>
                <a:lstStyle/>
                <a:p>
                  <a:r>
                    <a:rPr lang="en-US" sz="28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13,160</a:t>
                  </a:r>
                </a:p>
              </p:txBody>
            </p:sp>
            <p:sp>
              <p:nvSpPr>
                <p:cNvPr id="23" name="TextBox 22">
                  <a:extLst>
                    <a:ext uri="{FF2B5EF4-FFF2-40B4-BE49-F238E27FC236}">
                      <a16:creationId xmlns:a16="http://schemas.microsoft.com/office/drawing/2014/main" id="{054DB5D9-391E-37F1-73F2-23EDE91E36B8}"/>
                    </a:ext>
                  </a:extLst>
                </p:cNvPr>
                <p:cNvSpPr txBox="1"/>
                <p:nvPr/>
              </p:nvSpPr>
              <p:spPr>
                <a:xfrm>
                  <a:off x="7588040" y="2412429"/>
                  <a:ext cx="1285929" cy="523220"/>
                </a:xfrm>
                <a:prstGeom prst="rect">
                  <a:avLst/>
                </a:prstGeom>
                <a:noFill/>
              </p:spPr>
              <p:txBody>
                <a:bodyPr wrap="none" rtlCol="0">
                  <a:spAutoFit/>
                </a:bodyPr>
                <a:lstStyle/>
                <a:p>
                  <a:r>
                    <a:rPr lang="en-US" sz="28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16,643</a:t>
                  </a:r>
                </a:p>
              </p:txBody>
            </p:sp>
            <p:sp>
              <p:nvSpPr>
                <p:cNvPr id="24" name="Rectangle 23">
                  <a:extLst>
                    <a:ext uri="{FF2B5EF4-FFF2-40B4-BE49-F238E27FC236}">
                      <a16:creationId xmlns:a16="http://schemas.microsoft.com/office/drawing/2014/main" id="{35985B08-DA14-87C9-C22A-0589E3309A0D}"/>
                    </a:ext>
                  </a:extLst>
                </p:cNvPr>
                <p:cNvSpPr/>
                <p:nvPr/>
              </p:nvSpPr>
              <p:spPr>
                <a:xfrm>
                  <a:off x="6803053" y="4130174"/>
                  <a:ext cx="669033" cy="111217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724E2BE-D72D-ACA4-6AEE-E1AEF84D9C9F}"/>
                    </a:ext>
                  </a:extLst>
                </p:cNvPr>
                <p:cNvSpPr/>
                <p:nvPr/>
              </p:nvSpPr>
              <p:spPr>
                <a:xfrm>
                  <a:off x="7697028" y="2936706"/>
                  <a:ext cx="785552" cy="2305638"/>
                </a:xfrm>
                <a:prstGeom prst="rect">
                  <a:avLst/>
                </a:prstGeom>
                <a:solidFill>
                  <a:srgbClr val="0066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descr="Classroom with solid fill">
                  <a:extLst>
                    <a:ext uri="{FF2B5EF4-FFF2-40B4-BE49-F238E27FC236}">
                      <a16:creationId xmlns:a16="http://schemas.microsoft.com/office/drawing/2014/main" id="{A0E359F2-F6CE-A2A1-5458-C141C3E3F0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64559" y="4433999"/>
                  <a:ext cx="831273" cy="831273"/>
                </a:xfrm>
                <a:prstGeom prst="rect">
                  <a:avLst/>
                </a:prstGeom>
              </p:spPr>
            </p:pic>
          </p:grpSp>
        </p:grpSp>
        <p:sp>
          <p:nvSpPr>
            <p:cNvPr id="45" name="TextBox 44">
              <a:extLst>
                <a:ext uri="{FF2B5EF4-FFF2-40B4-BE49-F238E27FC236}">
                  <a16:creationId xmlns:a16="http://schemas.microsoft.com/office/drawing/2014/main" id="{EEE0A9BC-087C-5D0A-08DF-26A98393E52C}"/>
                </a:ext>
              </a:extLst>
            </p:cNvPr>
            <p:cNvSpPr txBox="1"/>
            <p:nvPr/>
          </p:nvSpPr>
          <p:spPr>
            <a:xfrm>
              <a:off x="7594195" y="5940320"/>
              <a:ext cx="1212191" cy="707886"/>
            </a:xfrm>
            <a:prstGeom prst="rect">
              <a:avLst/>
            </a:prstGeom>
            <a:noFill/>
          </p:spPr>
          <p:txBody>
            <a:bodyPr wrap="none" rtlCol="0">
              <a:spAutoFit/>
            </a:bodyPr>
            <a:lstStyle/>
            <a:p>
              <a:r>
                <a:rPr lang="en-US" sz="4000" dirty="0">
                  <a:solidFill>
                    <a:srgbClr val="006652"/>
                  </a:solidFill>
                  <a:latin typeface="Helvetica Neue Thin" panose="020B0403020202020204" pitchFamily="34" charset="0"/>
                  <a:ea typeface="Helvetica Neue Thin" panose="020B0403020202020204" pitchFamily="34" charset="0"/>
                </a:rPr>
                <a:t>26%</a:t>
              </a:r>
            </a:p>
          </p:txBody>
        </p:sp>
        <p:pic>
          <p:nvPicPr>
            <p:cNvPr id="52" name="Graphic 51" descr="Bar graph with upward trend with solid fill">
              <a:extLst>
                <a:ext uri="{FF2B5EF4-FFF2-40B4-BE49-F238E27FC236}">
                  <a16:creationId xmlns:a16="http://schemas.microsoft.com/office/drawing/2014/main" id="{164B15B9-4192-DDE1-9DDA-458D1792A80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16176" y="5940320"/>
              <a:ext cx="687003" cy="687003"/>
            </a:xfrm>
            <a:prstGeom prst="rect">
              <a:avLst/>
            </a:prstGeom>
          </p:spPr>
        </p:pic>
      </p:grpSp>
      <p:grpSp>
        <p:nvGrpSpPr>
          <p:cNvPr id="33" name="Group 32">
            <a:extLst>
              <a:ext uri="{FF2B5EF4-FFF2-40B4-BE49-F238E27FC236}">
                <a16:creationId xmlns:a16="http://schemas.microsoft.com/office/drawing/2014/main" id="{4CB2F8EB-3FB4-A3F9-FEF9-2274D3FC822D}"/>
              </a:ext>
            </a:extLst>
          </p:cNvPr>
          <p:cNvGrpSpPr/>
          <p:nvPr/>
        </p:nvGrpSpPr>
        <p:grpSpPr>
          <a:xfrm>
            <a:off x="3128473" y="2646563"/>
            <a:ext cx="2429172" cy="4001643"/>
            <a:chOff x="3128473" y="2646563"/>
            <a:chExt cx="2429172" cy="4001643"/>
          </a:xfrm>
        </p:grpSpPr>
        <p:grpSp>
          <p:nvGrpSpPr>
            <p:cNvPr id="3" name="Group 2">
              <a:extLst>
                <a:ext uri="{FF2B5EF4-FFF2-40B4-BE49-F238E27FC236}">
                  <a16:creationId xmlns:a16="http://schemas.microsoft.com/office/drawing/2014/main" id="{714F8C95-CBD7-D4B6-69F5-DE766ECF10A2}"/>
                </a:ext>
              </a:extLst>
            </p:cNvPr>
            <p:cNvGrpSpPr/>
            <p:nvPr/>
          </p:nvGrpSpPr>
          <p:grpSpPr>
            <a:xfrm>
              <a:off x="3128473" y="2646563"/>
              <a:ext cx="2429172" cy="3042057"/>
              <a:chOff x="3128473" y="2646563"/>
              <a:chExt cx="2429172" cy="3042057"/>
            </a:xfrm>
          </p:grpSpPr>
          <p:sp>
            <p:nvSpPr>
              <p:cNvPr id="14" name="TextBox 13">
                <a:extLst>
                  <a:ext uri="{FF2B5EF4-FFF2-40B4-BE49-F238E27FC236}">
                    <a16:creationId xmlns:a16="http://schemas.microsoft.com/office/drawing/2014/main" id="{54B4F414-79E9-88F1-8FE7-F35E3E58B1F5}"/>
                  </a:ext>
                </a:extLst>
              </p:cNvPr>
              <p:cNvSpPr txBox="1"/>
              <p:nvPr/>
            </p:nvSpPr>
            <p:spPr>
              <a:xfrm>
                <a:off x="3128473" y="3989304"/>
                <a:ext cx="1085554" cy="523220"/>
              </a:xfrm>
              <a:prstGeom prst="rect">
                <a:avLst/>
              </a:prstGeom>
              <a:noFill/>
            </p:spPr>
            <p:txBody>
              <a:bodyPr wrap="none" rtlCol="0">
                <a:spAutoFit/>
              </a:bodyPr>
              <a:lstStyle/>
              <a:p>
                <a:r>
                  <a:rPr lang="en-US" sz="28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9,060</a:t>
                </a:r>
              </a:p>
            </p:txBody>
          </p:sp>
          <p:sp>
            <p:nvSpPr>
              <p:cNvPr id="15" name="TextBox 14">
                <a:extLst>
                  <a:ext uri="{FF2B5EF4-FFF2-40B4-BE49-F238E27FC236}">
                    <a16:creationId xmlns:a16="http://schemas.microsoft.com/office/drawing/2014/main" id="{F5CF59C9-0C3E-5CE8-EBE5-CE48D94C6DD3}"/>
                  </a:ext>
                </a:extLst>
              </p:cNvPr>
              <p:cNvSpPr txBox="1"/>
              <p:nvPr/>
            </p:nvSpPr>
            <p:spPr>
              <a:xfrm>
                <a:off x="4271716" y="2646563"/>
                <a:ext cx="1285929" cy="523220"/>
              </a:xfrm>
              <a:prstGeom prst="rect">
                <a:avLst/>
              </a:prstGeom>
              <a:noFill/>
            </p:spPr>
            <p:txBody>
              <a:bodyPr wrap="none" rtlCol="0">
                <a:spAutoFit/>
              </a:bodyPr>
              <a:lstStyle/>
              <a:p>
                <a:r>
                  <a:rPr lang="en-US" sz="28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15,808</a:t>
                </a:r>
              </a:p>
            </p:txBody>
          </p:sp>
          <p:sp>
            <p:nvSpPr>
              <p:cNvPr id="17" name="Rectangle 16">
                <a:extLst>
                  <a:ext uri="{FF2B5EF4-FFF2-40B4-BE49-F238E27FC236}">
                    <a16:creationId xmlns:a16="http://schemas.microsoft.com/office/drawing/2014/main" id="{442AE1E1-44E4-6819-221A-26A2A116AE5A}"/>
                  </a:ext>
                </a:extLst>
              </p:cNvPr>
              <p:cNvSpPr/>
              <p:nvPr/>
            </p:nvSpPr>
            <p:spPr>
              <a:xfrm>
                <a:off x="3447952" y="4514487"/>
                <a:ext cx="669033" cy="72785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80DBC79-D24D-0C3B-5250-2D8DFB6F28BE}"/>
                  </a:ext>
                </a:extLst>
              </p:cNvPr>
              <p:cNvSpPr/>
              <p:nvPr/>
            </p:nvSpPr>
            <p:spPr>
              <a:xfrm>
                <a:off x="4414347" y="3159961"/>
                <a:ext cx="834267" cy="2110916"/>
              </a:xfrm>
              <a:prstGeom prst="rect">
                <a:avLst/>
              </a:prstGeom>
              <a:solidFill>
                <a:srgbClr val="0066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BAA4A9A-8B16-57E4-AC17-CE135986DB5B}"/>
                  </a:ext>
                </a:extLst>
              </p:cNvPr>
              <p:cNvSpPr txBox="1"/>
              <p:nvPr/>
            </p:nvSpPr>
            <p:spPr>
              <a:xfrm>
                <a:off x="3378202" y="5319288"/>
                <a:ext cx="2179443" cy="369332"/>
              </a:xfrm>
              <a:prstGeom prst="rect">
                <a:avLst/>
              </a:prstGeom>
              <a:noFill/>
            </p:spPr>
            <p:txBody>
              <a:bodyPr wrap="none" rtlCol="0">
                <a:spAutoFit/>
              </a:bodyPr>
              <a:lstStyle/>
              <a:p>
                <a:r>
                  <a:rPr lang="en-US" sz="1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College Freshmen</a:t>
                </a:r>
              </a:p>
            </p:txBody>
          </p:sp>
          <p:pic>
            <p:nvPicPr>
              <p:cNvPr id="38" name="Graphic 37" descr="Graduation cap with solid fill">
                <a:extLst>
                  <a:ext uri="{FF2B5EF4-FFF2-40B4-BE49-F238E27FC236}">
                    <a16:creationId xmlns:a16="http://schemas.microsoft.com/office/drawing/2014/main" id="{87B6CF82-BC87-7AED-18E5-77742A99580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50183" y="4509569"/>
                <a:ext cx="755703" cy="755703"/>
              </a:xfrm>
              <a:prstGeom prst="rect">
                <a:avLst/>
              </a:prstGeom>
            </p:spPr>
          </p:pic>
        </p:grpSp>
        <p:sp>
          <p:nvSpPr>
            <p:cNvPr id="44" name="TextBox 43">
              <a:extLst>
                <a:ext uri="{FF2B5EF4-FFF2-40B4-BE49-F238E27FC236}">
                  <a16:creationId xmlns:a16="http://schemas.microsoft.com/office/drawing/2014/main" id="{B48667A6-A79E-8A52-A6FB-3412720734F5}"/>
                </a:ext>
              </a:extLst>
            </p:cNvPr>
            <p:cNvSpPr txBox="1"/>
            <p:nvPr/>
          </p:nvSpPr>
          <p:spPr>
            <a:xfrm>
              <a:off x="4128246" y="5940320"/>
              <a:ext cx="1212191" cy="707886"/>
            </a:xfrm>
            <a:prstGeom prst="rect">
              <a:avLst/>
            </a:prstGeom>
            <a:noFill/>
          </p:spPr>
          <p:txBody>
            <a:bodyPr wrap="none" rtlCol="0">
              <a:spAutoFit/>
            </a:bodyPr>
            <a:lstStyle/>
            <a:p>
              <a:r>
                <a:rPr lang="en-US" sz="4000" dirty="0">
                  <a:solidFill>
                    <a:srgbClr val="006652"/>
                  </a:solidFill>
                  <a:latin typeface="Helvetica Neue Thin" panose="020B0403020202020204" pitchFamily="34" charset="0"/>
                  <a:ea typeface="Helvetica Neue Thin" panose="020B0403020202020204" pitchFamily="34" charset="0"/>
                </a:rPr>
                <a:t>74%</a:t>
              </a:r>
            </a:p>
          </p:txBody>
        </p:sp>
        <p:pic>
          <p:nvPicPr>
            <p:cNvPr id="53" name="Graphic 52" descr="Bar graph with upward trend with solid fill">
              <a:extLst>
                <a:ext uri="{FF2B5EF4-FFF2-40B4-BE49-F238E27FC236}">
                  <a16:creationId xmlns:a16="http://schemas.microsoft.com/office/drawing/2014/main" id="{721A104E-5AD7-5F28-5FDE-85A0D35C3B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38958" y="5940320"/>
              <a:ext cx="687003" cy="687003"/>
            </a:xfrm>
            <a:prstGeom prst="rect">
              <a:avLst/>
            </a:prstGeom>
          </p:spPr>
        </p:pic>
      </p:grpSp>
      <p:grpSp>
        <p:nvGrpSpPr>
          <p:cNvPr id="8" name="Group 7">
            <a:extLst>
              <a:ext uri="{FF2B5EF4-FFF2-40B4-BE49-F238E27FC236}">
                <a16:creationId xmlns:a16="http://schemas.microsoft.com/office/drawing/2014/main" id="{2F1027F3-80C3-AB2B-C3B6-FEDD029E02AD}"/>
              </a:ext>
            </a:extLst>
          </p:cNvPr>
          <p:cNvGrpSpPr/>
          <p:nvPr/>
        </p:nvGrpSpPr>
        <p:grpSpPr>
          <a:xfrm>
            <a:off x="288050" y="1842623"/>
            <a:ext cx="2571858" cy="4805583"/>
            <a:chOff x="288050" y="1842623"/>
            <a:chExt cx="2571858" cy="4805583"/>
          </a:xfrm>
        </p:grpSpPr>
        <p:grpSp>
          <p:nvGrpSpPr>
            <p:cNvPr id="2" name="Group 1">
              <a:extLst>
                <a:ext uri="{FF2B5EF4-FFF2-40B4-BE49-F238E27FC236}">
                  <a16:creationId xmlns:a16="http://schemas.microsoft.com/office/drawing/2014/main" id="{0FC22123-B8B8-05C5-F006-2C50E96EAE9E}"/>
                </a:ext>
              </a:extLst>
            </p:cNvPr>
            <p:cNvGrpSpPr/>
            <p:nvPr/>
          </p:nvGrpSpPr>
          <p:grpSpPr>
            <a:xfrm>
              <a:off x="288050" y="1842623"/>
              <a:ext cx="2571858" cy="3845997"/>
              <a:chOff x="288050" y="1842623"/>
              <a:chExt cx="2571858" cy="3845997"/>
            </a:xfrm>
          </p:grpSpPr>
          <p:grpSp>
            <p:nvGrpSpPr>
              <p:cNvPr id="21" name="Group 20">
                <a:extLst>
                  <a:ext uri="{FF2B5EF4-FFF2-40B4-BE49-F238E27FC236}">
                    <a16:creationId xmlns:a16="http://schemas.microsoft.com/office/drawing/2014/main" id="{7217331B-0A08-5CC2-B59E-547CF844D994}"/>
                  </a:ext>
                </a:extLst>
              </p:cNvPr>
              <p:cNvGrpSpPr/>
              <p:nvPr/>
            </p:nvGrpSpPr>
            <p:grpSpPr>
              <a:xfrm>
                <a:off x="288050" y="1842623"/>
                <a:ext cx="2571858" cy="3845997"/>
                <a:chOff x="2388958" y="2522988"/>
                <a:chExt cx="2571858" cy="3845997"/>
              </a:xfrm>
            </p:grpSpPr>
            <p:sp>
              <p:nvSpPr>
                <p:cNvPr id="9" name="TextBox 8">
                  <a:extLst>
                    <a:ext uri="{FF2B5EF4-FFF2-40B4-BE49-F238E27FC236}">
                      <a16:creationId xmlns:a16="http://schemas.microsoft.com/office/drawing/2014/main" id="{E0B8F297-2047-7C6B-25F4-9576D4E38914}"/>
                    </a:ext>
                  </a:extLst>
                </p:cNvPr>
                <p:cNvSpPr txBox="1"/>
                <p:nvPr/>
              </p:nvSpPr>
              <p:spPr>
                <a:xfrm>
                  <a:off x="2388958" y="3617071"/>
                  <a:ext cx="1285929" cy="523220"/>
                </a:xfrm>
                <a:prstGeom prst="rect">
                  <a:avLst/>
                </a:prstGeom>
                <a:noFill/>
              </p:spPr>
              <p:txBody>
                <a:bodyPr wrap="none" rtlCol="0">
                  <a:spAutoFit/>
                </a:bodyPr>
                <a:lstStyle/>
                <a:p>
                  <a:r>
                    <a:rPr lang="en-US" sz="28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60,818</a:t>
                  </a:r>
                </a:p>
              </p:txBody>
            </p:sp>
            <p:sp>
              <p:nvSpPr>
                <p:cNvPr id="10" name="TextBox 9">
                  <a:extLst>
                    <a:ext uri="{FF2B5EF4-FFF2-40B4-BE49-F238E27FC236}">
                      <a16:creationId xmlns:a16="http://schemas.microsoft.com/office/drawing/2014/main" id="{14DFEDA4-20D2-289B-5C3A-96A3B4125955}"/>
                    </a:ext>
                  </a:extLst>
                </p:cNvPr>
                <p:cNvSpPr txBox="1"/>
                <p:nvPr/>
              </p:nvSpPr>
              <p:spPr>
                <a:xfrm>
                  <a:off x="3674887" y="2522988"/>
                  <a:ext cx="1285929" cy="523220"/>
                </a:xfrm>
                <a:prstGeom prst="rect">
                  <a:avLst/>
                </a:prstGeom>
                <a:noFill/>
              </p:spPr>
              <p:txBody>
                <a:bodyPr wrap="none" rtlCol="0">
                  <a:spAutoFit/>
                </a:bodyPr>
                <a:lstStyle/>
                <a:p>
                  <a:r>
                    <a:rPr lang="en-US" sz="28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78,000</a:t>
                  </a:r>
                </a:p>
              </p:txBody>
            </p:sp>
            <p:sp>
              <p:nvSpPr>
                <p:cNvPr id="11" name="TextBox 10">
                  <a:extLst>
                    <a:ext uri="{FF2B5EF4-FFF2-40B4-BE49-F238E27FC236}">
                      <a16:creationId xmlns:a16="http://schemas.microsoft.com/office/drawing/2014/main" id="{24F87737-63F6-EFAC-29F4-574F5459BF09}"/>
                    </a:ext>
                  </a:extLst>
                </p:cNvPr>
                <p:cNvSpPr txBox="1"/>
                <p:nvPr/>
              </p:nvSpPr>
              <p:spPr>
                <a:xfrm>
                  <a:off x="2873421" y="5999653"/>
                  <a:ext cx="1390124" cy="369332"/>
                </a:xfrm>
                <a:prstGeom prst="rect">
                  <a:avLst/>
                </a:prstGeom>
                <a:noFill/>
              </p:spPr>
              <p:txBody>
                <a:bodyPr wrap="none" rtlCol="0">
                  <a:spAutoFit/>
                </a:bodyPr>
                <a:lstStyle/>
                <a:p>
                  <a:r>
                    <a:rPr lang="en-US" sz="1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Enrollment</a:t>
                  </a:r>
                </a:p>
              </p:txBody>
            </p:sp>
            <p:sp>
              <p:nvSpPr>
                <p:cNvPr id="12" name="Rectangle 11">
                  <a:extLst>
                    <a:ext uri="{FF2B5EF4-FFF2-40B4-BE49-F238E27FC236}">
                      <a16:creationId xmlns:a16="http://schemas.microsoft.com/office/drawing/2014/main" id="{DE65EA28-5CD1-8E49-D069-661BC7BEF342}"/>
                    </a:ext>
                  </a:extLst>
                </p:cNvPr>
                <p:cNvSpPr/>
                <p:nvPr/>
              </p:nvSpPr>
              <p:spPr>
                <a:xfrm>
                  <a:off x="2809930" y="4140291"/>
                  <a:ext cx="669033" cy="178241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D64F6BC-0DDB-19E1-E793-73A4A79E1EDC}"/>
                    </a:ext>
                  </a:extLst>
                </p:cNvPr>
                <p:cNvSpPr/>
                <p:nvPr/>
              </p:nvSpPr>
              <p:spPr>
                <a:xfrm>
                  <a:off x="3703905" y="3046208"/>
                  <a:ext cx="851821" cy="2876501"/>
                </a:xfrm>
                <a:prstGeom prst="rect">
                  <a:avLst/>
                </a:prstGeom>
                <a:solidFill>
                  <a:srgbClr val="0066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 name="Graphic 39" descr="Group of people with solid fill">
                <a:extLst>
                  <a:ext uri="{FF2B5EF4-FFF2-40B4-BE49-F238E27FC236}">
                    <a16:creationId xmlns:a16="http://schemas.microsoft.com/office/drawing/2014/main" id="{F035C09B-B356-294A-8F45-A9E9CDF371C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82546" y="4250914"/>
                <a:ext cx="914400" cy="914400"/>
              </a:xfrm>
              <a:prstGeom prst="rect">
                <a:avLst/>
              </a:prstGeom>
            </p:spPr>
          </p:pic>
        </p:grpSp>
        <p:sp>
          <p:nvSpPr>
            <p:cNvPr id="43" name="TextBox 42">
              <a:extLst>
                <a:ext uri="{FF2B5EF4-FFF2-40B4-BE49-F238E27FC236}">
                  <a16:creationId xmlns:a16="http://schemas.microsoft.com/office/drawing/2014/main" id="{2435A8D6-9998-CFA1-F6DE-195E2E291EE2}"/>
                </a:ext>
              </a:extLst>
            </p:cNvPr>
            <p:cNvSpPr txBox="1"/>
            <p:nvPr/>
          </p:nvSpPr>
          <p:spPr>
            <a:xfrm>
              <a:off x="1425039" y="5940320"/>
              <a:ext cx="1212191" cy="707886"/>
            </a:xfrm>
            <a:prstGeom prst="rect">
              <a:avLst/>
            </a:prstGeom>
            <a:noFill/>
          </p:spPr>
          <p:txBody>
            <a:bodyPr wrap="none" rtlCol="0">
              <a:spAutoFit/>
            </a:bodyPr>
            <a:lstStyle/>
            <a:p>
              <a:r>
                <a:rPr lang="en-US" sz="4000" dirty="0">
                  <a:solidFill>
                    <a:srgbClr val="006652"/>
                  </a:solidFill>
                  <a:latin typeface="Helvetica Neue Thin" panose="020B0403020202020204" pitchFamily="34" charset="0"/>
                  <a:ea typeface="Helvetica Neue Thin" panose="020B0403020202020204" pitchFamily="34" charset="0"/>
                </a:rPr>
                <a:t>28%</a:t>
              </a:r>
            </a:p>
          </p:txBody>
        </p:sp>
        <p:pic>
          <p:nvPicPr>
            <p:cNvPr id="54" name="Graphic 53" descr="Bar graph with upward trend with solid fill">
              <a:extLst>
                <a:ext uri="{FF2B5EF4-FFF2-40B4-BE49-F238E27FC236}">
                  <a16:creationId xmlns:a16="http://schemas.microsoft.com/office/drawing/2014/main" id="{28F51BBF-F342-7507-D684-9B44AFE73AC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2867" y="5940320"/>
              <a:ext cx="687003" cy="687003"/>
            </a:xfrm>
            <a:prstGeom prst="rect">
              <a:avLst/>
            </a:prstGeom>
          </p:spPr>
        </p:pic>
      </p:grpSp>
    </p:spTree>
    <p:extLst>
      <p:ext uri="{BB962C8B-B14F-4D97-AF65-F5344CB8AC3E}">
        <p14:creationId xmlns:p14="http://schemas.microsoft.com/office/powerpoint/2010/main" val="95007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1000"/>
                                        <p:tgtEl>
                                          <p:spTgt spid="33"/>
                                        </p:tgtEl>
                                      </p:cBhvr>
                                    </p:animEffect>
                                    <p:anim calcmode="lin" valueType="num">
                                      <p:cBhvr>
                                        <p:cTn id="14" dur="1000" fill="hold"/>
                                        <p:tgtEl>
                                          <p:spTgt spid="33"/>
                                        </p:tgtEl>
                                        <p:attrNameLst>
                                          <p:attrName>ppt_x</p:attrName>
                                        </p:attrNameLst>
                                      </p:cBhvr>
                                      <p:tavLst>
                                        <p:tav tm="0">
                                          <p:val>
                                            <p:strVal val="#ppt_x"/>
                                          </p:val>
                                        </p:tav>
                                        <p:tav tm="100000">
                                          <p:val>
                                            <p:strVal val="#ppt_x"/>
                                          </p:val>
                                        </p:tav>
                                      </p:tavLst>
                                    </p:anim>
                                    <p:anim calcmode="lin" valueType="num">
                                      <p:cBhvr>
                                        <p:cTn id="15" dur="1000" fill="hold"/>
                                        <p:tgtEl>
                                          <p:spTgt spid="3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1000"/>
                                        <p:tgtEl>
                                          <p:spTgt spid="37"/>
                                        </p:tgtEl>
                                      </p:cBhvr>
                                    </p:animEffect>
                                    <p:anim calcmode="lin" valueType="num">
                                      <p:cBhvr>
                                        <p:cTn id="26" dur="1000" fill="hold"/>
                                        <p:tgtEl>
                                          <p:spTgt spid="37"/>
                                        </p:tgtEl>
                                        <p:attrNameLst>
                                          <p:attrName>ppt_x</p:attrName>
                                        </p:attrNameLst>
                                      </p:cBhvr>
                                      <p:tavLst>
                                        <p:tav tm="0">
                                          <p:val>
                                            <p:strVal val="#ppt_x"/>
                                          </p:val>
                                        </p:tav>
                                        <p:tav tm="100000">
                                          <p:val>
                                            <p:strVal val="#ppt_x"/>
                                          </p:val>
                                        </p:tav>
                                      </p:tavLst>
                                    </p:anim>
                                    <p:anim calcmode="lin" valueType="num">
                                      <p:cBhvr>
                                        <p:cTn id="2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g object 16">
            <a:extLst>
              <a:ext uri="{FF2B5EF4-FFF2-40B4-BE49-F238E27FC236}">
                <a16:creationId xmlns:a16="http://schemas.microsoft.com/office/drawing/2014/main" id="{701D9F60-AD8D-BC87-04D9-5D8D1A04F0D0}"/>
              </a:ext>
            </a:extLst>
          </p:cNvPr>
          <p:cNvPicPr/>
          <p:nvPr/>
        </p:nvPicPr>
        <p:blipFill>
          <a:blip r:embed="rId3" cstate="print"/>
          <a:stretch>
            <a:fillRect/>
          </a:stretch>
        </p:blipFill>
        <p:spPr>
          <a:xfrm>
            <a:off x="0" y="0"/>
            <a:ext cx="12191999" cy="6857997"/>
          </a:xfrm>
          <a:prstGeom prst="rect">
            <a:avLst/>
          </a:prstGeom>
        </p:spPr>
      </p:pic>
      <p:cxnSp>
        <p:nvCxnSpPr>
          <p:cNvPr id="19" name="Straight Connector 18"/>
          <p:cNvCxnSpPr/>
          <p:nvPr/>
        </p:nvCxnSpPr>
        <p:spPr>
          <a:xfrm>
            <a:off x="7939087" y="1504950"/>
            <a:ext cx="0" cy="5353051"/>
          </a:xfrm>
          <a:prstGeom prst="line">
            <a:avLst/>
          </a:prstGeom>
          <a:ln w="63500">
            <a:solidFill>
              <a:schemeClr val="bg1">
                <a:lumMod val="95000"/>
                <a:alpha val="49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7230246" y="296046"/>
            <a:ext cx="1427207" cy="1427207"/>
            <a:chOff x="14460491" y="1620792"/>
            <a:chExt cx="2854414" cy="2854414"/>
          </a:xfrm>
        </p:grpSpPr>
        <p:sp>
          <p:nvSpPr>
            <p:cNvPr id="28" name="Oval 27"/>
            <p:cNvSpPr/>
            <p:nvPr/>
          </p:nvSpPr>
          <p:spPr>
            <a:xfrm>
              <a:off x="14460491" y="1620792"/>
              <a:ext cx="2854414" cy="2854414"/>
            </a:xfrm>
            <a:prstGeom prst="ellipse">
              <a:avLst/>
            </a:prstGeom>
            <a:solidFill>
              <a:srgbClr val="0D1C2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2" name="Oval 1"/>
            <p:cNvSpPr/>
            <p:nvPr/>
          </p:nvSpPr>
          <p:spPr>
            <a:xfrm>
              <a:off x="14878050" y="2009775"/>
              <a:ext cx="2000250" cy="2000250"/>
            </a:xfrm>
            <a:prstGeom prst="ellipse">
              <a:avLst/>
            </a:prstGeom>
            <a:solidFill>
              <a:srgbClr val="0D1C25"/>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grpSp>
        <p:nvGrpSpPr>
          <p:cNvPr id="25" name="Group 24"/>
          <p:cNvGrpSpPr/>
          <p:nvPr/>
        </p:nvGrpSpPr>
        <p:grpSpPr>
          <a:xfrm>
            <a:off x="7230246" y="1983877"/>
            <a:ext cx="1427207" cy="1427207"/>
            <a:chOff x="14460491" y="5430793"/>
            <a:chExt cx="2854414" cy="2854414"/>
          </a:xfrm>
        </p:grpSpPr>
        <p:sp>
          <p:nvSpPr>
            <p:cNvPr id="29" name="Oval 28"/>
            <p:cNvSpPr/>
            <p:nvPr/>
          </p:nvSpPr>
          <p:spPr>
            <a:xfrm>
              <a:off x="14460491" y="5430793"/>
              <a:ext cx="2854414" cy="2854414"/>
            </a:xfrm>
            <a:prstGeom prst="ellipse">
              <a:avLst/>
            </a:prstGeom>
            <a:solidFill>
              <a:srgbClr val="0D1C2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14" name="Oval 13"/>
            <p:cNvSpPr/>
            <p:nvPr/>
          </p:nvSpPr>
          <p:spPr>
            <a:xfrm>
              <a:off x="14878050" y="5857875"/>
              <a:ext cx="2000250" cy="2000250"/>
            </a:xfrm>
            <a:prstGeom prst="ellipse">
              <a:avLst/>
            </a:prstGeom>
            <a:solidFill>
              <a:srgbClr val="0D1C25"/>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grpSp>
        <p:nvGrpSpPr>
          <p:cNvPr id="26" name="Group 25"/>
          <p:cNvGrpSpPr/>
          <p:nvPr/>
        </p:nvGrpSpPr>
        <p:grpSpPr>
          <a:xfrm>
            <a:off x="7230246" y="3587886"/>
            <a:ext cx="1427207" cy="1427207"/>
            <a:chOff x="14460491" y="9278892"/>
            <a:chExt cx="2854414" cy="2854414"/>
          </a:xfrm>
        </p:grpSpPr>
        <p:sp>
          <p:nvSpPr>
            <p:cNvPr id="32" name="Oval 31"/>
            <p:cNvSpPr/>
            <p:nvPr/>
          </p:nvSpPr>
          <p:spPr>
            <a:xfrm>
              <a:off x="14460491" y="9278892"/>
              <a:ext cx="2854414" cy="2854414"/>
            </a:xfrm>
            <a:prstGeom prst="ellipse">
              <a:avLst/>
            </a:prstGeom>
            <a:solidFill>
              <a:srgbClr val="0D1C2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17" name="Oval 16"/>
            <p:cNvSpPr/>
            <p:nvPr/>
          </p:nvSpPr>
          <p:spPr>
            <a:xfrm>
              <a:off x="14878050" y="9705975"/>
              <a:ext cx="2000250" cy="2000250"/>
            </a:xfrm>
            <a:prstGeom prst="ellipse">
              <a:avLst/>
            </a:prstGeom>
            <a:solidFill>
              <a:srgbClr val="0D1C25"/>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sp>
        <p:nvSpPr>
          <p:cNvPr id="34" name="TextBox 33"/>
          <p:cNvSpPr txBox="1"/>
          <p:nvPr/>
        </p:nvSpPr>
        <p:spPr>
          <a:xfrm flipH="1">
            <a:off x="8865987" y="2343537"/>
            <a:ext cx="1728744" cy="1015663"/>
          </a:xfrm>
          <a:prstGeom prst="rect">
            <a:avLst/>
          </a:prstGeom>
          <a:noFill/>
        </p:spPr>
        <p:txBody>
          <a:bodyPr wrap="square" rtlCol="0">
            <a:spAutoFit/>
          </a:bodyPr>
          <a:lstStyle/>
          <a:p>
            <a:r>
              <a:rPr lang="tr-TR" sz="2000" b="1" dirty="0" err="1">
                <a:solidFill>
                  <a:schemeClr val="bg1"/>
                </a:solidFill>
                <a:latin typeface="Helvetica Neue" panose="02000503000000020004" pitchFamily="2" charset="0"/>
              </a:rPr>
              <a:t>Student</a:t>
            </a:r>
            <a:r>
              <a:rPr lang="tr-TR" sz="2000" b="1" dirty="0">
                <a:solidFill>
                  <a:schemeClr val="bg1"/>
                </a:solidFill>
                <a:latin typeface="Helvetica Neue" panose="02000503000000020004" pitchFamily="2" charset="0"/>
              </a:rPr>
              <a:t> </a:t>
            </a:r>
            <a:r>
              <a:rPr lang="tr-TR" sz="2000" b="1" dirty="0" err="1">
                <a:solidFill>
                  <a:schemeClr val="bg1"/>
                </a:solidFill>
                <a:latin typeface="Helvetica Neue" panose="02000503000000020004" pitchFamily="2" charset="0"/>
              </a:rPr>
              <a:t>Advocacy</a:t>
            </a:r>
            <a:r>
              <a:rPr lang="tr-TR" sz="2000" b="1" dirty="0">
                <a:solidFill>
                  <a:schemeClr val="bg1"/>
                </a:solidFill>
                <a:latin typeface="Helvetica Neue" panose="02000503000000020004" pitchFamily="2" charset="0"/>
              </a:rPr>
              <a:t> Network</a:t>
            </a:r>
          </a:p>
        </p:txBody>
      </p:sp>
      <p:sp>
        <p:nvSpPr>
          <p:cNvPr id="27" name="Freeform: Shape 26"/>
          <p:cNvSpPr/>
          <p:nvPr/>
        </p:nvSpPr>
        <p:spPr>
          <a:xfrm flipH="1" flipV="1">
            <a:off x="7700407" y="774171"/>
            <a:ext cx="486474" cy="409998"/>
          </a:xfrm>
          <a:custGeom>
            <a:avLst/>
            <a:gdLst/>
            <a:ahLst/>
            <a:cxnLst/>
            <a:rect l="l" t="t" r="r" b="b"/>
            <a:pathLst>
              <a:path w="271462" h="228787">
                <a:moveTo>
                  <a:pt x="42862" y="92868"/>
                </a:moveTo>
                <a:cubicBezTo>
                  <a:pt x="40779" y="92868"/>
                  <a:pt x="39067" y="92198"/>
                  <a:pt x="37728" y="90859"/>
                </a:cubicBezTo>
                <a:cubicBezTo>
                  <a:pt x="36388" y="89520"/>
                  <a:pt x="35718" y="87808"/>
                  <a:pt x="35718" y="85725"/>
                </a:cubicBezTo>
                <a:cubicBezTo>
                  <a:pt x="35718" y="83641"/>
                  <a:pt x="36388" y="81929"/>
                  <a:pt x="37728" y="80590"/>
                </a:cubicBezTo>
                <a:cubicBezTo>
                  <a:pt x="39067" y="79250"/>
                  <a:pt x="40779" y="78581"/>
                  <a:pt x="42862" y="78581"/>
                </a:cubicBezTo>
                <a:cubicBezTo>
                  <a:pt x="44946" y="78581"/>
                  <a:pt x="46657" y="79250"/>
                  <a:pt x="47997" y="80590"/>
                </a:cubicBezTo>
                <a:cubicBezTo>
                  <a:pt x="49336" y="81929"/>
                  <a:pt x="50006" y="83641"/>
                  <a:pt x="50006" y="85725"/>
                </a:cubicBezTo>
                <a:cubicBezTo>
                  <a:pt x="50006" y="87808"/>
                  <a:pt x="49336" y="89520"/>
                  <a:pt x="47997" y="90859"/>
                </a:cubicBezTo>
                <a:cubicBezTo>
                  <a:pt x="46657" y="92198"/>
                  <a:pt x="44946" y="92868"/>
                  <a:pt x="42862" y="92868"/>
                </a:cubicBezTo>
                <a:close/>
                <a:moveTo>
                  <a:pt x="75456" y="217437"/>
                </a:moveTo>
                <a:cubicBezTo>
                  <a:pt x="73074" y="218033"/>
                  <a:pt x="71586" y="217288"/>
                  <a:pt x="70991" y="215205"/>
                </a:cubicBezTo>
                <a:lnTo>
                  <a:pt x="66526" y="202257"/>
                </a:lnTo>
                <a:lnTo>
                  <a:pt x="47327" y="202257"/>
                </a:lnTo>
                <a:cubicBezTo>
                  <a:pt x="44053" y="202257"/>
                  <a:pt x="41300" y="201066"/>
                  <a:pt x="39067" y="198685"/>
                </a:cubicBezTo>
                <a:cubicBezTo>
                  <a:pt x="36835" y="196304"/>
                  <a:pt x="35718" y="193625"/>
                  <a:pt x="35718" y="190648"/>
                </a:cubicBezTo>
                <a:lnTo>
                  <a:pt x="35718" y="178593"/>
                </a:lnTo>
                <a:cubicBezTo>
                  <a:pt x="35718" y="176212"/>
                  <a:pt x="36909" y="175021"/>
                  <a:pt x="39290" y="175021"/>
                </a:cubicBezTo>
                <a:cubicBezTo>
                  <a:pt x="41672" y="175021"/>
                  <a:pt x="42862" y="176212"/>
                  <a:pt x="42862" y="178593"/>
                </a:cubicBezTo>
                <a:lnTo>
                  <a:pt x="42862" y="190648"/>
                </a:lnTo>
                <a:cubicBezTo>
                  <a:pt x="42862" y="191839"/>
                  <a:pt x="43309" y="192881"/>
                  <a:pt x="44202" y="193774"/>
                </a:cubicBezTo>
                <a:cubicBezTo>
                  <a:pt x="45095" y="194667"/>
                  <a:pt x="46136" y="195113"/>
                  <a:pt x="47327" y="195113"/>
                </a:cubicBezTo>
                <a:lnTo>
                  <a:pt x="64293" y="195113"/>
                </a:lnTo>
                <a:lnTo>
                  <a:pt x="60275" y="183505"/>
                </a:lnTo>
                <a:cubicBezTo>
                  <a:pt x="59382" y="181123"/>
                  <a:pt x="60052" y="179561"/>
                  <a:pt x="62284" y="178816"/>
                </a:cubicBezTo>
                <a:cubicBezTo>
                  <a:pt x="64517" y="178072"/>
                  <a:pt x="66079" y="178891"/>
                  <a:pt x="66972" y="181272"/>
                </a:cubicBezTo>
                <a:lnTo>
                  <a:pt x="76795" y="209401"/>
                </a:lnTo>
                <a:lnTo>
                  <a:pt x="177254" y="179040"/>
                </a:lnTo>
                <a:cubicBezTo>
                  <a:pt x="177552" y="178742"/>
                  <a:pt x="177849" y="178593"/>
                  <a:pt x="178147" y="178593"/>
                </a:cubicBezTo>
                <a:cubicBezTo>
                  <a:pt x="179933" y="178593"/>
                  <a:pt x="181124" y="179486"/>
                  <a:pt x="181719" y="181272"/>
                </a:cubicBezTo>
                <a:cubicBezTo>
                  <a:pt x="182314" y="183653"/>
                  <a:pt x="181570" y="185142"/>
                  <a:pt x="179486" y="185737"/>
                </a:cubicBezTo>
                <a:close/>
                <a:moveTo>
                  <a:pt x="105817" y="228599"/>
                </a:moveTo>
                <a:cubicBezTo>
                  <a:pt x="103733" y="229195"/>
                  <a:pt x="102319" y="228376"/>
                  <a:pt x="101575" y="226144"/>
                </a:cubicBezTo>
                <a:cubicBezTo>
                  <a:pt x="100831" y="223911"/>
                  <a:pt x="101501" y="222349"/>
                  <a:pt x="103584" y="221456"/>
                </a:cubicBezTo>
                <a:lnTo>
                  <a:pt x="233065" y="179040"/>
                </a:lnTo>
                <a:cubicBezTo>
                  <a:pt x="233362" y="178742"/>
                  <a:pt x="233809" y="178593"/>
                  <a:pt x="234404" y="178593"/>
                </a:cubicBezTo>
                <a:cubicBezTo>
                  <a:pt x="236190" y="178593"/>
                  <a:pt x="237232" y="179486"/>
                  <a:pt x="237529" y="181272"/>
                </a:cubicBezTo>
                <a:cubicBezTo>
                  <a:pt x="238422" y="183653"/>
                  <a:pt x="237678" y="185142"/>
                  <a:pt x="235297" y="185737"/>
                </a:cubicBezTo>
                <a:lnTo>
                  <a:pt x="213866" y="192881"/>
                </a:lnTo>
                <a:lnTo>
                  <a:pt x="250031" y="192881"/>
                </a:lnTo>
                <a:cubicBezTo>
                  <a:pt x="259556" y="192881"/>
                  <a:pt x="264318" y="188118"/>
                  <a:pt x="264318" y="178593"/>
                </a:cubicBezTo>
                <a:cubicBezTo>
                  <a:pt x="264318" y="169068"/>
                  <a:pt x="259556" y="164306"/>
                  <a:pt x="250031" y="164306"/>
                </a:cubicBezTo>
                <a:lnTo>
                  <a:pt x="32147" y="164306"/>
                </a:lnTo>
                <a:cubicBezTo>
                  <a:pt x="25003" y="164306"/>
                  <a:pt x="21431" y="160734"/>
                  <a:pt x="21431" y="153590"/>
                </a:cubicBezTo>
                <a:lnTo>
                  <a:pt x="21431" y="110728"/>
                </a:lnTo>
                <a:cubicBezTo>
                  <a:pt x="21431" y="108346"/>
                  <a:pt x="22622" y="107156"/>
                  <a:pt x="25003" y="107156"/>
                </a:cubicBezTo>
                <a:lnTo>
                  <a:pt x="67865" y="107156"/>
                </a:lnTo>
                <a:cubicBezTo>
                  <a:pt x="70247" y="107156"/>
                  <a:pt x="71437" y="105965"/>
                  <a:pt x="71437" y="103584"/>
                </a:cubicBezTo>
                <a:lnTo>
                  <a:pt x="71437" y="67865"/>
                </a:lnTo>
                <a:cubicBezTo>
                  <a:pt x="71437" y="65484"/>
                  <a:pt x="70247" y="64293"/>
                  <a:pt x="67865" y="64293"/>
                </a:cubicBezTo>
                <a:lnTo>
                  <a:pt x="10715" y="64293"/>
                </a:lnTo>
                <a:cubicBezTo>
                  <a:pt x="8334" y="64293"/>
                  <a:pt x="7143" y="65484"/>
                  <a:pt x="7143" y="67865"/>
                </a:cubicBezTo>
                <a:lnTo>
                  <a:pt x="7143" y="110728"/>
                </a:lnTo>
                <a:cubicBezTo>
                  <a:pt x="7143" y="113109"/>
                  <a:pt x="8334" y="114299"/>
                  <a:pt x="10715" y="114299"/>
                </a:cubicBezTo>
                <a:cubicBezTo>
                  <a:pt x="13097" y="114299"/>
                  <a:pt x="14287" y="115490"/>
                  <a:pt x="14287" y="117871"/>
                </a:cubicBezTo>
                <a:cubicBezTo>
                  <a:pt x="14287" y="120253"/>
                  <a:pt x="13097" y="121443"/>
                  <a:pt x="10715" y="121443"/>
                </a:cubicBezTo>
                <a:cubicBezTo>
                  <a:pt x="3572" y="121443"/>
                  <a:pt x="0" y="117871"/>
                  <a:pt x="0" y="110728"/>
                </a:cubicBezTo>
                <a:lnTo>
                  <a:pt x="0" y="67865"/>
                </a:lnTo>
                <a:cubicBezTo>
                  <a:pt x="0" y="60721"/>
                  <a:pt x="3572" y="57149"/>
                  <a:pt x="10715" y="57149"/>
                </a:cubicBezTo>
                <a:lnTo>
                  <a:pt x="67865" y="57149"/>
                </a:lnTo>
                <a:cubicBezTo>
                  <a:pt x="75009" y="57149"/>
                  <a:pt x="78581" y="60721"/>
                  <a:pt x="78581" y="67865"/>
                </a:cubicBezTo>
                <a:lnTo>
                  <a:pt x="78581" y="103584"/>
                </a:lnTo>
                <a:cubicBezTo>
                  <a:pt x="78581" y="110728"/>
                  <a:pt x="75009" y="114299"/>
                  <a:pt x="67865" y="114299"/>
                </a:cubicBezTo>
                <a:lnTo>
                  <a:pt x="28575" y="114299"/>
                </a:lnTo>
                <a:lnTo>
                  <a:pt x="28575" y="153590"/>
                </a:lnTo>
                <a:cubicBezTo>
                  <a:pt x="28575" y="155971"/>
                  <a:pt x="29765" y="157162"/>
                  <a:pt x="32147" y="157162"/>
                </a:cubicBezTo>
                <a:lnTo>
                  <a:pt x="250031" y="157162"/>
                </a:lnTo>
                <a:cubicBezTo>
                  <a:pt x="255686" y="157162"/>
                  <a:pt x="260449" y="158799"/>
                  <a:pt x="264318" y="162073"/>
                </a:cubicBezTo>
                <a:lnTo>
                  <a:pt x="264318" y="21431"/>
                </a:lnTo>
                <a:cubicBezTo>
                  <a:pt x="264318" y="11906"/>
                  <a:pt x="259556" y="7143"/>
                  <a:pt x="250031" y="7143"/>
                </a:cubicBezTo>
                <a:lnTo>
                  <a:pt x="32147" y="7143"/>
                </a:lnTo>
                <a:cubicBezTo>
                  <a:pt x="29765" y="7143"/>
                  <a:pt x="28575" y="8334"/>
                  <a:pt x="28575" y="10715"/>
                </a:cubicBezTo>
                <a:lnTo>
                  <a:pt x="28575" y="46434"/>
                </a:lnTo>
                <a:cubicBezTo>
                  <a:pt x="28575" y="48815"/>
                  <a:pt x="27384" y="50006"/>
                  <a:pt x="25003" y="50006"/>
                </a:cubicBezTo>
                <a:cubicBezTo>
                  <a:pt x="22622" y="50006"/>
                  <a:pt x="21431" y="48815"/>
                  <a:pt x="21431" y="46434"/>
                </a:cubicBezTo>
                <a:lnTo>
                  <a:pt x="21431" y="10715"/>
                </a:lnTo>
                <a:cubicBezTo>
                  <a:pt x="21431" y="3572"/>
                  <a:pt x="25003" y="0"/>
                  <a:pt x="32147" y="0"/>
                </a:cubicBezTo>
                <a:lnTo>
                  <a:pt x="250031" y="0"/>
                </a:lnTo>
                <a:cubicBezTo>
                  <a:pt x="256579" y="0"/>
                  <a:pt x="261788" y="1934"/>
                  <a:pt x="265658" y="5804"/>
                </a:cubicBezTo>
                <a:cubicBezTo>
                  <a:pt x="269527" y="9673"/>
                  <a:pt x="271462" y="14882"/>
                  <a:pt x="271462" y="21431"/>
                </a:cubicBezTo>
                <a:lnTo>
                  <a:pt x="271462" y="178593"/>
                </a:lnTo>
                <a:cubicBezTo>
                  <a:pt x="271462" y="185142"/>
                  <a:pt x="269527" y="190351"/>
                  <a:pt x="265658" y="194220"/>
                </a:cubicBezTo>
                <a:cubicBezTo>
                  <a:pt x="261788" y="198090"/>
                  <a:pt x="256579" y="200025"/>
                  <a:pt x="250031" y="200025"/>
                </a:cubicBezTo>
                <a:lnTo>
                  <a:pt x="192881" y="200025"/>
                </a:lnTo>
                <a:cubicBezTo>
                  <a:pt x="192881" y="200025"/>
                  <a:pt x="192732" y="200025"/>
                  <a:pt x="192435" y="200025"/>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39" name="TextBox 38"/>
          <p:cNvSpPr txBox="1"/>
          <p:nvPr/>
        </p:nvSpPr>
        <p:spPr>
          <a:xfrm flipH="1">
            <a:off x="6193613" y="878845"/>
            <a:ext cx="858903" cy="400110"/>
          </a:xfrm>
          <a:prstGeom prst="rect">
            <a:avLst/>
          </a:prstGeom>
          <a:noFill/>
        </p:spPr>
        <p:txBody>
          <a:bodyPr wrap="square" rtlCol="0">
            <a:spAutoFit/>
          </a:bodyPr>
          <a:lstStyle/>
          <a:p>
            <a:pPr algn="r"/>
            <a:r>
              <a:rPr lang="tr-TR" sz="2000" dirty="0">
                <a:solidFill>
                  <a:srgbClr val="FFC000"/>
                </a:solidFill>
                <a:latin typeface="Helvetica Neue" panose="02000503000000020004" pitchFamily="2" charset="0"/>
              </a:rPr>
              <a:t>2019</a:t>
            </a:r>
          </a:p>
        </p:txBody>
      </p:sp>
      <p:sp>
        <p:nvSpPr>
          <p:cNvPr id="40" name="TextBox 39"/>
          <p:cNvSpPr txBox="1"/>
          <p:nvPr/>
        </p:nvSpPr>
        <p:spPr>
          <a:xfrm flipH="1">
            <a:off x="6193613" y="2566675"/>
            <a:ext cx="858903" cy="400110"/>
          </a:xfrm>
          <a:prstGeom prst="rect">
            <a:avLst/>
          </a:prstGeom>
          <a:noFill/>
        </p:spPr>
        <p:txBody>
          <a:bodyPr wrap="square" rtlCol="0">
            <a:spAutoFit/>
          </a:bodyPr>
          <a:lstStyle/>
          <a:p>
            <a:pPr algn="r"/>
            <a:r>
              <a:rPr lang="tr-TR" sz="2000" dirty="0">
                <a:solidFill>
                  <a:srgbClr val="FFC000"/>
                </a:solidFill>
                <a:latin typeface="Helvetica Neue" panose="02000503000000020004" pitchFamily="2" charset="0"/>
              </a:rPr>
              <a:t>2020</a:t>
            </a:r>
          </a:p>
        </p:txBody>
      </p:sp>
      <p:sp>
        <p:nvSpPr>
          <p:cNvPr id="41" name="TextBox 40"/>
          <p:cNvSpPr txBox="1"/>
          <p:nvPr/>
        </p:nvSpPr>
        <p:spPr>
          <a:xfrm flipH="1">
            <a:off x="6193613" y="4204089"/>
            <a:ext cx="858903" cy="400110"/>
          </a:xfrm>
          <a:prstGeom prst="rect">
            <a:avLst/>
          </a:prstGeom>
          <a:noFill/>
        </p:spPr>
        <p:txBody>
          <a:bodyPr wrap="square" rtlCol="0">
            <a:spAutoFit/>
          </a:bodyPr>
          <a:lstStyle/>
          <a:p>
            <a:pPr algn="r"/>
            <a:r>
              <a:rPr lang="tr-TR" sz="2000" dirty="0">
                <a:solidFill>
                  <a:srgbClr val="FFC000"/>
                </a:solidFill>
                <a:latin typeface="Helvetica Neue" panose="02000503000000020004" pitchFamily="2" charset="0"/>
              </a:rPr>
              <a:t>2021</a:t>
            </a:r>
          </a:p>
        </p:txBody>
      </p:sp>
      <p:pic>
        <p:nvPicPr>
          <p:cNvPr id="4" name="Picture 3" descr="A colorful line on a black background&#10;&#10;Description automatically generated">
            <a:extLst>
              <a:ext uri="{FF2B5EF4-FFF2-40B4-BE49-F238E27FC236}">
                <a16:creationId xmlns:a16="http://schemas.microsoft.com/office/drawing/2014/main" id="{86343442-1296-8179-DFE6-69C8159CC93D}"/>
              </a:ext>
            </a:extLst>
          </p:cNvPr>
          <p:cNvPicPr>
            <a:picLocks noChangeAspect="1"/>
          </p:cNvPicPr>
          <p:nvPr/>
        </p:nvPicPr>
        <p:blipFill>
          <a:blip r:embed="rId4"/>
          <a:stretch>
            <a:fillRect/>
          </a:stretch>
        </p:blipFill>
        <p:spPr>
          <a:xfrm>
            <a:off x="-1993305" y="439593"/>
            <a:ext cx="6793294" cy="2420169"/>
          </a:xfrm>
          <a:prstGeom prst="rect">
            <a:avLst/>
          </a:prstGeom>
        </p:spPr>
      </p:pic>
      <p:sp>
        <p:nvSpPr>
          <p:cNvPr id="5" name="Rectangle 4">
            <a:extLst>
              <a:ext uri="{FF2B5EF4-FFF2-40B4-BE49-F238E27FC236}">
                <a16:creationId xmlns:a16="http://schemas.microsoft.com/office/drawing/2014/main" id="{3FB6A251-77D8-BB38-3E84-008E37215073}"/>
              </a:ext>
            </a:extLst>
          </p:cNvPr>
          <p:cNvSpPr/>
          <p:nvPr/>
        </p:nvSpPr>
        <p:spPr>
          <a:xfrm>
            <a:off x="1106758" y="554123"/>
            <a:ext cx="5937582" cy="707887"/>
          </a:xfrm>
          <a:prstGeom prst="rect">
            <a:avLst/>
          </a:prstGeom>
        </p:spPr>
        <p:txBody>
          <a:bodyPr wrap="square">
            <a:spAutoFit/>
          </a:bodyPr>
          <a:lstStyle/>
          <a:p>
            <a:pPr algn="just"/>
            <a:r>
              <a:rPr lang="en-US" sz="4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5 YEAR </a:t>
            </a:r>
            <a:r>
              <a:rPr lang="en-US" sz="400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INITIATIVES</a:t>
            </a:r>
          </a:p>
        </p:txBody>
      </p:sp>
      <p:pic>
        <p:nvPicPr>
          <p:cNvPr id="7" name="Picture 6">
            <a:extLst>
              <a:ext uri="{FF2B5EF4-FFF2-40B4-BE49-F238E27FC236}">
                <a16:creationId xmlns:a16="http://schemas.microsoft.com/office/drawing/2014/main" id="{64F41BB4-85E6-CA74-5F46-7EE42FC6BAEC}"/>
              </a:ext>
            </a:extLst>
          </p:cNvPr>
          <p:cNvPicPr>
            <a:picLocks noChangeAspect="1"/>
          </p:cNvPicPr>
          <p:nvPr/>
        </p:nvPicPr>
        <p:blipFill rotWithShape="1">
          <a:blip r:embed="rId5"/>
          <a:srcRect t="13618" r="12535" b="9316"/>
          <a:stretch/>
        </p:blipFill>
        <p:spPr>
          <a:xfrm>
            <a:off x="1429416" y="1649677"/>
            <a:ext cx="3686119" cy="2161850"/>
          </a:xfrm>
          <a:prstGeom prst="rect">
            <a:avLst/>
          </a:prstGeom>
        </p:spPr>
      </p:pic>
      <p:pic>
        <p:nvPicPr>
          <p:cNvPr id="10" name="Picture 9" descr="A person holding a book&#10;&#10;Description automatically generated">
            <a:extLst>
              <a:ext uri="{FF2B5EF4-FFF2-40B4-BE49-F238E27FC236}">
                <a16:creationId xmlns:a16="http://schemas.microsoft.com/office/drawing/2014/main" id="{920ECE69-6F97-8DD9-F37F-462189DDB5C8}"/>
              </a:ext>
            </a:extLst>
          </p:cNvPr>
          <p:cNvPicPr>
            <a:picLocks noChangeAspect="1"/>
          </p:cNvPicPr>
          <p:nvPr/>
        </p:nvPicPr>
        <p:blipFill>
          <a:blip r:embed="rId6"/>
          <a:stretch>
            <a:fillRect/>
          </a:stretch>
        </p:blipFill>
        <p:spPr>
          <a:xfrm>
            <a:off x="1429415" y="3948103"/>
            <a:ext cx="3686120" cy="2455412"/>
          </a:xfrm>
          <a:prstGeom prst="rect">
            <a:avLst/>
          </a:prstGeom>
        </p:spPr>
      </p:pic>
      <p:pic>
        <p:nvPicPr>
          <p:cNvPr id="13" name="Graphic 12" descr="Books outline">
            <a:extLst>
              <a:ext uri="{FF2B5EF4-FFF2-40B4-BE49-F238E27FC236}">
                <a16:creationId xmlns:a16="http://schemas.microsoft.com/office/drawing/2014/main" id="{D74291B9-CA52-2647-3745-E0BEAB51C0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03525" y="4045703"/>
            <a:ext cx="624548" cy="624548"/>
          </a:xfrm>
          <a:prstGeom prst="rect">
            <a:avLst/>
          </a:prstGeom>
        </p:spPr>
      </p:pic>
      <p:pic>
        <p:nvPicPr>
          <p:cNvPr id="16" name="Graphic 15" descr="Grocery bag outline">
            <a:extLst>
              <a:ext uri="{FF2B5EF4-FFF2-40B4-BE49-F238E27FC236}">
                <a16:creationId xmlns:a16="http://schemas.microsoft.com/office/drawing/2014/main" id="{84B90EDE-F4FF-CE4D-463A-025B1008754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26813" y="2350916"/>
            <a:ext cx="624548" cy="624548"/>
          </a:xfrm>
          <a:prstGeom prst="rect">
            <a:avLst/>
          </a:prstGeom>
        </p:spPr>
      </p:pic>
      <p:pic>
        <p:nvPicPr>
          <p:cNvPr id="18" name="Picture 17" descr="A black background with white text&#10;&#10;Description automatically generated">
            <a:extLst>
              <a:ext uri="{FF2B5EF4-FFF2-40B4-BE49-F238E27FC236}">
                <a16:creationId xmlns:a16="http://schemas.microsoft.com/office/drawing/2014/main" id="{809D20B7-FE87-3C4C-4282-B659E3366C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34572" y="670238"/>
            <a:ext cx="2116523" cy="624548"/>
          </a:xfrm>
          <a:prstGeom prst="rect">
            <a:avLst/>
          </a:prstGeom>
        </p:spPr>
      </p:pic>
      <p:pic>
        <p:nvPicPr>
          <p:cNvPr id="21" name="Picture 20" descr="A black background with white text&#10;&#10;Description automatically generated">
            <a:extLst>
              <a:ext uri="{FF2B5EF4-FFF2-40B4-BE49-F238E27FC236}">
                <a16:creationId xmlns:a16="http://schemas.microsoft.com/office/drawing/2014/main" id="{8821B4EC-669F-54A9-CFAA-AA6D0521972A}"/>
              </a:ext>
            </a:extLst>
          </p:cNvPr>
          <p:cNvPicPr>
            <a:picLocks noChangeAspect="1"/>
          </p:cNvPicPr>
          <p:nvPr/>
        </p:nvPicPr>
        <p:blipFill>
          <a:blip r:embed="rId12"/>
          <a:stretch>
            <a:fillRect/>
          </a:stretch>
        </p:blipFill>
        <p:spPr>
          <a:xfrm>
            <a:off x="7937700" y="3562279"/>
            <a:ext cx="3910265" cy="1433765"/>
          </a:xfrm>
          <a:prstGeom prst="rect">
            <a:avLst/>
          </a:prstGeom>
        </p:spPr>
      </p:pic>
      <p:sp>
        <p:nvSpPr>
          <p:cNvPr id="37" name="TextBox 36">
            <a:extLst>
              <a:ext uri="{FF2B5EF4-FFF2-40B4-BE49-F238E27FC236}">
                <a16:creationId xmlns:a16="http://schemas.microsoft.com/office/drawing/2014/main" id="{C2D0AC3B-947B-CF95-D319-144F9D433F81}"/>
              </a:ext>
            </a:extLst>
          </p:cNvPr>
          <p:cNvSpPr txBox="1"/>
          <p:nvPr/>
        </p:nvSpPr>
        <p:spPr>
          <a:xfrm flipH="1">
            <a:off x="8834572" y="5730949"/>
            <a:ext cx="2819503" cy="707886"/>
          </a:xfrm>
          <a:prstGeom prst="rect">
            <a:avLst/>
          </a:prstGeom>
          <a:noFill/>
        </p:spPr>
        <p:txBody>
          <a:bodyPr wrap="square" rtlCol="0">
            <a:spAutoFit/>
          </a:bodyPr>
          <a:lstStyle/>
          <a:p>
            <a:r>
              <a:rPr lang="en-US" sz="2000" b="1">
                <a:solidFill>
                  <a:schemeClr val="bg1"/>
                </a:solidFill>
                <a:latin typeface="Helvetica Neue" panose="02000503000000020004" pitchFamily="2" charset="0"/>
              </a:rPr>
              <a:t>Launch of Bachelor of Nursing Program</a:t>
            </a:r>
          </a:p>
        </p:txBody>
      </p:sp>
      <p:grpSp>
        <p:nvGrpSpPr>
          <p:cNvPr id="38" name="Group 37">
            <a:extLst>
              <a:ext uri="{FF2B5EF4-FFF2-40B4-BE49-F238E27FC236}">
                <a16:creationId xmlns:a16="http://schemas.microsoft.com/office/drawing/2014/main" id="{A143797C-1B77-6A8A-394F-04B647760E4A}"/>
              </a:ext>
            </a:extLst>
          </p:cNvPr>
          <p:cNvGrpSpPr/>
          <p:nvPr/>
        </p:nvGrpSpPr>
        <p:grpSpPr>
          <a:xfrm>
            <a:off x="7230246" y="5241426"/>
            <a:ext cx="1427207" cy="1427207"/>
            <a:chOff x="14460491" y="9278892"/>
            <a:chExt cx="2854414" cy="2854414"/>
          </a:xfrm>
        </p:grpSpPr>
        <p:sp>
          <p:nvSpPr>
            <p:cNvPr id="42" name="Oval 41">
              <a:extLst>
                <a:ext uri="{FF2B5EF4-FFF2-40B4-BE49-F238E27FC236}">
                  <a16:creationId xmlns:a16="http://schemas.microsoft.com/office/drawing/2014/main" id="{E55B6A10-8DE3-A592-1D6D-2089005A9524}"/>
                </a:ext>
              </a:extLst>
            </p:cNvPr>
            <p:cNvSpPr/>
            <p:nvPr/>
          </p:nvSpPr>
          <p:spPr>
            <a:xfrm>
              <a:off x="14460491" y="9278892"/>
              <a:ext cx="2854414" cy="2854414"/>
            </a:xfrm>
            <a:prstGeom prst="ellipse">
              <a:avLst/>
            </a:prstGeom>
            <a:solidFill>
              <a:srgbClr val="0D1C2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43" name="Oval 42">
              <a:extLst>
                <a:ext uri="{FF2B5EF4-FFF2-40B4-BE49-F238E27FC236}">
                  <a16:creationId xmlns:a16="http://schemas.microsoft.com/office/drawing/2014/main" id="{90F06299-355A-947C-2709-AFB3115C6168}"/>
                </a:ext>
              </a:extLst>
            </p:cNvPr>
            <p:cNvSpPr/>
            <p:nvPr/>
          </p:nvSpPr>
          <p:spPr>
            <a:xfrm>
              <a:off x="14878050" y="9705975"/>
              <a:ext cx="2000250" cy="2000250"/>
            </a:xfrm>
            <a:prstGeom prst="ellipse">
              <a:avLst/>
            </a:prstGeom>
            <a:solidFill>
              <a:srgbClr val="0D1C25"/>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sp>
        <p:nvSpPr>
          <p:cNvPr id="44" name="TextBox 43">
            <a:extLst>
              <a:ext uri="{FF2B5EF4-FFF2-40B4-BE49-F238E27FC236}">
                <a16:creationId xmlns:a16="http://schemas.microsoft.com/office/drawing/2014/main" id="{D686BB00-DF81-AE75-1C2E-869537C8D14B}"/>
              </a:ext>
            </a:extLst>
          </p:cNvPr>
          <p:cNvSpPr txBox="1"/>
          <p:nvPr/>
        </p:nvSpPr>
        <p:spPr>
          <a:xfrm flipH="1">
            <a:off x="6193613" y="5871666"/>
            <a:ext cx="858903" cy="400110"/>
          </a:xfrm>
          <a:prstGeom prst="rect">
            <a:avLst/>
          </a:prstGeom>
          <a:noFill/>
        </p:spPr>
        <p:txBody>
          <a:bodyPr wrap="square" rtlCol="0">
            <a:spAutoFit/>
          </a:bodyPr>
          <a:lstStyle/>
          <a:p>
            <a:pPr algn="r"/>
            <a:r>
              <a:rPr lang="tr-TR" sz="2000" dirty="0">
                <a:solidFill>
                  <a:srgbClr val="FFC000"/>
                </a:solidFill>
                <a:latin typeface="Helvetica Neue" panose="02000503000000020004" pitchFamily="2" charset="0"/>
              </a:rPr>
              <a:t>2021</a:t>
            </a:r>
          </a:p>
        </p:txBody>
      </p:sp>
      <p:pic>
        <p:nvPicPr>
          <p:cNvPr id="48" name="Graphic 47" descr="Stethoscope outline">
            <a:extLst>
              <a:ext uri="{FF2B5EF4-FFF2-40B4-BE49-F238E27FC236}">
                <a16:creationId xmlns:a16="http://schemas.microsoft.com/office/drawing/2014/main" id="{EFFF7846-00D9-F9D3-B78B-46DC22A51E8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641102" y="5654186"/>
            <a:ext cx="624548" cy="624548"/>
          </a:xfrm>
          <a:prstGeom prst="rect">
            <a:avLst/>
          </a:prstGeom>
        </p:spPr>
      </p:pic>
    </p:spTree>
    <p:extLst>
      <p:ext uri="{BB962C8B-B14F-4D97-AF65-F5344CB8AC3E}">
        <p14:creationId xmlns:p14="http://schemas.microsoft.com/office/powerpoint/2010/main" val="39188672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g object 16">
            <a:extLst>
              <a:ext uri="{FF2B5EF4-FFF2-40B4-BE49-F238E27FC236}">
                <a16:creationId xmlns:a16="http://schemas.microsoft.com/office/drawing/2014/main" id="{5761EF2C-45DF-874D-6FC8-301946415873}"/>
              </a:ext>
            </a:extLst>
          </p:cNvPr>
          <p:cNvPicPr/>
          <p:nvPr/>
        </p:nvPicPr>
        <p:blipFill>
          <a:blip r:embed="rId3" cstate="print"/>
          <a:stretch>
            <a:fillRect/>
          </a:stretch>
        </p:blipFill>
        <p:spPr>
          <a:xfrm>
            <a:off x="0" y="0"/>
            <a:ext cx="12191999" cy="6857997"/>
          </a:xfrm>
          <a:prstGeom prst="rect">
            <a:avLst/>
          </a:prstGeom>
        </p:spPr>
      </p:pic>
      <p:cxnSp>
        <p:nvCxnSpPr>
          <p:cNvPr id="19" name="Straight Connector 18"/>
          <p:cNvCxnSpPr>
            <a:cxnSpLocks/>
          </p:cNvCxnSpPr>
          <p:nvPr/>
        </p:nvCxnSpPr>
        <p:spPr>
          <a:xfrm>
            <a:off x="7939087" y="0"/>
            <a:ext cx="4763" cy="6066653"/>
          </a:xfrm>
          <a:prstGeom prst="line">
            <a:avLst/>
          </a:prstGeom>
          <a:ln w="63500">
            <a:solidFill>
              <a:schemeClr val="bg1">
                <a:lumMod val="95000"/>
                <a:alpha val="49251"/>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7230246" y="810396"/>
            <a:ext cx="1427207" cy="1427207"/>
            <a:chOff x="14460491" y="1620792"/>
            <a:chExt cx="2854414" cy="2854414"/>
          </a:xfrm>
        </p:grpSpPr>
        <p:sp>
          <p:nvSpPr>
            <p:cNvPr id="28" name="Oval 27"/>
            <p:cNvSpPr/>
            <p:nvPr/>
          </p:nvSpPr>
          <p:spPr>
            <a:xfrm>
              <a:off x="14460491" y="1620792"/>
              <a:ext cx="2854414" cy="2854414"/>
            </a:xfrm>
            <a:prstGeom prst="ellipse">
              <a:avLst/>
            </a:prstGeom>
            <a:solidFill>
              <a:srgbClr val="0D1C2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2" name="Oval 1"/>
            <p:cNvSpPr/>
            <p:nvPr/>
          </p:nvSpPr>
          <p:spPr>
            <a:xfrm>
              <a:off x="14878050" y="2009775"/>
              <a:ext cx="2000250" cy="2000250"/>
            </a:xfrm>
            <a:prstGeom prst="ellipse">
              <a:avLst/>
            </a:prstGeom>
            <a:solidFill>
              <a:srgbClr val="0D1C25"/>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grpSp>
        <p:nvGrpSpPr>
          <p:cNvPr id="25" name="Group 24"/>
          <p:cNvGrpSpPr/>
          <p:nvPr/>
        </p:nvGrpSpPr>
        <p:grpSpPr>
          <a:xfrm>
            <a:off x="7230246" y="2715397"/>
            <a:ext cx="1427207" cy="1427207"/>
            <a:chOff x="14460491" y="5430793"/>
            <a:chExt cx="2854414" cy="2854414"/>
          </a:xfrm>
        </p:grpSpPr>
        <p:sp>
          <p:nvSpPr>
            <p:cNvPr id="29" name="Oval 28"/>
            <p:cNvSpPr/>
            <p:nvPr/>
          </p:nvSpPr>
          <p:spPr>
            <a:xfrm>
              <a:off x="14460491" y="5430793"/>
              <a:ext cx="2854414" cy="2854414"/>
            </a:xfrm>
            <a:prstGeom prst="ellipse">
              <a:avLst/>
            </a:prstGeom>
            <a:solidFill>
              <a:srgbClr val="0D1C2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14" name="Oval 13"/>
            <p:cNvSpPr/>
            <p:nvPr/>
          </p:nvSpPr>
          <p:spPr>
            <a:xfrm>
              <a:off x="14878050" y="5857875"/>
              <a:ext cx="2000250" cy="2000250"/>
            </a:xfrm>
            <a:prstGeom prst="ellipse">
              <a:avLst/>
            </a:prstGeom>
            <a:solidFill>
              <a:srgbClr val="0D1C25"/>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grpSp>
        <p:nvGrpSpPr>
          <p:cNvPr id="26" name="Group 25"/>
          <p:cNvGrpSpPr/>
          <p:nvPr/>
        </p:nvGrpSpPr>
        <p:grpSpPr>
          <a:xfrm>
            <a:off x="7230246" y="4639446"/>
            <a:ext cx="1427207" cy="1427207"/>
            <a:chOff x="14460491" y="9278892"/>
            <a:chExt cx="2854414" cy="2854414"/>
          </a:xfrm>
        </p:grpSpPr>
        <p:sp>
          <p:nvSpPr>
            <p:cNvPr id="32" name="Oval 31"/>
            <p:cNvSpPr/>
            <p:nvPr/>
          </p:nvSpPr>
          <p:spPr>
            <a:xfrm>
              <a:off x="14460491" y="9278892"/>
              <a:ext cx="2854414" cy="2854414"/>
            </a:xfrm>
            <a:prstGeom prst="ellipse">
              <a:avLst/>
            </a:prstGeom>
            <a:solidFill>
              <a:srgbClr val="0D1C25"/>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17" name="Oval 16"/>
            <p:cNvSpPr/>
            <p:nvPr/>
          </p:nvSpPr>
          <p:spPr>
            <a:xfrm>
              <a:off x="14878051" y="9705976"/>
              <a:ext cx="2000250" cy="2000250"/>
            </a:xfrm>
            <a:prstGeom prst="ellipse">
              <a:avLst/>
            </a:prstGeom>
            <a:solidFill>
              <a:srgbClr val="0D1C25"/>
            </a:solidFill>
            <a:ln w="889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sp>
        <p:nvSpPr>
          <p:cNvPr id="23" name="TextBox 22"/>
          <p:cNvSpPr txBox="1"/>
          <p:nvPr/>
        </p:nvSpPr>
        <p:spPr>
          <a:xfrm flipH="1">
            <a:off x="8865984" y="1033733"/>
            <a:ext cx="3200941" cy="923330"/>
          </a:xfrm>
          <a:prstGeom prst="rect">
            <a:avLst/>
          </a:prstGeom>
          <a:noFill/>
        </p:spPr>
        <p:txBody>
          <a:bodyPr wrap="square" lIns="91440" tIns="45720" rIns="91440" bIns="45720" rtlCol="0" anchor="t">
            <a:spAutoFit/>
          </a:bodyPr>
          <a:lstStyle/>
          <a:p>
            <a:r>
              <a:rPr lang="en-US" b="1">
                <a:solidFill>
                  <a:schemeClr val="bg1"/>
                </a:solidFill>
                <a:latin typeface="Helvetica Neue"/>
              </a:rPr>
              <a:t>Transfer Advising Guides (TAGS) Reduced Time to Completion </a:t>
            </a:r>
            <a:endParaRPr lang="en-US" b="1">
              <a:solidFill>
                <a:schemeClr val="bg1"/>
              </a:solidFill>
              <a:latin typeface="Helvetica Neue" panose="02000503000000020004" pitchFamily="2" charset="0"/>
            </a:endParaRPr>
          </a:p>
        </p:txBody>
      </p:sp>
      <p:sp>
        <p:nvSpPr>
          <p:cNvPr id="34" name="TextBox 33"/>
          <p:cNvSpPr txBox="1"/>
          <p:nvPr/>
        </p:nvSpPr>
        <p:spPr>
          <a:xfrm flipH="1">
            <a:off x="8865985" y="2928938"/>
            <a:ext cx="2848936" cy="1323439"/>
          </a:xfrm>
          <a:prstGeom prst="rect">
            <a:avLst/>
          </a:prstGeom>
          <a:noFill/>
        </p:spPr>
        <p:txBody>
          <a:bodyPr wrap="square" lIns="91440" tIns="45720" rIns="91440" bIns="45720" rtlCol="0" anchor="t">
            <a:spAutoFit/>
          </a:bodyPr>
          <a:lstStyle/>
          <a:p>
            <a:r>
              <a:rPr lang="en-US" sz="2000" b="1">
                <a:solidFill>
                  <a:schemeClr val="bg1"/>
                </a:solidFill>
                <a:latin typeface="Helvetica Neue"/>
              </a:rPr>
              <a:t>Expansion of </a:t>
            </a:r>
            <a:r>
              <a:rPr lang="en-US" sz="2000" b="1" err="1">
                <a:solidFill>
                  <a:schemeClr val="bg1"/>
                </a:solidFill>
                <a:latin typeface="Helvetica Neue"/>
              </a:rPr>
              <a:t>AlamoPROMISE</a:t>
            </a:r>
            <a:r>
              <a:rPr lang="en-US" sz="2000" b="1">
                <a:solidFill>
                  <a:schemeClr val="bg1"/>
                </a:solidFill>
                <a:latin typeface="Helvetica Neue"/>
              </a:rPr>
              <a:t> to all Bexar County HS Seniors</a:t>
            </a:r>
            <a:endParaRPr lang="en-US" sz="2000" b="1">
              <a:solidFill>
                <a:schemeClr val="bg1"/>
              </a:solidFill>
              <a:latin typeface="Helvetica Neue" panose="02000503000000020004" pitchFamily="2" charset="0"/>
            </a:endParaRPr>
          </a:p>
        </p:txBody>
      </p:sp>
      <p:sp>
        <p:nvSpPr>
          <p:cNvPr id="36" name="TextBox 35"/>
          <p:cNvSpPr txBox="1"/>
          <p:nvPr/>
        </p:nvSpPr>
        <p:spPr>
          <a:xfrm flipH="1">
            <a:off x="8880859" y="5152993"/>
            <a:ext cx="3001575" cy="707886"/>
          </a:xfrm>
          <a:prstGeom prst="rect">
            <a:avLst/>
          </a:prstGeom>
          <a:noFill/>
        </p:spPr>
        <p:txBody>
          <a:bodyPr wrap="square" rtlCol="0">
            <a:spAutoFit/>
          </a:bodyPr>
          <a:lstStyle/>
          <a:p>
            <a:r>
              <a:rPr lang="en-US" sz="20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Capital Improvements Projects Completion </a:t>
            </a:r>
            <a:endParaRPr lang="en-US" sz="1400" b="1">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TextBox 40"/>
          <p:cNvSpPr txBox="1"/>
          <p:nvPr/>
        </p:nvSpPr>
        <p:spPr>
          <a:xfrm flipH="1">
            <a:off x="6193613" y="1393195"/>
            <a:ext cx="858903" cy="400110"/>
          </a:xfrm>
          <a:prstGeom prst="rect">
            <a:avLst/>
          </a:prstGeom>
          <a:noFill/>
        </p:spPr>
        <p:txBody>
          <a:bodyPr wrap="square" lIns="91440" tIns="45720" rIns="91440" bIns="45720" rtlCol="0" anchor="t">
            <a:spAutoFit/>
          </a:bodyPr>
          <a:lstStyle/>
          <a:p>
            <a:pPr algn="r"/>
            <a:r>
              <a:rPr lang="tr-TR" sz="20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2021</a:t>
            </a:r>
            <a:endParaRPr lang="en-US" sz="2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2" name="TextBox 41"/>
          <p:cNvSpPr txBox="1"/>
          <p:nvPr/>
        </p:nvSpPr>
        <p:spPr>
          <a:xfrm flipH="1">
            <a:off x="6193613" y="3298195"/>
            <a:ext cx="858903" cy="400110"/>
          </a:xfrm>
          <a:prstGeom prst="rect">
            <a:avLst/>
          </a:prstGeom>
          <a:noFill/>
        </p:spPr>
        <p:txBody>
          <a:bodyPr wrap="square" lIns="91440" tIns="45720" rIns="91440" bIns="45720" rtlCol="0" anchor="t">
            <a:spAutoFit/>
          </a:bodyPr>
          <a:lstStyle/>
          <a:p>
            <a:pPr algn="r"/>
            <a:r>
              <a:rPr lang="tr-TR" sz="20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2023</a:t>
            </a:r>
            <a:endParaRPr lang="en-US" sz="2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3" name="TextBox 42"/>
          <p:cNvSpPr txBox="1"/>
          <p:nvPr/>
        </p:nvSpPr>
        <p:spPr>
          <a:xfrm flipH="1">
            <a:off x="6193613" y="5255649"/>
            <a:ext cx="858903" cy="400110"/>
          </a:xfrm>
          <a:prstGeom prst="rect">
            <a:avLst/>
          </a:prstGeom>
          <a:noFill/>
        </p:spPr>
        <p:txBody>
          <a:bodyPr wrap="square" rtlCol="0">
            <a:spAutoFit/>
          </a:bodyPr>
          <a:lstStyle/>
          <a:p>
            <a:pPr algn="r"/>
            <a:r>
              <a:rPr lang="tr-TR" sz="2000" dirty="0">
                <a:solidFill>
                  <a:srgbClr val="FFC000"/>
                </a:solidFill>
                <a:latin typeface="Helvetica Neue" panose="02000503000000020004" pitchFamily="2" charset="0"/>
              </a:rPr>
              <a:t>2024</a:t>
            </a:r>
          </a:p>
        </p:txBody>
      </p:sp>
      <p:pic>
        <p:nvPicPr>
          <p:cNvPr id="8" name="Picture 7">
            <a:extLst>
              <a:ext uri="{FF2B5EF4-FFF2-40B4-BE49-F238E27FC236}">
                <a16:creationId xmlns:a16="http://schemas.microsoft.com/office/drawing/2014/main" id="{0CCAB9A0-29FF-08D6-CA5E-0E8D977804D3}"/>
              </a:ext>
            </a:extLst>
          </p:cNvPr>
          <p:cNvPicPr>
            <a:picLocks noChangeAspect="1"/>
          </p:cNvPicPr>
          <p:nvPr/>
        </p:nvPicPr>
        <p:blipFill rotWithShape="1">
          <a:blip r:embed="rId4"/>
          <a:srcRect t="1208" b="-2386"/>
          <a:stretch/>
        </p:blipFill>
        <p:spPr>
          <a:xfrm>
            <a:off x="1451037" y="810396"/>
            <a:ext cx="3686119" cy="2487799"/>
          </a:xfrm>
          <a:prstGeom prst="rect">
            <a:avLst/>
          </a:prstGeom>
        </p:spPr>
      </p:pic>
      <p:pic>
        <p:nvPicPr>
          <p:cNvPr id="9" name="Picture 8">
            <a:extLst>
              <a:ext uri="{FF2B5EF4-FFF2-40B4-BE49-F238E27FC236}">
                <a16:creationId xmlns:a16="http://schemas.microsoft.com/office/drawing/2014/main" id="{5DFF8004-9FC7-7EB4-4FDC-F2B6391595A0}"/>
              </a:ext>
            </a:extLst>
          </p:cNvPr>
          <p:cNvPicPr>
            <a:picLocks noChangeAspect="1"/>
          </p:cNvPicPr>
          <p:nvPr/>
        </p:nvPicPr>
        <p:blipFill>
          <a:blip r:embed="rId5"/>
          <a:srcRect/>
          <a:stretch/>
        </p:blipFill>
        <p:spPr>
          <a:xfrm>
            <a:off x="1429415" y="3948331"/>
            <a:ext cx="3686120" cy="2454955"/>
          </a:xfrm>
          <a:prstGeom prst="rect">
            <a:avLst/>
          </a:prstGeom>
        </p:spPr>
      </p:pic>
      <p:pic>
        <p:nvPicPr>
          <p:cNvPr id="11" name="Graphic 10" descr="Diploma roll outline">
            <a:extLst>
              <a:ext uri="{FF2B5EF4-FFF2-40B4-BE49-F238E27FC236}">
                <a16:creationId xmlns:a16="http://schemas.microsoft.com/office/drawing/2014/main" id="{24FE25A4-409D-DB33-69B9-B13F4CFC84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61235" y="3131987"/>
            <a:ext cx="755703" cy="755703"/>
          </a:xfrm>
          <a:prstGeom prst="rect">
            <a:avLst/>
          </a:prstGeom>
        </p:spPr>
      </p:pic>
      <p:pic>
        <p:nvPicPr>
          <p:cNvPr id="13" name="Graphic 12" descr="City outline">
            <a:extLst>
              <a:ext uri="{FF2B5EF4-FFF2-40B4-BE49-F238E27FC236}">
                <a16:creationId xmlns:a16="http://schemas.microsoft.com/office/drawing/2014/main" id="{D7B64C67-06DC-F30B-C42D-358F6AEABA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61234" y="4975197"/>
            <a:ext cx="755703" cy="755703"/>
          </a:xfrm>
          <a:prstGeom prst="rect">
            <a:avLst/>
          </a:prstGeom>
        </p:spPr>
      </p:pic>
      <p:pic>
        <p:nvPicPr>
          <p:cNvPr id="16" name="Graphic 15" descr="Transfer with solid fill">
            <a:extLst>
              <a:ext uri="{FF2B5EF4-FFF2-40B4-BE49-F238E27FC236}">
                <a16:creationId xmlns:a16="http://schemas.microsoft.com/office/drawing/2014/main" id="{21514CF1-8828-F678-01C0-02C8A3B71EC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626811" y="1178222"/>
            <a:ext cx="624548" cy="624548"/>
          </a:xfrm>
          <a:prstGeom prst="rect">
            <a:avLst/>
          </a:prstGeom>
        </p:spPr>
      </p:pic>
    </p:spTree>
    <p:extLst>
      <p:ext uri="{BB962C8B-B14F-4D97-AF65-F5344CB8AC3E}">
        <p14:creationId xmlns:p14="http://schemas.microsoft.com/office/powerpoint/2010/main" val="35895871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g object 16">
            <a:extLst>
              <a:ext uri="{FF2B5EF4-FFF2-40B4-BE49-F238E27FC236}">
                <a16:creationId xmlns:a16="http://schemas.microsoft.com/office/drawing/2014/main" id="{9D98722F-BB51-A9B8-0E45-A0570A348C55}"/>
              </a:ext>
            </a:extLst>
          </p:cNvPr>
          <p:cNvPicPr/>
          <p:nvPr/>
        </p:nvPicPr>
        <p:blipFill>
          <a:blip r:embed="rId3" cstate="print"/>
          <a:stretch>
            <a:fillRect/>
          </a:stretch>
        </p:blipFill>
        <p:spPr>
          <a:xfrm>
            <a:off x="0" y="0"/>
            <a:ext cx="12191999" cy="6857997"/>
          </a:xfrm>
          <a:prstGeom prst="rect">
            <a:avLst/>
          </a:prstGeom>
        </p:spPr>
      </p:pic>
      <p:sp>
        <p:nvSpPr>
          <p:cNvPr id="31" name="Rectangle 30"/>
          <p:cNvSpPr/>
          <p:nvPr/>
        </p:nvSpPr>
        <p:spPr>
          <a:xfrm>
            <a:off x="5385987" y="859888"/>
            <a:ext cx="6455290" cy="1446550"/>
          </a:xfrm>
          <a:prstGeom prst="rect">
            <a:avLst/>
          </a:prstGeom>
        </p:spPr>
        <p:txBody>
          <a:bodyPr wrap="square" lIns="91440" tIns="45720" rIns="91440" bIns="45720" anchor="t">
            <a:spAutoFit/>
          </a:bodyPr>
          <a:lstStyle/>
          <a:p>
            <a:r>
              <a:rPr lang="en-US" sz="32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Record 78,000 overall enrollment in Fall 2024 </a:t>
            </a:r>
          </a:p>
          <a:p>
            <a:r>
              <a:rPr lang="en-US" sz="2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First-time in college enrollment at all-time high</a:t>
            </a:r>
          </a:p>
        </p:txBody>
      </p:sp>
      <p:pic>
        <p:nvPicPr>
          <p:cNvPr id="2" name="Picture 1" descr="A black background with white text&#10;&#10;Description automatically generated">
            <a:extLst>
              <a:ext uri="{FF2B5EF4-FFF2-40B4-BE49-F238E27FC236}">
                <a16:creationId xmlns:a16="http://schemas.microsoft.com/office/drawing/2014/main" id="{B44BBB6D-78CD-AB1E-191B-78A59B0C3C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250" y="1630292"/>
            <a:ext cx="2056397" cy="606806"/>
          </a:xfrm>
          <a:prstGeom prst="rect">
            <a:avLst/>
          </a:prstGeom>
        </p:spPr>
      </p:pic>
      <p:sp>
        <p:nvSpPr>
          <p:cNvPr id="3" name="TextBox 2">
            <a:extLst>
              <a:ext uri="{FF2B5EF4-FFF2-40B4-BE49-F238E27FC236}">
                <a16:creationId xmlns:a16="http://schemas.microsoft.com/office/drawing/2014/main" id="{F8139BCD-93D1-CB34-A7C4-AEDDE935AEB2}"/>
              </a:ext>
            </a:extLst>
          </p:cNvPr>
          <p:cNvSpPr txBox="1"/>
          <p:nvPr/>
        </p:nvSpPr>
        <p:spPr>
          <a:xfrm>
            <a:off x="369626" y="2813585"/>
            <a:ext cx="3958024" cy="3139321"/>
          </a:xfrm>
          <a:prstGeom prst="rect">
            <a:avLst/>
          </a:prstGeom>
          <a:noFill/>
        </p:spPr>
        <p:txBody>
          <a:bodyPr wrap="square" lIns="91440" tIns="45720" rIns="91440" bIns="45720" rtlCol="0" anchor="t">
            <a:spAutoFit/>
          </a:bodyPr>
          <a:lstStyle/>
          <a:p>
            <a:pPr marL="285750" indent="-285750">
              <a:buFont typeface="Wingdings" pitchFamily="2" charset="2"/>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Tuition-free college for graduating Bexar County Seniors </a:t>
            </a:r>
          </a:p>
          <a:p>
            <a:pPr marL="285750" indent="-285750">
              <a:buFont typeface="Wingdings" pitchFamily="2" charset="2"/>
              <a:buChar char="§"/>
            </a:pPr>
            <a:endPar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Wingdings" pitchFamily="2" charset="2"/>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Supported by Public, Private and ACD funds</a:t>
            </a:r>
          </a:p>
          <a:p>
            <a:pPr marL="285750" indent="-285750">
              <a:buFont typeface="Wingdings" pitchFamily="2" charset="2"/>
              <a:buChar char="§"/>
            </a:pPr>
            <a:endPar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Wingdings" pitchFamily="2" charset="2"/>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Program launch in 2019</a:t>
            </a:r>
          </a:p>
          <a:p>
            <a:pPr marL="285750" indent="-285750">
              <a:buFont typeface="Wingdings" pitchFamily="2" charset="2"/>
              <a:buChar char="§"/>
            </a:pPr>
            <a:endPar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Wingdings" pitchFamily="2" charset="2"/>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Available Countywide</a:t>
            </a:r>
          </a:p>
          <a:p>
            <a:pPr marL="285750" indent="-285750">
              <a:buFont typeface="Wingdings" pitchFamily="2" charset="2"/>
              <a:buChar char="§"/>
            </a:pPr>
            <a:endPar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Wingdings" pitchFamily="2" charset="2"/>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16,004 students since inception</a:t>
            </a:r>
          </a:p>
        </p:txBody>
      </p:sp>
      <p:pic>
        <p:nvPicPr>
          <p:cNvPr id="7" name="Graphic 6" descr="Bar graph with upward trend with solid fill">
            <a:extLst>
              <a:ext uri="{FF2B5EF4-FFF2-40B4-BE49-F238E27FC236}">
                <a16:creationId xmlns:a16="http://schemas.microsoft.com/office/drawing/2014/main" id="{BC940DCD-062E-C2D5-C895-1380785B55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45232" y="1286790"/>
            <a:ext cx="687003" cy="687003"/>
          </a:xfrm>
          <a:prstGeom prst="rect">
            <a:avLst/>
          </a:prstGeom>
        </p:spPr>
      </p:pic>
      <p:pic>
        <p:nvPicPr>
          <p:cNvPr id="9" name="Picture 8">
            <a:extLst>
              <a:ext uri="{FF2B5EF4-FFF2-40B4-BE49-F238E27FC236}">
                <a16:creationId xmlns:a16="http://schemas.microsoft.com/office/drawing/2014/main" id="{970961F4-8D6F-14E2-DC9C-451EF962D210}"/>
              </a:ext>
            </a:extLst>
          </p:cNvPr>
          <p:cNvPicPr>
            <a:picLocks noChangeAspect="1"/>
          </p:cNvPicPr>
          <p:nvPr/>
        </p:nvPicPr>
        <p:blipFill rotWithShape="1">
          <a:blip r:embed="rId7"/>
          <a:srcRect l="18707" t="12156" r="19506" b="12736"/>
          <a:stretch/>
        </p:blipFill>
        <p:spPr>
          <a:xfrm>
            <a:off x="4413976" y="3089565"/>
            <a:ext cx="3668351" cy="2825884"/>
          </a:xfrm>
          <a:prstGeom prst="rect">
            <a:avLst/>
          </a:prstGeom>
        </p:spPr>
      </p:pic>
      <p:sp>
        <p:nvSpPr>
          <p:cNvPr id="12" name="TextBox 11">
            <a:extLst>
              <a:ext uri="{FF2B5EF4-FFF2-40B4-BE49-F238E27FC236}">
                <a16:creationId xmlns:a16="http://schemas.microsoft.com/office/drawing/2014/main" id="{FA6464B0-FE2B-E4AB-84F9-2B0297A935AC}"/>
              </a:ext>
            </a:extLst>
          </p:cNvPr>
          <p:cNvSpPr txBox="1"/>
          <p:nvPr/>
        </p:nvSpPr>
        <p:spPr>
          <a:xfrm flipH="1">
            <a:off x="497250" y="489595"/>
            <a:ext cx="3512331" cy="830997"/>
          </a:xfrm>
          <a:prstGeom prst="rect">
            <a:avLst/>
          </a:prstGeom>
          <a:noFill/>
        </p:spPr>
        <p:txBody>
          <a:bodyPr wrap="square" rtlCol="0">
            <a:spAutoFit/>
          </a:bodyPr>
          <a:lstStyle/>
          <a:p>
            <a:r>
              <a:rPr lang="tr-TR" sz="2400" b="1">
                <a:solidFill>
                  <a:srgbClr val="FFC000"/>
                </a:solidFill>
                <a:latin typeface="Helvetica Neue" panose="02000503000000020004" pitchFamily="2" charset="0"/>
              </a:rPr>
              <a:t>TUITION-FREE COLLEGE &amp; TRAINING</a:t>
            </a:r>
            <a:endParaRPr lang="tr-TR" sz="2400">
              <a:solidFill>
                <a:srgbClr val="FFC000"/>
              </a:solidFill>
              <a:latin typeface="Helvetica Neue" panose="02000503000000020004" pitchFamily="2" charset="0"/>
            </a:endParaRPr>
          </a:p>
        </p:txBody>
      </p:sp>
      <p:sp>
        <p:nvSpPr>
          <p:cNvPr id="13" name="Rectangle 12">
            <a:extLst>
              <a:ext uri="{FF2B5EF4-FFF2-40B4-BE49-F238E27FC236}">
                <a16:creationId xmlns:a16="http://schemas.microsoft.com/office/drawing/2014/main" id="{A718BC60-A579-6694-B1BC-828578B5DAA7}"/>
              </a:ext>
            </a:extLst>
          </p:cNvPr>
          <p:cNvSpPr/>
          <p:nvPr/>
        </p:nvSpPr>
        <p:spPr>
          <a:xfrm>
            <a:off x="4413976" y="905094"/>
            <a:ext cx="7486476" cy="1450400"/>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B0E83E9-B691-1B50-359B-A8AF1F8ECFB5}"/>
              </a:ext>
            </a:extLst>
          </p:cNvPr>
          <p:cNvGrpSpPr/>
          <p:nvPr/>
        </p:nvGrpSpPr>
        <p:grpSpPr>
          <a:xfrm>
            <a:off x="8187903" y="3342994"/>
            <a:ext cx="4092859" cy="3794996"/>
            <a:chOff x="4064355" y="3325409"/>
            <a:chExt cx="4092859" cy="3794996"/>
          </a:xfrm>
        </p:grpSpPr>
        <p:pic>
          <p:nvPicPr>
            <p:cNvPr id="4" name="Picture 3" descr="A person smiling at the camera&#10;&#10;Description automatically generated">
              <a:extLst>
                <a:ext uri="{FF2B5EF4-FFF2-40B4-BE49-F238E27FC236}">
                  <a16:creationId xmlns:a16="http://schemas.microsoft.com/office/drawing/2014/main" id="{EAB7D61B-2FE6-E359-27D8-0D738E142F4E}"/>
                </a:ext>
              </a:extLst>
            </p:cNvPr>
            <p:cNvPicPr>
              <a:picLocks noChangeAspect="1"/>
            </p:cNvPicPr>
            <p:nvPr/>
          </p:nvPicPr>
          <p:blipFill>
            <a:blip r:embed="rId8"/>
            <a:stretch>
              <a:fillRect/>
            </a:stretch>
          </p:blipFill>
          <p:spPr>
            <a:xfrm>
              <a:off x="4490084" y="3325409"/>
              <a:ext cx="1069271" cy="1057836"/>
            </a:xfrm>
            <a:prstGeom prst="rect">
              <a:avLst/>
            </a:prstGeom>
          </p:spPr>
        </p:pic>
        <p:sp>
          <p:nvSpPr>
            <p:cNvPr id="6" name="TextBox 5">
              <a:extLst>
                <a:ext uri="{FF2B5EF4-FFF2-40B4-BE49-F238E27FC236}">
                  <a16:creationId xmlns:a16="http://schemas.microsoft.com/office/drawing/2014/main" id="{D55DCB54-DC77-16B0-9BF0-FC98FBA19891}"/>
                </a:ext>
              </a:extLst>
            </p:cNvPr>
            <p:cNvSpPr txBox="1"/>
            <p:nvPr/>
          </p:nvSpPr>
          <p:spPr>
            <a:xfrm>
              <a:off x="5626878" y="3523952"/>
              <a:ext cx="225830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Keren Morin Lugo</a:t>
              </a:r>
            </a:p>
            <a:p>
              <a:r>
                <a:rPr lang="en-US" sz="1800"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rPr>
                <a:t>Promise Scholar</a:t>
              </a:r>
            </a:p>
            <a:p>
              <a:r>
                <a:rPr lang="en-US" sz="1800"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rPr>
                <a:t>Palo Alto College</a:t>
              </a:r>
            </a:p>
          </p:txBody>
        </p:sp>
        <p:sp>
          <p:nvSpPr>
            <p:cNvPr id="8" name="TextBox 7">
              <a:extLst>
                <a:ext uri="{FF2B5EF4-FFF2-40B4-BE49-F238E27FC236}">
                  <a16:creationId xmlns:a16="http://schemas.microsoft.com/office/drawing/2014/main" id="{B9892AEE-BAEE-7B6B-70B0-BAB216B3AAFD}"/>
                </a:ext>
              </a:extLst>
            </p:cNvPr>
            <p:cNvSpPr txBox="1"/>
            <p:nvPr/>
          </p:nvSpPr>
          <p:spPr>
            <a:xfrm>
              <a:off x="4064355" y="3895172"/>
              <a:ext cx="1167489" cy="18620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5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10" name="TextBox 9">
              <a:extLst>
                <a:ext uri="{FF2B5EF4-FFF2-40B4-BE49-F238E27FC236}">
                  <a16:creationId xmlns:a16="http://schemas.microsoft.com/office/drawing/2014/main" id="{AC349E06-CCDE-B1AC-DF0F-0424114970BB}"/>
                </a:ext>
              </a:extLst>
            </p:cNvPr>
            <p:cNvSpPr txBox="1"/>
            <p:nvPr/>
          </p:nvSpPr>
          <p:spPr>
            <a:xfrm>
              <a:off x="7080607" y="5258357"/>
              <a:ext cx="1076607" cy="18620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5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5" name="TextBox 4">
              <a:extLst>
                <a:ext uri="{FF2B5EF4-FFF2-40B4-BE49-F238E27FC236}">
                  <a16:creationId xmlns:a16="http://schemas.microsoft.com/office/drawing/2014/main" id="{E73E0C2D-4E79-5867-3415-E49D549314D9}"/>
                </a:ext>
              </a:extLst>
            </p:cNvPr>
            <p:cNvSpPr txBox="1"/>
            <p:nvPr/>
          </p:nvSpPr>
          <p:spPr>
            <a:xfrm>
              <a:off x="4291796" y="4461236"/>
              <a:ext cx="359338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chemeClr val="bg1"/>
                  </a:solidFill>
                  <a:latin typeface="Helvetica Neue Thin" panose="020B0403020202020204"/>
                  <a:ea typeface="Helvetica Neue" panose="02000503000000020004" pitchFamily="2" charset="0"/>
                  <a:cs typeface="Helvetica Neue" panose="02000503000000020004" pitchFamily="2" charset="0"/>
                </a:rPr>
                <a:t>       </a:t>
              </a:r>
              <a:r>
                <a:rPr lang="en-US" sz="1800" dirty="0">
                  <a:solidFill>
                    <a:srgbClr val="FFC000"/>
                  </a:solidFill>
                  <a:latin typeface="Helvetica Neue Thin" panose="020B0403020202020204"/>
                  <a:ea typeface="Helvetica Neue" panose="02000503000000020004" pitchFamily="2" charset="0"/>
                  <a:cs typeface="Helvetica Neue" panose="02000503000000020004" pitchFamily="2" charset="0"/>
                </a:rPr>
                <a:t>AlamoPROMISE has taught me that my hard work does not go unnoticed. It reminds me of the saying “</a:t>
              </a:r>
              <a:r>
                <a:rPr lang="en-US" sz="1800" dirty="0" err="1">
                  <a:solidFill>
                    <a:srgbClr val="FFC000"/>
                  </a:solidFill>
                  <a:latin typeface="Helvetica Neue Thin" panose="020B0403020202020204"/>
                  <a:ea typeface="Helvetica Neue" panose="02000503000000020004" pitchFamily="2" charset="0"/>
                  <a:cs typeface="Helvetica Neue" panose="02000503000000020004" pitchFamily="2" charset="0"/>
                </a:rPr>
                <a:t>querer</a:t>
              </a:r>
              <a:r>
                <a:rPr lang="en-US" sz="1800" dirty="0">
                  <a:solidFill>
                    <a:srgbClr val="FFC000"/>
                  </a:solidFill>
                  <a:latin typeface="Helvetica Neue Thin" panose="020B0403020202020204"/>
                  <a:ea typeface="Helvetica Neue" panose="02000503000000020004" pitchFamily="2" charset="0"/>
                  <a:cs typeface="Helvetica Neue" panose="02000503000000020004" pitchFamily="2" charset="0"/>
                </a:rPr>
                <a:t> es </a:t>
              </a:r>
              <a:r>
                <a:rPr lang="en-US" sz="1800" dirty="0" err="1">
                  <a:solidFill>
                    <a:srgbClr val="FFC000"/>
                  </a:solidFill>
                  <a:latin typeface="Helvetica Neue Thin" panose="020B0403020202020204"/>
                  <a:ea typeface="Helvetica Neue" panose="02000503000000020004" pitchFamily="2" charset="0"/>
                  <a:cs typeface="Helvetica Neue" panose="02000503000000020004" pitchFamily="2" charset="0"/>
                </a:rPr>
                <a:t>poder</a:t>
              </a:r>
              <a:r>
                <a:rPr lang="en-US" sz="1800" dirty="0">
                  <a:solidFill>
                    <a:srgbClr val="FFC000"/>
                  </a:solidFill>
                  <a:latin typeface="Helvetica Neue Thin" panose="020B0403020202020204"/>
                  <a:ea typeface="Helvetica Neue" panose="02000503000000020004" pitchFamily="2" charset="0"/>
                  <a:cs typeface="Helvetica Neue" panose="02000503000000020004" pitchFamily="2" charset="0"/>
                </a:rPr>
                <a:t>” or if there’s a will there’s a way. </a:t>
              </a:r>
            </a:p>
          </p:txBody>
        </p:sp>
      </p:grpSp>
    </p:spTree>
    <p:extLst>
      <p:ext uri="{BB962C8B-B14F-4D97-AF65-F5344CB8AC3E}">
        <p14:creationId xmlns:p14="http://schemas.microsoft.com/office/powerpoint/2010/main" val="253665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736B75-DDD3-423B-4DF7-361097BF4D32}"/>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b="15996"/>
          <a:stretch/>
        </p:blipFill>
        <p:spPr>
          <a:xfrm>
            <a:off x="-17930" y="0"/>
            <a:ext cx="12209929" cy="6858000"/>
          </a:xfrm>
          <a:prstGeom prst="rect">
            <a:avLst/>
          </a:prstGeom>
        </p:spPr>
      </p:pic>
      <p:sp>
        <p:nvSpPr>
          <p:cNvPr id="11" name="Rectangle 10"/>
          <p:cNvSpPr/>
          <p:nvPr/>
        </p:nvSpPr>
        <p:spPr>
          <a:xfrm>
            <a:off x="5274061" y="2497147"/>
            <a:ext cx="5937582" cy="1015663"/>
          </a:xfrm>
          <a:prstGeom prst="rect">
            <a:avLst/>
          </a:prstGeom>
        </p:spPr>
        <p:txBody>
          <a:bodyPr wrap="square">
            <a:spAutoFit/>
          </a:bodyPr>
          <a:lstStyle/>
          <a:p>
            <a:pPr algn="just"/>
            <a:r>
              <a:rPr lang="en-US" sz="4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FUTURE FOCUS</a:t>
            </a:r>
          </a:p>
          <a:p>
            <a:pPr algn="just"/>
            <a:r>
              <a:rPr lang="en-US" sz="200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Expanding the Talent Pipeline</a:t>
            </a:r>
          </a:p>
        </p:txBody>
      </p:sp>
      <p:pic>
        <p:nvPicPr>
          <p:cNvPr id="3" name="Picture 2" descr="A colorful line on a black background&#10;&#10;Description automatically generated">
            <a:extLst>
              <a:ext uri="{FF2B5EF4-FFF2-40B4-BE49-F238E27FC236}">
                <a16:creationId xmlns:a16="http://schemas.microsoft.com/office/drawing/2014/main" id="{FCA2C9DA-705A-9F0D-67EE-AD683378DA01}"/>
              </a:ext>
            </a:extLst>
          </p:cNvPr>
          <p:cNvPicPr>
            <a:picLocks noChangeAspect="1"/>
          </p:cNvPicPr>
          <p:nvPr/>
        </p:nvPicPr>
        <p:blipFill>
          <a:blip r:embed="rId5"/>
          <a:stretch>
            <a:fillRect/>
          </a:stretch>
        </p:blipFill>
        <p:spPr>
          <a:xfrm>
            <a:off x="1939204" y="1573850"/>
            <a:ext cx="6801690" cy="2423160"/>
          </a:xfrm>
          <a:prstGeom prst="rect">
            <a:avLst/>
          </a:prstGeom>
        </p:spPr>
      </p:pic>
      <p:pic>
        <p:nvPicPr>
          <p:cNvPr id="7" name="Picture 6">
            <a:extLst>
              <a:ext uri="{FF2B5EF4-FFF2-40B4-BE49-F238E27FC236}">
                <a16:creationId xmlns:a16="http://schemas.microsoft.com/office/drawing/2014/main" id="{9DFDDD34-5023-9237-C1FE-A6EE1FACF549}"/>
              </a:ext>
            </a:extLst>
          </p:cNvPr>
          <p:cNvPicPr>
            <a:picLocks noChangeAspect="1"/>
          </p:cNvPicPr>
          <p:nvPr/>
        </p:nvPicPr>
        <p:blipFill rotWithShape="1">
          <a:blip r:embed="rId6"/>
          <a:srcRect l="6517" t="13426" r="21169" b="9576"/>
          <a:stretch/>
        </p:blipFill>
        <p:spPr>
          <a:xfrm>
            <a:off x="-15114" y="0"/>
            <a:ext cx="4293706" cy="6858000"/>
          </a:xfrm>
          <a:prstGeom prst="rect">
            <a:avLst/>
          </a:prstGeom>
        </p:spPr>
      </p:pic>
    </p:spTree>
    <p:extLst>
      <p:ext uri="{BB962C8B-B14F-4D97-AF65-F5344CB8AC3E}">
        <p14:creationId xmlns:p14="http://schemas.microsoft.com/office/powerpoint/2010/main" val="3501344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g object 16">
            <a:extLst>
              <a:ext uri="{FF2B5EF4-FFF2-40B4-BE49-F238E27FC236}">
                <a16:creationId xmlns:a16="http://schemas.microsoft.com/office/drawing/2014/main" id="{C4111641-0F01-1D6D-958E-5B72897901F9}"/>
              </a:ext>
            </a:extLst>
          </p:cNvPr>
          <p:cNvPicPr/>
          <p:nvPr/>
        </p:nvPicPr>
        <p:blipFill>
          <a:blip r:embed="rId3" cstate="print"/>
          <a:stretch>
            <a:fillRect/>
          </a:stretch>
        </p:blipFill>
        <p:spPr>
          <a:xfrm>
            <a:off x="0" y="0"/>
            <a:ext cx="12191999" cy="6857997"/>
          </a:xfrm>
          <a:prstGeom prst="rect">
            <a:avLst/>
          </a:prstGeom>
        </p:spPr>
      </p:pic>
      <p:sp>
        <p:nvSpPr>
          <p:cNvPr id="21" name="TextBox 20"/>
          <p:cNvSpPr txBox="1"/>
          <p:nvPr/>
        </p:nvSpPr>
        <p:spPr>
          <a:xfrm flipH="1">
            <a:off x="8563262" y="938892"/>
            <a:ext cx="2383748" cy="507831"/>
          </a:xfrm>
          <a:prstGeom prst="rect">
            <a:avLst/>
          </a:prstGeom>
          <a:noFill/>
        </p:spPr>
        <p:txBody>
          <a:bodyPr wrap="square" lIns="91440" tIns="45720" rIns="91440" bIns="45720" rtlCol="0" anchor="t">
            <a:spAutoFit/>
          </a:bodyPr>
          <a:lstStyle/>
          <a:p>
            <a:endParaRPr lang="tr-TR" sz="2700" b="1">
              <a:solidFill>
                <a:schemeClr val="bg1">
                  <a:lumMod val="95000"/>
                </a:schemeClr>
              </a:solidFill>
              <a:latin typeface="Calibri"/>
              <a:ea typeface="Calibri"/>
              <a:cs typeface="Calibri"/>
            </a:endParaRPr>
          </a:p>
        </p:txBody>
      </p:sp>
      <p:pic>
        <p:nvPicPr>
          <p:cNvPr id="8" name="Picture 7" descr="A colorful line on a black background&#10;&#10;Description automatically generated">
            <a:extLst>
              <a:ext uri="{FF2B5EF4-FFF2-40B4-BE49-F238E27FC236}">
                <a16:creationId xmlns:a16="http://schemas.microsoft.com/office/drawing/2014/main" id="{0F4A58B1-976A-6187-9B89-B8A8CD0590DE}"/>
              </a:ext>
            </a:extLst>
          </p:cNvPr>
          <p:cNvPicPr>
            <a:picLocks noChangeAspect="1"/>
          </p:cNvPicPr>
          <p:nvPr/>
        </p:nvPicPr>
        <p:blipFill>
          <a:blip r:embed="rId4"/>
          <a:stretch>
            <a:fillRect/>
          </a:stretch>
        </p:blipFill>
        <p:spPr>
          <a:xfrm>
            <a:off x="-3071369" y="-41032"/>
            <a:ext cx="6793294" cy="2420169"/>
          </a:xfrm>
          <a:prstGeom prst="rect">
            <a:avLst/>
          </a:prstGeom>
        </p:spPr>
      </p:pic>
      <p:sp>
        <p:nvSpPr>
          <p:cNvPr id="9" name="TextBox 8">
            <a:extLst>
              <a:ext uri="{FF2B5EF4-FFF2-40B4-BE49-F238E27FC236}">
                <a16:creationId xmlns:a16="http://schemas.microsoft.com/office/drawing/2014/main" id="{74A49B5E-EE98-EEBD-BA85-D5B099FF2D77}"/>
              </a:ext>
            </a:extLst>
          </p:cNvPr>
          <p:cNvSpPr txBox="1"/>
          <p:nvPr/>
        </p:nvSpPr>
        <p:spPr>
          <a:xfrm flipH="1">
            <a:off x="-226472" y="434139"/>
            <a:ext cx="4012810" cy="400110"/>
          </a:xfrm>
          <a:prstGeom prst="rect">
            <a:avLst/>
          </a:prstGeom>
          <a:noFill/>
        </p:spPr>
        <p:txBody>
          <a:bodyPr wrap="square" rtlCol="0">
            <a:spAutoFit/>
          </a:bodyPr>
          <a:lstStyle/>
          <a:p>
            <a:pPr algn="ctr"/>
            <a:r>
              <a:rPr lang="en-US" sz="2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FUTURE MILESTONES</a:t>
            </a:r>
          </a:p>
        </p:txBody>
      </p:sp>
      <p:sp>
        <p:nvSpPr>
          <p:cNvPr id="10" name="TextBox 9">
            <a:extLst>
              <a:ext uri="{FF2B5EF4-FFF2-40B4-BE49-F238E27FC236}">
                <a16:creationId xmlns:a16="http://schemas.microsoft.com/office/drawing/2014/main" id="{D2DF4AB4-5480-EC27-2EE9-B394448A5F43}"/>
              </a:ext>
            </a:extLst>
          </p:cNvPr>
          <p:cNvSpPr txBox="1"/>
          <p:nvPr/>
        </p:nvSpPr>
        <p:spPr>
          <a:xfrm flipH="1">
            <a:off x="3666637" y="277172"/>
            <a:ext cx="7928165" cy="1323439"/>
          </a:xfrm>
          <a:prstGeom prst="rect">
            <a:avLst/>
          </a:prstGeom>
          <a:noFill/>
        </p:spPr>
        <p:txBody>
          <a:bodyPr wrap="square" lIns="91440" tIns="45720" rIns="91440" bIns="45720" rtlCol="0" anchor="t">
            <a:spAutoFit/>
          </a:bodyPr>
          <a:lstStyle/>
          <a:p>
            <a:pPr algn="ctr"/>
            <a:r>
              <a:rPr lang="tr-TR" sz="40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DOUBLING WORKFORCE CAPACITY IN 5 YEARS</a:t>
            </a:r>
            <a:endParaRPr lang="en-US" sz="3200" b="1">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4" name="Picture 3" descr="A person wearing safety glasses and gloves holding a machine&#10;&#10;Description automatically generated">
            <a:extLst>
              <a:ext uri="{FF2B5EF4-FFF2-40B4-BE49-F238E27FC236}">
                <a16:creationId xmlns:a16="http://schemas.microsoft.com/office/drawing/2014/main" id="{582F19FE-B275-F1F6-20D9-2CCBB1C997F5}"/>
              </a:ext>
            </a:extLst>
          </p:cNvPr>
          <p:cNvPicPr>
            <a:picLocks noChangeAspect="1"/>
          </p:cNvPicPr>
          <p:nvPr/>
        </p:nvPicPr>
        <p:blipFill>
          <a:blip r:embed="rId5"/>
          <a:stretch>
            <a:fillRect/>
          </a:stretch>
        </p:blipFill>
        <p:spPr>
          <a:xfrm>
            <a:off x="4580349" y="1808217"/>
            <a:ext cx="6423471" cy="4278826"/>
          </a:xfrm>
          <a:prstGeom prst="rect">
            <a:avLst/>
          </a:prstGeom>
        </p:spPr>
      </p:pic>
      <p:sp>
        <p:nvSpPr>
          <p:cNvPr id="2" name="TextBox 1">
            <a:extLst>
              <a:ext uri="{FF2B5EF4-FFF2-40B4-BE49-F238E27FC236}">
                <a16:creationId xmlns:a16="http://schemas.microsoft.com/office/drawing/2014/main" id="{AD3DD797-A2B0-FC47-0D56-8EF09A6C4DA9}"/>
              </a:ext>
            </a:extLst>
          </p:cNvPr>
          <p:cNvSpPr txBox="1"/>
          <p:nvPr/>
        </p:nvSpPr>
        <p:spPr>
          <a:xfrm>
            <a:off x="274713" y="1446723"/>
            <a:ext cx="4305636"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en-US" b="1" dirty="0">
                <a:solidFill>
                  <a:schemeClr val="bg1"/>
                </a:solidFill>
                <a:latin typeface="Helvetica Neue"/>
                <a:ea typeface="Helvetica Neue" panose="02000503000000020004" pitchFamily="2" charset="0"/>
                <a:cs typeface="Helvetica Neue" panose="02000503000000020004" pitchFamily="2" charset="0"/>
              </a:rPr>
              <a:t>New Workforce Programs to Meet Demand</a:t>
            </a:r>
          </a:p>
          <a:p>
            <a:endPar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Sans-Serif"/>
              <a:buChar char="•"/>
            </a:pPr>
            <a:r>
              <a:rPr lang="en-US" sz="1800" dirty="0">
                <a:solidFill>
                  <a:schemeClr val="bg1"/>
                </a:solidFill>
                <a:latin typeface="Helvetica Neue"/>
              </a:rPr>
              <a:t>Over 30 New High-Wage, High-Demand Programs</a:t>
            </a:r>
          </a:p>
          <a:p>
            <a:pPr marL="285750" indent="-285750">
              <a:buFont typeface="Arial"/>
              <a:buChar char="•"/>
            </a:pPr>
            <a:r>
              <a:rPr lang="en-US" sz="1800" dirty="0">
                <a:solidFill>
                  <a:schemeClr val="bg1"/>
                </a:solidFill>
                <a:latin typeface="Helvetica Neue"/>
                <a:ea typeface="Helvetica Neue" panose="02000503000000020004" pitchFamily="2" charset="0"/>
                <a:cs typeface="Helvetica Neue" panose="02000503000000020004" pitchFamily="2" charset="0"/>
              </a:rPr>
              <a:t>59 New Certificates &amp; Skills Awards</a:t>
            </a:r>
          </a:p>
          <a:p>
            <a:pPr marL="285750" indent="-285750">
              <a:buFont typeface="Arial"/>
              <a:buChar char="•"/>
            </a:pPr>
            <a:r>
              <a:rPr lang="en-US" sz="1800" dirty="0">
                <a:solidFill>
                  <a:schemeClr val="bg1"/>
                </a:solidFill>
                <a:latin typeface="Helvetica Neue"/>
                <a:ea typeface="Helvetica Neue" panose="02000503000000020004" pitchFamily="2" charset="0"/>
                <a:cs typeface="Helvetica Neue" panose="02000503000000020004" pitchFamily="2" charset="0"/>
              </a:rPr>
              <a:t>13 Upcoming Programs slated for Fall 2024</a:t>
            </a:r>
          </a:p>
          <a:p>
            <a:pPr marL="285750" indent="-285750">
              <a:buFont typeface="Arial"/>
              <a:buChar char="•"/>
            </a:pPr>
            <a:endPar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725093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g object 16">
            <a:extLst>
              <a:ext uri="{FF2B5EF4-FFF2-40B4-BE49-F238E27FC236}">
                <a16:creationId xmlns:a16="http://schemas.microsoft.com/office/drawing/2014/main" id="{B4C94392-5BBF-C16C-B6FE-3BB022ED0C65}"/>
              </a:ext>
            </a:extLst>
          </p:cNvPr>
          <p:cNvPicPr/>
          <p:nvPr/>
        </p:nvPicPr>
        <p:blipFill>
          <a:blip r:embed="rId3" cstate="print"/>
          <a:stretch>
            <a:fillRect/>
          </a:stretch>
        </p:blipFill>
        <p:spPr>
          <a:xfrm>
            <a:off x="0" y="0"/>
            <a:ext cx="12191999" cy="6857997"/>
          </a:xfrm>
          <a:prstGeom prst="rect">
            <a:avLst/>
          </a:prstGeom>
        </p:spPr>
      </p:pic>
      <p:sp>
        <p:nvSpPr>
          <p:cNvPr id="21" name="TextBox 20"/>
          <p:cNvSpPr txBox="1"/>
          <p:nvPr/>
        </p:nvSpPr>
        <p:spPr>
          <a:xfrm flipH="1">
            <a:off x="8563262" y="938892"/>
            <a:ext cx="2383748" cy="507831"/>
          </a:xfrm>
          <a:prstGeom prst="rect">
            <a:avLst/>
          </a:prstGeom>
          <a:noFill/>
        </p:spPr>
        <p:txBody>
          <a:bodyPr wrap="square" lIns="91440" tIns="45720" rIns="91440" bIns="45720" rtlCol="0" anchor="t">
            <a:spAutoFit/>
          </a:bodyPr>
          <a:lstStyle/>
          <a:p>
            <a:endParaRPr lang="tr-TR" sz="2700" b="1">
              <a:solidFill>
                <a:schemeClr val="bg1">
                  <a:lumMod val="95000"/>
                </a:schemeClr>
              </a:solidFill>
              <a:latin typeface="Calibri"/>
              <a:ea typeface="Calibri"/>
              <a:cs typeface="Calibri"/>
            </a:endParaRPr>
          </a:p>
        </p:txBody>
      </p:sp>
      <p:pic>
        <p:nvPicPr>
          <p:cNvPr id="8" name="Picture 7" descr="A colorful line on a black background&#10;&#10;Description automatically generated">
            <a:extLst>
              <a:ext uri="{FF2B5EF4-FFF2-40B4-BE49-F238E27FC236}">
                <a16:creationId xmlns:a16="http://schemas.microsoft.com/office/drawing/2014/main" id="{0F4A58B1-976A-6187-9B89-B8A8CD0590DE}"/>
              </a:ext>
            </a:extLst>
          </p:cNvPr>
          <p:cNvPicPr>
            <a:picLocks noChangeAspect="1"/>
          </p:cNvPicPr>
          <p:nvPr/>
        </p:nvPicPr>
        <p:blipFill>
          <a:blip r:embed="rId4"/>
          <a:stretch>
            <a:fillRect/>
          </a:stretch>
        </p:blipFill>
        <p:spPr>
          <a:xfrm>
            <a:off x="-3071369" y="-41032"/>
            <a:ext cx="6793294" cy="2420169"/>
          </a:xfrm>
          <a:prstGeom prst="rect">
            <a:avLst/>
          </a:prstGeom>
        </p:spPr>
      </p:pic>
      <p:sp>
        <p:nvSpPr>
          <p:cNvPr id="9" name="TextBox 8">
            <a:extLst>
              <a:ext uri="{FF2B5EF4-FFF2-40B4-BE49-F238E27FC236}">
                <a16:creationId xmlns:a16="http://schemas.microsoft.com/office/drawing/2014/main" id="{74A49B5E-EE98-EEBD-BA85-D5B099FF2D77}"/>
              </a:ext>
            </a:extLst>
          </p:cNvPr>
          <p:cNvSpPr txBox="1"/>
          <p:nvPr/>
        </p:nvSpPr>
        <p:spPr>
          <a:xfrm flipH="1">
            <a:off x="-226472" y="434139"/>
            <a:ext cx="4012810" cy="400110"/>
          </a:xfrm>
          <a:prstGeom prst="rect">
            <a:avLst/>
          </a:prstGeom>
          <a:noFill/>
        </p:spPr>
        <p:txBody>
          <a:bodyPr wrap="square" rtlCol="0">
            <a:spAutoFit/>
          </a:bodyPr>
          <a:lstStyle/>
          <a:p>
            <a:pPr algn="ctr"/>
            <a:r>
              <a:rPr lang="en-US" sz="2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FUTURE MILESTONES</a:t>
            </a:r>
          </a:p>
        </p:txBody>
      </p:sp>
      <p:sp>
        <p:nvSpPr>
          <p:cNvPr id="10" name="TextBox 9">
            <a:extLst>
              <a:ext uri="{FF2B5EF4-FFF2-40B4-BE49-F238E27FC236}">
                <a16:creationId xmlns:a16="http://schemas.microsoft.com/office/drawing/2014/main" id="{D2DF4AB4-5480-EC27-2EE9-B394448A5F43}"/>
              </a:ext>
            </a:extLst>
          </p:cNvPr>
          <p:cNvSpPr txBox="1"/>
          <p:nvPr/>
        </p:nvSpPr>
        <p:spPr>
          <a:xfrm flipH="1">
            <a:off x="3719412" y="436117"/>
            <a:ext cx="7928165" cy="707886"/>
          </a:xfrm>
          <a:prstGeom prst="rect">
            <a:avLst/>
          </a:prstGeom>
          <a:noFill/>
        </p:spPr>
        <p:txBody>
          <a:bodyPr wrap="square" lIns="91440" tIns="45720" rIns="91440" bIns="45720" rtlCol="0" anchor="t">
            <a:spAutoFit/>
          </a:bodyPr>
          <a:lstStyle/>
          <a:p>
            <a:pPr algn="ctr"/>
            <a:r>
              <a:rPr lang="tr-TR" sz="40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HIGH-WAGE, HIGH-DEMAND</a:t>
            </a:r>
            <a:endParaRPr lang="en-US" sz="3200" b="1">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Rectangle 1">
            <a:extLst>
              <a:ext uri="{FF2B5EF4-FFF2-40B4-BE49-F238E27FC236}">
                <a16:creationId xmlns:a16="http://schemas.microsoft.com/office/drawing/2014/main" id="{4B80476E-53F8-8E36-8DA3-604607BBDB4F}"/>
              </a:ext>
            </a:extLst>
          </p:cNvPr>
          <p:cNvSpPr/>
          <p:nvPr/>
        </p:nvSpPr>
        <p:spPr>
          <a:xfrm>
            <a:off x="817220" y="5013958"/>
            <a:ext cx="2933268" cy="400110"/>
          </a:xfrm>
          <a:prstGeom prst="rect">
            <a:avLst/>
          </a:prstGeom>
        </p:spPr>
        <p:txBody>
          <a:bodyPr wrap="square" lIns="91440" tIns="45720" rIns="91440" bIns="45720" anchor="t">
            <a:spAutoFit/>
          </a:bodyPr>
          <a:lstStyle/>
          <a:p>
            <a:pPr algn="ctr"/>
            <a:r>
              <a:rPr lang="en-US" sz="2000" b="1">
                <a:solidFill>
                  <a:schemeClr val="bg1"/>
                </a:solidFill>
                <a:latin typeface="Helvetica Neue"/>
                <a:ea typeface="Helvetica Neue" panose="02000503000000020004" pitchFamily="2" charset="0"/>
                <a:cs typeface="Helvetica Neue" panose="02000503000000020004" pitchFamily="2" charset="0"/>
              </a:rPr>
              <a:t>Healthcare</a:t>
            </a:r>
            <a:endParaRPr lang="en-US" sz="1600" b="1">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Rectangle 5">
            <a:extLst>
              <a:ext uri="{FF2B5EF4-FFF2-40B4-BE49-F238E27FC236}">
                <a16:creationId xmlns:a16="http://schemas.microsoft.com/office/drawing/2014/main" id="{FCD43366-60E7-6348-FBBB-E6D4D4D98E42}"/>
              </a:ext>
            </a:extLst>
          </p:cNvPr>
          <p:cNvSpPr/>
          <p:nvPr/>
        </p:nvSpPr>
        <p:spPr>
          <a:xfrm>
            <a:off x="4368567" y="2565756"/>
            <a:ext cx="2933268" cy="2300494"/>
          </a:xfrm>
          <a:prstGeom prst="rect">
            <a:avLst/>
          </a:prstGeom>
          <a:blipFill dpi="0" rotWithShape="1">
            <a:blip r:embed="rId5"/>
            <a:srcRect/>
            <a:stretch>
              <a:fillRect l="-5000" t="-54000" r="-9000" b="-4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7" name="Rectangle 6">
            <a:extLst>
              <a:ext uri="{FF2B5EF4-FFF2-40B4-BE49-F238E27FC236}">
                <a16:creationId xmlns:a16="http://schemas.microsoft.com/office/drawing/2014/main" id="{728EDB3F-FDF0-5EDA-2C5F-1C839FA6176E}"/>
              </a:ext>
            </a:extLst>
          </p:cNvPr>
          <p:cNvSpPr/>
          <p:nvPr/>
        </p:nvSpPr>
        <p:spPr>
          <a:xfrm>
            <a:off x="4172351" y="5065196"/>
            <a:ext cx="3325700" cy="400110"/>
          </a:xfrm>
          <a:prstGeom prst="rect">
            <a:avLst/>
          </a:prstGeom>
        </p:spPr>
        <p:txBody>
          <a:bodyPr wrap="square" lIns="91440" tIns="45720" rIns="91440" bIns="45720" anchor="t">
            <a:spAutoFit/>
          </a:bodyPr>
          <a:lstStyle/>
          <a:p>
            <a:pPr algn="ctr"/>
            <a:r>
              <a:rPr lang="en-US" sz="2000" b="1">
                <a:solidFill>
                  <a:schemeClr val="bg1"/>
                </a:solidFill>
                <a:latin typeface="Helvetica Neue"/>
                <a:ea typeface="Helvetica Neue" panose="02000503000000020004" pitchFamily="2" charset="0"/>
                <a:cs typeface="Helvetica Neue" panose="02000503000000020004" pitchFamily="2" charset="0"/>
              </a:rPr>
              <a:t>Information Technology</a:t>
            </a:r>
          </a:p>
        </p:txBody>
      </p:sp>
      <p:sp>
        <p:nvSpPr>
          <p:cNvPr id="11" name="Rectangle 10">
            <a:extLst>
              <a:ext uri="{FF2B5EF4-FFF2-40B4-BE49-F238E27FC236}">
                <a16:creationId xmlns:a16="http://schemas.microsoft.com/office/drawing/2014/main" id="{35ADDE60-D0E6-30D6-5AA6-1E65696F70AB}"/>
              </a:ext>
            </a:extLst>
          </p:cNvPr>
          <p:cNvSpPr/>
          <p:nvPr/>
        </p:nvSpPr>
        <p:spPr>
          <a:xfrm>
            <a:off x="7699942" y="5061092"/>
            <a:ext cx="2933268" cy="400110"/>
          </a:xfrm>
          <a:prstGeom prst="rect">
            <a:avLst/>
          </a:prstGeom>
        </p:spPr>
        <p:txBody>
          <a:bodyPr wrap="square" lIns="91440" tIns="45720" rIns="91440" bIns="45720" anchor="t">
            <a:spAutoFit/>
          </a:bodyPr>
          <a:lstStyle/>
          <a:p>
            <a:pPr algn="ctr"/>
            <a:r>
              <a:rPr lang="en-US" sz="2000" b="1" dirty="0">
                <a:solidFill>
                  <a:schemeClr val="bg1"/>
                </a:solidFill>
                <a:latin typeface="Helvetica Neue"/>
              </a:rPr>
              <a:t>Manufacturing</a:t>
            </a:r>
            <a:endParaRPr lang="en-US" dirty="0">
              <a:solidFill>
                <a:schemeClr val="bg1"/>
              </a:solidFill>
            </a:endParaRPr>
          </a:p>
        </p:txBody>
      </p:sp>
      <p:pic>
        <p:nvPicPr>
          <p:cNvPr id="12" name="Picture 11">
            <a:extLst>
              <a:ext uri="{FF2B5EF4-FFF2-40B4-BE49-F238E27FC236}">
                <a16:creationId xmlns:a16="http://schemas.microsoft.com/office/drawing/2014/main" id="{A4333523-F7D6-22D8-F587-42DEEB624FC4}"/>
              </a:ext>
            </a:extLst>
          </p:cNvPr>
          <p:cNvPicPr>
            <a:picLocks noChangeAspect="1"/>
          </p:cNvPicPr>
          <p:nvPr/>
        </p:nvPicPr>
        <p:blipFill>
          <a:blip r:embed="rId6"/>
          <a:srcRect l="16755" r="16755"/>
          <a:stretch/>
        </p:blipFill>
        <p:spPr>
          <a:xfrm flipH="1">
            <a:off x="7699942" y="2565756"/>
            <a:ext cx="2933268" cy="2403686"/>
          </a:xfrm>
          <a:prstGeom prst="rect">
            <a:avLst/>
          </a:prstGeom>
        </p:spPr>
      </p:pic>
      <p:pic>
        <p:nvPicPr>
          <p:cNvPr id="13" name="Picture 12" descr="A group of medical professionals working on a patient&#10;&#10;Description automatically generated">
            <a:extLst>
              <a:ext uri="{FF2B5EF4-FFF2-40B4-BE49-F238E27FC236}">
                <a16:creationId xmlns:a16="http://schemas.microsoft.com/office/drawing/2014/main" id="{E90A3FA1-B9AE-93BE-566F-931BAB2A82EB}"/>
              </a:ext>
            </a:extLst>
          </p:cNvPr>
          <p:cNvPicPr>
            <a:picLocks noChangeAspect="1"/>
          </p:cNvPicPr>
          <p:nvPr/>
        </p:nvPicPr>
        <p:blipFill rotWithShape="1">
          <a:blip r:embed="rId7"/>
          <a:srcRect t="7361" b="40389"/>
          <a:stretch/>
        </p:blipFill>
        <p:spPr>
          <a:xfrm>
            <a:off x="817220" y="2565756"/>
            <a:ext cx="2931493" cy="2300494"/>
          </a:xfrm>
          <a:prstGeom prst="rect">
            <a:avLst/>
          </a:prstGeom>
        </p:spPr>
      </p:pic>
      <p:sp>
        <p:nvSpPr>
          <p:cNvPr id="14" name="TextBox 13">
            <a:extLst>
              <a:ext uri="{FF2B5EF4-FFF2-40B4-BE49-F238E27FC236}">
                <a16:creationId xmlns:a16="http://schemas.microsoft.com/office/drawing/2014/main" id="{8C870A96-2F03-98B9-40DD-38BC4825570B}"/>
              </a:ext>
            </a:extLst>
          </p:cNvPr>
          <p:cNvSpPr txBox="1"/>
          <p:nvPr/>
        </p:nvSpPr>
        <p:spPr>
          <a:xfrm>
            <a:off x="1389485" y="1765124"/>
            <a:ext cx="1664238" cy="584775"/>
          </a:xfrm>
          <a:prstGeom prst="rect">
            <a:avLst/>
          </a:prstGeom>
          <a:noFill/>
        </p:spPr>
        <p:txBody>
          <a:bodyPr wrap="none" lIns="91440" tIns="45720" rIns="91440" bIns="45720" rtlCol="0" anchor="t">
            <a:spAutoFit/>
          </a:bodyPr>
          <a:lstStyle/>
          <a:p>
            <a:pPr algn="ctr"/>
            <a:r>
              <a:rPr lang="en-US" sz="3200" b="1" dirty="0">
                <a:solidFill>
                  <a:schemeClr val="accent4"/>
                </a:solidFill>
                <a:latin typeface="Helvetica Neue" panose="02000503000000020004" pitchFamily="2" charset="0"/>
                <a:ea typeface="Helvetica Neue" panose="02000503000000020004" pitchFamily="2" charset="0"/>
                <a:cs typeface="Helvetica Neue" panose="02000503000000020004" pitchFamily="2" charset="0"/>
              </a:rPr>
              <a:t>$53,711</a:t>
            </a:r>
          </a:p>
        </p:txBody>
      </p:sp>
      <p:sp>
        <p:nvSpPr>
          <p:cNvPr id="3" name="TextBox 2">
            <a:extLst>
              <a:ext uri="{FF2B5EF4-FFF2-40B4-BE49-F238E27FC236}">
                <a16:creationId xmlns:a16="http://schemas.microsoft.com/office/drawing/2014/main" id="{F415D8BF-E5C6-9259-225F-29B6906C5F15}"/>
              </a:ext>
            </a:extLst>
          </p:cNvPr>
          <p:cNvSpPr txBox="1"/>
          <p:nvPr/>
        </p:nvSpPr>
        <p:spPr>
          <a:xfrm>
            <a:off x="5096637" y="1765124"/>
            <a:ext cx="1664238" cy="584775"/>
          </a:xfrm>
          <a:prstGeom prst="rect">
            <a:avLst/>
          </a:prstGeom>
          <a:noFill/>
        </p:spPr>
        <p:txBody>
          <a:bodyPr wrap="none" lIns="91440" tIns="45720" rIns="91440" bIns="45720" rtlCol="0" anchor="t">
            <a:spAutoFit/>
          </a:bodyPr>
          <a:lstStyle/>
          <a:p>
            <a:pPr algn="ctr"/>
            <a:r>
              <a:rPr lang="en-US" sz="3200" b="1" dirty="0">
                <a:solidFill>
                  <a:schemeClr val="accent4"/>
                </a:solidFill>
                <a:latin typeface="Helvetica Neue" panose="02000503000000020004" pitchFamily="2" charset="0"/>
                <a:ea typeface="Helvetica Neue" panose="02000503000000020004" pitchFamily="2" charset="0"/>
                <a:cs typeface="Helvetica Neue" panose="02000503000000020004" pitchFamily="2" charset="0"/>
              </a:rPr>
              <a:t>$53,571</a:t>
            </a:r>
          </a:p>
        </p:txBody>
      </p:sp>
      <p:sp>
        <p:nvSpPr>
          <p:cNvPr id="4" name="TextBox 3">
            <a:extLst>
              <a:ext uri="{FF2B5EF4-FFF2-40B4-BE49-F238E27FC236}">
                <a16:creationId xmlns:a16="http://schemas.microsoft.com/office/drawing/2014/main" id="{51F1A887-4BBF-5E8E-F4FA-D57C74E5D66B}"/>
              </a:ext>
            </a:extLst>
          </p:cNvPr>
          <p:cNvSpPr txBox="1"/>
          <p:nvPr/>
        </p:nvSpPr>
        <p:spPr>
          <a:xfrm>
            <a:off x="8429804" y="1765123"/>
            <a:ext cx="1664238" cy="584775"/>
          </a:xfrm>
          <a:prstGeom prst="rect">
            <a:avLst/>
          </a:prstGeom>
          <a:noFill/>
        </p:spPr>
        <p:txBody>
          <a:bodyPr wrap="none" lIns="91440" tIns="45720" rIns="91440" bIns="45720" rtlCol="0" anchor="t">
            <a:spAutoFit/>
          </a:bodyPr>
          <a:lstStyle/>
          <a:p>
            <a:pPr algn="ctr"/>
            <a:r>
              <a:rPr lang="en-US" sz="3200" b="1" dirty="0">
                <a:solidFill>
                  <a:schemeClr val="accent4"/>
                </a:solidFill>
                <a:latin typeface="Helvetica Neue" panose="02000503000000020004" pitchFamily="2" charset="0"/>
                <a:ea typeface="Helvetica Neue" panose="02000503000000020004" pitchFamily="2" charset="0"/>
                <a:cs typeface="Helvetica Neue" panose="02000503000000020004" pitchFamily="2" charset="0"/>
              </a:rPr>
              <a:t>$51,379</a:t>
            </a:r>
          </a:p>
        </p:txBody>
      </p:sp>
      <p:sp>
        <p:nvSpPr>
          <p:cNvPr id="17" name="TextBox 16">
            <a:extLst>
              <a:ext uri="{FF2B5EF4-FFF2-40B4-BE49-F238E27FC236}">
                <a16:creationId xmlns:a16="http://schemas.microsoft.com/office/drawing/2014/main" id="{D107FF8D-D302-EFC3-8378-B0C17D2801BC}"/>
              </a:ext>
            </a:extLst>
          </p:cNvPr>
          <p:cNvSpPr txBox="1"/>
          <p:nvPr/>
        </p:nvSpPr>
        <p:spPr>
          <a:xfrm>
            <a:off x="3628739" y="1079839"/>
            <a:ext cx="7633252" cy="369332"/>
          </a:xfrm>
          <a:prstGeom prst="rect">
            <a:avLst/>
          </a:prstGeom>
          <a:noFill/>
        </p:spPr>
        <p:txBody>
          <a:bodyPr wrap="square">
            <a:spAutoFit/>
          </a:bodyPr>
          <a:lstStyle/>
          <a:p>
            <a:pPr algn="ctr"/>
            <a:r>
              <a:rPr lang="en-US">
                <a:solidFill>
                  <a:schemeClr val="accent4"/>
                </a:solidFill>
                <a:latin typeface="Helvetica Neue" panose="02000503000000020004" pitchFamily="2" charset="0"/>
                <a:ea typeface="Helvetica Neue" panose="02000503000000020004" pitchFamily="2" charset="0"/>
                <a:cs typeface="Helvetica Neue" panose="02000503000000020004" pitchFamily="2" charset="0"/>
              </a:rPr>
              <a:t>Average 3-year post graduation salary</a:t>
            </a:r>
          </a:p>
        </p:txBody>
      </p:sp>
    </p:spTree>
    <p:extLst>
      <p:ext uri="{BB962C8B-B14F-4D97-AF65-F5344CB8AC3E}">
        <p14:creationId xmlns:p14="http://schemas.microsoft.com/office/powerpoint/2010/main" val="179948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g object 16">
            <a:extLst>
              <a:ext uri="{FF2B5EF4-FFF2-40B4-BE49-F238E27FC236}">
                <a16:creationId xmlns:a16="http://schemas.microsoft.com/office/drawing/2014/main" id="{F6AE6449-CE07-3615-D9D1-012F8D49DD26}"/>
              </a:ext>
            </a:extLst>
          </p:cNvPr>
          <p:cNvPicPr/>
          <p:nvPr/>
        </p:nvPicPr>
        <p:blipFill>
          <a:blip r:embed="rId3" cstate="print"/>
          <a:stretch>
            <a:fillRect/>
          </a:stretch>
        </p:blipFill>
        <p:spPr>
          <a:xfrm>
            <a:off x="0" y="0"/>
            <a:ext cx="12191999" cy="6857997"/>
          </a:xfrm>
          <a:prstGeom prst="rect">
            <a:avLst/>
          </a:prstGeom>
        </p:spPr>
      </p:pic>
      <p:sp>
        <p:nvSpPr>
          <p:cNvPr id="21" name="TextBox 20"/>
          <p:cNvSpPr txBox="1"/>
          <p:nvPr/>
        </p:nvSpPr>
        <p:spPr>
          <a:xfrm flipH="1">
            <a:off x="8563262" y="938892"/>
            <a:ext cx="2383748" cy="507831"/>
          </a:xfrm>
          <a:prstGeom prst="rect">
            <a:avLst/>
          </a:prstGeom>
          <a:noFill/>
        </p:spPr>
        <p:txBody>
          <a:bodyPr wrap="square" lIns="91440" tIns="45720" rIns="91440" bIns="45720" rtlCol="0" anchor="t">
            <a:spAutoFit/>
          </a:bodyPr>
          <a:lstStyle/>
          <a:p>
            <a:endParaRPr lang="tr-TR" sz="2700" b="1">
              <a:solidFill>
                <a:schemeClr val="bg1">
                  <a:lumMod val="95000"/>
                </a:schemeClr>
              </a:solidFill>
              <a:latin typeface="Calibri"/>
              <a:ea typeface="Calibri"/>
              <a:cs typeface="Calibri"/>
            </a:endParaRPr>
          </a:p>
        </p:txBody>
      </p:sp>
      <p:pic>
        <p:nvPicPr>
          <p:cNvPr id="8" name="Picture 7" descr="A colorful line on a black background&#10;&#10;Description automatically generated">
            <a:extLst>
              <a:ext uri="{FF2B5EF4-FFF2-40B4-BE49-F238E27FC236}">
                <a16:creationId xmlns:a16="http://schemas.microsoft.com/office/drawing/2014/main" id="{0F4A58B1-976A-6187-9B89-B8A8CD0590DE}"/>
              </a:ext>
            </a:extLst>
          </p:cNvPr>
          <p:cNvPicPr>
            <a:picLocks noChangeAspect="1"/>
          </p:cNvPicPr>
          <p:nvPr/>
        </p:nvPicPr>
        <p:blipFill>
          <a:blip r:embed="rId4"/>
          <a:stretch>
            <a:fillRect/>
          </a:stretch>
        </p:blipFill>
        <p:spPr>
          <a:xfrm>
            <a:off x="-3071369" y="-41032"/>
            <a:ext cx="6793294" cy="2420169"/>
          </a:xfrm>
          <a:prstGeom prst="rect">
            <a:avLst/>
          </a:prstGeom>
        </p:spPr>
      </p:pic>
      <p:sp>
        <p:nvSpPr>
          <p:cNvPr id="9" name="TextBox 8">
            <a:extLst>
              <a:ext uri="{FF2B5EF4-FFF2-40B4-BE49-F238E27FC236}">
                <a16:creationId xmlns:a16="http://schemas.microsoft.com/office/drawing/2014/main" id="{74A49B5E-EE98-EEBD-BA85-D5B099FF2D77}"/>
              </a:ext>
            </a:extLst>
          </p:cNvPr>
          <p:cNvSpPr txBox="1"/>
          <p:nvPr/>
        </p:nvSpPr>
        <p:spPr>
          <a:xfrm flipH="1">
            <a:off x="-226472" y="434139"/>
            <a:ext cx="4012810" cy="400110"/>
          </a:xfrm>
          <a:prstGeom prst="rect">
            <a:avLst/>
          </a:prstGeom>
          <a:noFill/>
        </p:spPr>
        <p:txBody>
          <a:bodyPr wrap="square" rtlCol="0">
            <a:spAutoFit/>
          </a:bodyPr>
          <a:lstStyle/>
          <a:p>
            <a:pPr algn="ctr"/>
            <a:r>
              <a:rPr lang="en-US" sz="2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FUTURE MILESTONES</a:t>
            </a:r>
          </a:p>
        </p:txBody>
      </p:sp>
      <p:sp>
        <p:nvSpPr>
          <p:cNvPr id="10" name="TextBox 9">
            <a:extLst>
              <a:ext uri="{FF2B5EF4-FFF2-40B4-BE49-F238E27FC236}">
                <a16:creationId xmlns:a16="http://schemas.microsoft.com/office/drawing/2014/main" id="{D2DF4AB4-5480-EC27-2EE9-B394448A5F43}"/>
              </a:ext>
            </a:extLst>
          </p:cNvPr>
          <p:cNvSpPr txBox="1"/>
          <p:nvPr/>
        </p:nvSpPr>
        <p:spPr>
          <a:xfrm flipH="1">
            <a:off x="4100343" y="394983"/>
            <a:ext cx="7124688" cy="1692771"/>
          </a:xfrm>
          <a:prstGeom prst="rect">
            <a:avLst/>
          </a:prstGeom>
          <a:noFill/>
        </p:spPr>
        <p:txBody>
          <a:bodyPr wrap="square" lIns="91440" tIns="45720" rIns="91440" bIns="45720" rtlCol="0" anchor="t">
            <a:spAutoFit/>
          </a:bodyPr>
          <a:lstStyle/>
          <a:p>
            <a:pPr algn="ctr"/>
            <a:r>
              <a:rPr lang="tr-TR" sz="40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4,000+ NEW NURSES ADDED TO WORKFORCE</a:t>
            </a:r>
          </a:p>
          <a:p>
            <a:pPr algn="ctr"/>
            <a:r>
              <a:rPr lang="tr-TR" sz="20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by 2028</a:t>
            </a:r>
          </a:p>
        </p:txBody>
      </p:sp>
      <p:grpSp>
        <p:nvGrpSpPr>
          <p:cNvPr id="12" name="Group 11">
            <a:extLst>
              <a:ext uri="{FF2B5EF4-FFF2-40B4-BE49-F238E27FC236}">
                <a16:creationId xmlns:a16="http://schemas.microsoft.com/office/drawing/2014/main" id="{29D12C17-B246-5958-C0E3-7E59554B21D5}"/>
              </a:ext>
            </a:extLst>
          </p:cNvPr>
          <p:cNvGrpSpPr/>
          <p:nvPr/>
        </p:nvGrpSpPr>
        <p:grpSpPr>
          <a:xfrm>
            <a:off x="4100343" y="2333124"/>
            <a:ext cx="6015056" cy="3947623"/>
            <a:chOff x="3786338" y="1658665"/>
            <a:chExt cx="6616562" cy="4342385"/>
          </a:xfrm>
        </p:grpSpPr>
        <p:pic>
          <p:nvPicPr>
            <p:cNvPr id="4" name="Picture 3" descr="A person wearing a stethoscope around her neck&#10;&#10;Description automatically generated">
              <a:extLst>
                <a:ext uri="{FF2B5EF4-FFF2-40B4-BE49-F238E27FC236}">
                  <a16:creationId xmlns:a16="http://schemas.microsoft.com/office/drawing/2014/main" id="{34BE1BA4-72D6-761F-75F2-B8AB78A895D1}"/>
                </a:ext>
              </a:extLst>
            </p:cNvPr>
            <p:cNvPicPr>
              <a:picLocks noChangeAspect="1"/>
            </p:cNvPicPr>
            <p:nvPr/>
          </p:nvPicPr>
          <p:blipFill rotWithShape="1">
            <a:blip r:embed="rId5"/>
            <a:srcRect l="28243" t="10033" r="7229"/>
            <a:stretch/>
          </p:blipFill>
          <p:spPr>
            <a:xfrm>
              <a:off x="4997984" y="1762103"/>
              <a:ext cx="5404916" cy="4238947"/>
            </a:xfrm>
            <a:prstGeom prst="rect">
              <a:avLst/>
            </a:prstGeom>
          </p:spPr>
        </p:pic>
        <p:pic>
          <p:nvPicPr>
            <p:cNvPr id="5" name="Picture 4" descr="A person wearing a black shirt with a stethoscope around his neck&#10;&#10;Description automatically generated">
              <a:extLst>
                <a:ext uri="{FF2B5EF4-FFF2-40B4-BE49-F238E27FC236}">
                  <a16:creationId xmlns:a16="http://schemas.microsoft.com/office/drawing/2014/main" id="{3A81D308-E84E-E197-1762-149C419E975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7938" l="9841" r="91190">
                          <a14:foregroundMark x1="82099" y1="68313" x2="84067" y2="74813"/>
                          <a14:foregroundMark x1="84067" y1="74813" x2="81256" y2="81000"/>
                          <a14:foregroundMark x1="81256" y1="81000" x2="64948" y2="90813"/>
                          <a14:foregroundMark x1="64948" y1="90813" x2="56888" y2="93813"/>
                          <a14:foregroundMark x1="56888" y1="93813" x2="46579" y2="93063"/>
                          <a14:foregroundMark x1="46579" y1="93063" x2="41706" y2="89438"/>
                          <a14:foregroundMark x1="81443" y1="86250" x2="81443" y2="97938"/>
                          <a14:foregroundMark x1="91190" y1="71500" x2="89878" y2="57250"/>
                        </a14:backgroundRemoval>
                      </a14:imgEffect>
                    </a14:imgLayer>
                  </a14:imgProps>
                </a:ext>
              </a:extLst>
            </a:blip>
            <a:srcRect t="20768" b="10697"/>
            <a:stretch/>
          </p:blipFill>
          <p:spPr>
            <a:xfrm>
              <a:off x="3786338" y="1658665"/>
              <a:ext cx="4225333" cy="4342385"/>
            </a:xfrm>
            <a:prstGeom prst="rect">
              <a:avLst/>
            </a:prstGeom>
          </p:spPr>
        </p:pic>
      </p:grpSp>
      <p:sp>
        <p:nvSpPr>
          <p:cNvPr id="7" name="TextBox 6">
            <a:extLst>
              <a:ext uri="{FF2B5EF4-FFF2-40B4-BE49-F238E27FC236}">
                <a16:creationId xmlns:a16="http://schemas.microsoft.com/office/drawing/2014/main" id="{EA2575B9-D382-DF3D-6A2A-E1B125F9162E}"/>
              </a:ext>
            </a:extLst>
          </p:cNvPr>
          <p:cNvSpPr txBox="1"/>
          <p:nvPr/>
        </p:nvSpPr>
        <p:spPr>
          <a:xfrm>
            <a:off x="795492" y="3323570"/>
            <a:ext cx="2948718" cy="1200329"/>
          </a:xfrm>
          <a:prstGeom prst="rect">
            <a:avLst/>
          </a:prstGeom>
          <a:noFill/>
        </p:spPr>
        <p:txBody>
          <a:bodyPr wrap="square" lIns="91440" tIns="45720" rIns="91440" bIns="45720" anchor="t">
            <a:spAutoFit/>
          </a:bodyPr>
          <a:lstStyle/>
          <a:p>
            <a:pPr algn="ctr"/>
            <a:r>
              <a:rPr lang="en-US" sz="2400" dirty="0">
                <a:solidFill>
                  <a:schemeClr val="accent4"/>
                </a:solidFill>
                <a:latin typeface="Helvetica Neue"/>
              </a:rPr>
              <a:t>From </a:t>
            </a:r>
            <a:r>
              <a:rPr lang="en-US" sz="3600" b="1" dirty="0">
                <a:solidFill>
                  <a:schemeClr val="accent4"/>
                </a:solidFill>
                <a:latin typeface="Helvetica Neue"/>
              </a:rPr>
              <a:t>300</a:t>
            </a:r>
            <a:r>
              <a:rPr lang="en-US" sz="2400" dirty="0">
                <a:solidFill>
                  <a:schemeClr val="accent4"/>
                </a:solidFill>
                <a:latin typeface="Helvetica Neue"/>
              </a:rPr>
              <a:t> in 2022 to </a:t>
            </a:r>
            <a:r>
              <a:rPr lang="en-US" sz="3600" b="1" dirty="0">
                <a:solidFill>
                  <a:schemeClr val="accent4"/>
                </a:solidFill>
                <a:latin typeface="Helvetica Neue"/>
              </a:rPr>
              <a:t>4,097</a:t>
            </a:r>
            <a:r>
              <a:rPr lang="en-US" sz="2400" dirty="0">
                <a:solidFill>
                  <a:schemeClr val="accent4"/>
                </a:solidFill>
                <a:latin typeface="Helvetica Neue"/>
              </a:rPr>
              <a:t> by 2028</a:t>
            </a:r>
          </a:p>
        </p:txBody>
      </p:sp>
      <p:sp>
        <p:nvSpPr>
          <p:cNvPr id="11" name="TextBox 10">
            <a:extLst>
              <a:ext uri="{FF2B5EF4-FFF2-40B4-BE49-F238E27FC236}">
                <a16:creationId xmlns:a16="http://schemas.microsoft.com/office/drawing/2014/main" id="{B4ECE57B-219A-02B7-F63E-DC22D7C9CFA2}"/>
              </a:ext>
            </a:extLst>
          </p:cNvPr>
          <p:cNvSpPr txBox="1"/>
          <p:nvPr/>
        </p:nvSpPr>
        <p:spPr>
          <a:xfrm>
            <a:off x="314814" y="1524000"/>
            <a:ext cx="4409586"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Nursing Pathways at ACD</a:t>
            </a:r>
          </a:p>
          <a:p>
            <a:pPr algn="ctr"/>
            <a:endPar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Licensed Vocational Nurse</a:t>
            </a:r>
          </a:p>
          <a:p>
            <a:pPr marL="285750" indent="-285750">
              <a:buFont typeface="Arial"/>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Associate Degree in Nursing</a:t>
            </a:r>
          </a:p>
          <a:p>
            <a:pPr marL="285750" indent="-285750">
              <a:buFont typeface="Arial"/>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Bachelor Degree in Nursing </a:t>
            </a:r>
          </a:p>
        </p:txBody>
      </p:sp>
      <p:pic>
        <p:nvPicPr>
          <p:cNvPr id="3" name="Picture 2" descr="A graph of numbers and a number&#10;&#10;Description automatically generated with medium confidence">
            <a:extLst>
              <a:ext uri="{FF2B5EF4-FFF2-40B4-BE49-F238E27FC236}">
                <a16:creationId xmlns:a16="http://schemas.microsoft.com/office/drawing/2014/main" id="{03C494E9-31E1-117A-59B5-3ACA2920D219}"/>
              </a:ext>
            </a:extLst>
          </p:cNvPr>
          <p:cNvPicPr>
            <a:picLocks noChangeAspect="1"/>
          </p:cNvPicPr>
          <p:nvPr/>
        </p:nvPicPr>
        <p:blipFill>
          <a:blip r:embed="rId8"/>
          <a:stretch>
            <a:fillRect/>
          </a:stretch>
        </p:blipFill>
        <p:spPr>
          <a:xfrm>
            <a:off x="325278" y="4595675"/>
            <a:ext cx="4164294" cy="20337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073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g object 16">
            <a:extLst>
              <a:ext uri="{FF2B5EF4-FFF2-40B4-BE49-F238E27FC236}">
                <a16:creationId xmlns:a16="http://schemas.microsoft.com/office/drawing/2014/main" id="{093104CD-7D61-8001-1EFA-97C476AEE544}"/>
              </a:ext>
            </a:extLst>
          </p:cNvPr>
          <p:cNvPicPr/>
          <p:nvPr/>
        </p:nvPicPr>
        <p:blipFill>
          <a:blip r:embed="rId3" cstate="print"/>
          <a:stretch>
            <a:fillRect/>
          </a:stretch>
        </p:blipFill>
        <p:spPr>
          <a:xfrm>
            <a:off x="0" y="0"/>
            <a:ext cx="12191999" cy="6857997"/>
          </a:xfrm>
          <a:prstGeom prst="rect">
            <a:avLst/>
          </a:prstGeom>
        </p:spPr>
      </p:pic>
      <p:cxnSp>
        <p:nvCxnSpPr>
          <p:cNvPr id="15" name="Straight Connector 14">
            <a:extLst>
              <a:ext uri="{FF2B5EF4-FFF2-40B4-BE49-F238E27FC236}">
                <a16:creationId xmlns:a16="http://schemas.microsoft.com/office/drawing/2014/main" id="{D2C5D83D-17FD-8188-9578-AED6EEDFBD91}"/>
              </a:ext>
            </a:extLst>
          </p:cNvPr>
          <p:cNvCxnSpPr/>
          <p:nvPr/>
        </p:nvCxnSpPr>
        <p:spPr>
          <a:xfrm>
            <a:off x="5874026" y="3317312"/>
            <a:ext cx="6317974" cy="0"/>
          </a:xfrm>
          <a:prstGeom prst="line">
            <a:avLst/>
          </a:prstGeom>
          <a:ln w="63500">
            <a:solidFill>
              <a:schemeClr val="bg1">
                <a:lumMod val="95000"/>
                <a:alpha val="15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B44E5F3-8392-C0AD-ED3A-A167F4202C2E}"/>
              </a:ext>
            </a:extLst>
          </p:cNvPr>
          <p:cNvSpPr txBox="1"/>
          <p:nvPr/>
        </p:nvSpPr>
        <p:spPr>
          <a:xfrm flipH="1">
            <a:off x="4840707" y="430052"/>
            <a:ext cx="6173338" cy="1323439"/>
          </a:xfrm>
          <a:prstGeom prst="rect">
            <a:avLst/>
          </a:prstGeom>
          <a:noFill/>
        </p:spPr>
        <p:txBody>
          <a:bodyPr wrap="square" rtlCol="0">
            <a:spAutoFit/>
          </a:bodyPr>
          <a:lstStyle/>
          <a:p>
            <a:pPr algn="ctr"/>
            <a:r>
              <a:rPr lang="tr-TR" sz="4000" b="1">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BACHELOR’S DEGREE</a:t>
            </a:r>
          </a:p>
          <a:p>
            <a:pPr algn="ctr"/>
            <a:r>
              <a:rPr lang="tr-TR" sz="4000" b="1">
                <a:solidFill>
                  <a:srgbClr val="FFC000"/>
                </a:solidFill>
                <a:latin typeface="Helvetica Neue" panose="02000503000000020004" pitchFamily="2" charset="0"/>
              </a:rPr>
              <a:t>OFFERINGS</a:t>
            </a:r>
          </a:p>
        </p:txBody>
      </p:sp>
      <p:pic>
        <p:nvPicPr>
          <p:cNvPr id="7" name="Picture 6" descr="A group of people standing together&#10;&#10;Description automatically generated">
            <a:extLst>
              <a:ext uri="{FF2B5EF4-FFF2-40B4-BE49-F238E27FC236}">
                <a16:creationId xmlns:a16="http://schemas.microsoft.com/office/drawing/2014/main" id="{4E01BBFC-2430-E18F-E595-89E9469F4544}"/>
              </a:ext>
            </a:extLst>
          </p:cNvPr>
          <p:cNvPicPr>
            <a:picLocks noChangeAspect="1"/>
          </p:cNvPicPr>
          <p:nvPr/>
        </p:nvPicPr>
        <p:blipFill>
          <a:blip r:embed="rId4"/>
          <a:stretch>
            <a:fillRect/>
          </a:stretch>
        </p:blipFill>
        <p:spPr>
          <a:xfrm>
            <a:off x="549743" y="4658133"/>
            <a:ext cx="3688882" cy="1548057"/>
          </a:xfrm>
          <a:prstGeom prst="rect">
            <a:avLst/>
          </a:prstGeom>
        </p:spPr>
      </p:pic>
      <p:grpSp>
        <p:nvGrpSpPr>
          <p:cNvPr id="4" name="Group 3">
            <a:extLst>
              <a:ext uri="{FF2B5EF4-FFF2-40B4-BE49-F238E27FC236}">
                <a16:creationId xmlns:a16="http://schemas.microsoft.com/office/drawing/2014/main" id="{2E670821-45C9-8061-2598-0AE586FABDD3}"/>
              </a:ext>
            </a:extLst>
          </p:cNvPr>
          <p:cNvGrpSpPr/>
          <p:nvPr/>
        </p:nvGrpSpPr>
        <p:grpSpPr>
          <a:xfrm>
            <a:off x="5629700" y="3068834"/>
            <a:ext cx="496956" cy="496956"/>
            <a:chOff x="12115203" y="6182140"/>
            <a:chExt cx="993912" cy="993912"/>
          </a:xfrm>
          <a:solidFill>
            <a:srgbClr val="FFC000"/>
          </a:solidFill>
        </p:grpSpPr>
        <p:sp>
          <p:nvSpPr>
            <p:cNvPr id="6" name="Oval 5">
              <a:extLst>
                <a:ext uri="{FF2B5EF4-FFF2-40B4-BE49-F238E27FC236}">
                  <a16:creationId xmlns:a16="http://schemas.microsoft.com/office/drawing/2014/main" id="{10E2A3FB-A320-9A5A-B6E5-86D0AEC01D42}"/>
                </a:ext>
              </a:extLst>
            </p:cNvPr>
            <p:cNvSpPr/>
            <p:nvPr/>
          </p:nvSpPr>
          <p:spPr>
            <a:xfrm>
              <a:off x="12115203" y="6182140"/>
              <a:ext cx="993912" cy="993912"/>
            </a:xfrm>
            <a:prstGeom prst="ellipse">
              <a:avLst/>
            </a:prstGeom>
            <a:grp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8" name="Oval 7">
              <a:extLst>
                <a:ext uri="{FF2B5EF4-FFF2-40B4-BE49-F238E27FC236}">
                  <a16:creationId xmlns:a16="http://schemas.microsoft.com/office/drawing/2014/main" id="{1DF5D9D3-A1DC-81B0-251E-DBB4E401093E}"/>
                </a:ext>
              </a:extLst>
            </p:cNvPr>
            <p:cNvSpPr/>
            <p:nvPr/>
          </p:nvSpPr>
          <p:spPr>
            <a:xfrm>
              <a:off x="12417381" y="6489361"/>
              <a:ext cx="379470" cy="379470"/>
            </a:xfrm>
            <a:prstGeom prst="ellipse">
              <a:avLst/>
            </a:prstGeom>
            <a:grp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grpSp>
      <p:sp>
        <p:nvSpPr>
          <p:cNvPr id="11" name="Oval 10">
            <a:extLst>
              <a:ext uri="{FF2B5EF4-FFF2-40B4-BE49-F238E27FC236}">
                <a16:creationId xmlns:a16="http://schemas.microsoft.com/office/drawing/2014/main" id="{FEA0AD38-DF0E-DCBE-EE25-01A39837C1F1}"/>
              </a:ext>
            </a:extLst>
          </p:cNvPr>
          <p:cNvSpPr/>
          <p:nvPr/>
        </p:nvSpPr>
        <p:spPr>
          <a:xfrm>
            <a:off x="9139055" y="3113410"/>
            <a:ext cx="356702" cy="356702"/>
          </a:xfrm>
          <a:prstGeom prst="ellipse">
            <a:avLst/>
          </a:prstGeom>
          <a:solidFill>
            <a:schemeClr val="bg1"/>
          </a:solid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p>
        </p:txBody>
      </p:sp>
      <p:sp>
        <p:nvSpPr>
          <p:cNvPr id="13" name="TextBox 12">
            <a:extLst>
              <a:ext uri="{FF2B5EF4-FFF2-40B4-BE49-F238E27FC236}">
                <a16:creationId xmlns:a16="http://schemas.microsoft.com/office/drawing/2014/main" id="{D59D4CE6-A448-EC0D-80F8-258C39D901AC}"/>
              </a:ext>
            </a:extLst>
          </p:cNvPr>
          <p:cNvSpPr txBox="1"/>
          <p:nvPr/>
        </p:nvSpPr>
        <p:spPr>
          <a:xfrm flipH="1">
            <a:off x="8222791" y="2291998"/>
            <a:ext cx="2221309" cy="461665"/>
          </a:xfrm>
          <a:prstGeom prst="rect">
            <a:avLst/>
          </a:prstGeom>
          <a:noFill/>
        </p:spPr>
        <p:txBody>
          <a:bodyPr wrap="square" rtlCol="0">
            <a:spAutoFit/>
          </a:bodyPr>
          <a:lstStyle/>
          <a:p>
            <a:pPr algn="ctr"/>
            <a:r>
              <a:rPr lang="tr-TR" sz="2400" b="1">
                <a:solidFill>
                  <a:srgbClr val="FFC000"/>
                </a:solidFill>
                <a:latin typeface="Helvetica Neue" panose="02000503000000020004" pitchFamily="2" charset="0"/>
              </a:rPr>
              <a:t>2024</a:t>
            </a:r>
          </a:p>
        </p:txBody>
      </p:sp>
      <p:sp>
        <p:nvSpPr>
          <p:cNvPr id="16" name="TextBox 15">
            <a:extLst>
              <a:ext uri="{FF2B5EF4-FFF2-40B4-BE49-F238E27FC236}">
                <a16:creationId xmlns:a16="http://schemas.microsoft.com/office/drawing/2014/main" id="{BC00F8A5-C6AE-4872-08D4-E2D55856539C}"/>
              </a:ext>
            </a:extLst>
          </p:cNvPr>
          <p:cNvSpPr txBox="1"/>
          <p:nvPr/>
        </p:nvSpPr>
        <p:spPr>
          <a:xfrm flipH="1">
            <a:off x="5065880" y="2291998"/>
            <a:ext cx="2221309" cy="461665"/>
          </a:xfrm>
          <a:prstGeom prst="rect">
            <a:avLst/>
          </a:prstGeom>
          <a:noFill/>
        </p:spPr>
        <p:txBody>
          <a:bodyPr wrap="square" rtlCol="0">
            <a:spAutoFit/>
          </a:bodyPr>
          <a:lstStyle/>
          <a:p>
            <a:pPr algn="ctr"/>
            <a:r>
              <a:rPr lang="tr-TR" sz="2400" b="1">
                <a:solidFill>
                  <a:srgbClr val="FFC000"/>
                </a:solidFill>
                <a:latin typeface="Helvetica Neue" panose="02000503000000020004" pitchFamily="2" charset="0"/>
              </a:rPr>
              <a:t>2021</a:t>
            </a:r>
          </a:p>
        </p:txBody>
      </p:sp>
      <p:sp>
        <p:nvSpPr>
          <p:cNvPr id="17" name="TextBox 16">
            <a:extLst>
              <a:ext uri="{FF2B5EF4-FFF2-40B4-BE49-F238E27FC236}">
                <a16:creationId xmlns:a16="http://schemas.microsoft.com/office/drawing/2014/main" id="{D365FF7B-AA0D-EEE6-14FF-09E61974B357}"/>
              </a:ext>
            </a:extLst>
          </p:cNvPr>
          <p:cNvSpPr txBox="1"/>
          <p:nvPr/>
        </p:nvSpPr>
        <p:spPr>
          <a:xfrm>
            <a:off x="5065880" y="4403489"/>
            <a:ext cx="2221309" cy="878189"/>
          </a:xfrm>
          <a:prstGeom prst="rect">
            <a:avLst/>
          </a:prstGeom>
          <a:noFill/>
        </p:spPr>
        <p:txBody>
          <a:bodyPr wrap="square" rtlCol="0">
            <a:spAutoFit/>
          </a:bodyPr>
          <a:lstStyle/>
          <a:p>
            <a:pPr>
              <a:lnSpc>
                <a:spcPct val="150000"/>
              </a:lnSpc>
            </a:pPr>
            <a:r>
              <a:rPr lang="en-US" sz="1800" b="1" dirty="0">
                <a:solidFill>
                  <a:schemeClr val="bg1">
                    <a:lumMod val="95000"/>
                  </a:schemeClr>
                </a:solidFill>
                <a:latin typeface="Helvetica Neue"/>
              </a:rPr>
              <a:t>SAC – Nursing</a:t>
            </a:r>
          </a:p>
          <a:p>
            <a:pPr>
              <a:lnSpc>
                <a:spcPct val="150000"/>
              </a:lnSpc>
            </a:pPr>
            <a:r>
              <a:rPr lang="en-US" sz="1800" dirty="0">
                <a:solidFill>
                  <a:schemeClr val="bg1">
                    <a:lumMod val="95000"/>
                  </a:schemeClr>
                </a:solidFill>
                <a:latin typeface="Helvetica Neue"/>
              </a:rPr>
              <a:t>Launched Fall 2021</a:t>
            </a:r>
            <a:endParaRPr lang="en-US" sz="1800" dirty="0">
              <a:solidFill>
                <a:schemeClr val="bg1">
                  <a:lumMod val="95000"/>
                </a:schemeClr>
              </a:solidFill>
              <a:ea typeface="Calibri" panose="020F0502020204030204"/>
              <a:cs typeface="Calibri" panose="020F0502020204030204"/>
            </a:endParaRPr>
          </a:p>
        </p:txBody>
      </p:sp>
      <p:sp>
        <p:nvSpPr>
          <p:cNvPr id="18" name="TextBox 17">
            <a:extLst>
              <a:ext uri="{FF2B5EF4-FFF2-40B4-BE49-F238E27FC236}">
                <a16:creationId xmlns:a16="http://schemas.microsoft.com/office/drawing/2014/main" id="{A9D43033-3D3A-D867-239F-5D43DEC04CB2}"/>
              </a:ext>
            </a:extLst>
          </p:cNvPr>
          <p:cNvSpPr txBox="1"/>
          <p:nvPr/>
        </p:nvSpPr>
        <p:spPr>
          <a:xfrm>
            <a:off x="8016535" y="4519919"/>
            <a:ext cx="3884415" cy="1709122"/>
          </a:xfrm>
          <a:prstGeom prst="rect">
            <a:avLst/>
          </a:prstGeom>
          <a:noFill/>
        </p:spPr>
        <p:txBody>
          <a:bodyPr wrap="square" rtlCol="0">
            <a:spAutoFit/>
          </a:bodyPr>
          <a:lstStyle/>
          <a:p>
            <a:pPr>
              <a:lnSpc>
                <a:spcPct val="150000"/>
              </a:lnSpc>
            </a:pPr>
            <a:r>
              <a:rPr lang="en-US" sz="1800" b="1" dirty="0">
                <a:solidFill>
                  <a:schemeClr val="bg1">
                    <a:lumMod val="95000"/>
                  </a:schemeClr>
                </a:solidFill>
                <a:latin typeface="Helvetica Neue" panose="02000503000000020004"/>
              </a:rPr>
              <a:t>NVC – Cloud Computing</a:t>
            </a:r>
          </a:p>
          <a:p>
            <a:pPr>
              <a:lnSpc>
                <a:spcPct val="150000"/>
              </a:lnSpc>
            </a:pPr>
            <a:r>
              <a:rPr lang="en-US" sz="1800" b="1" dirty="0">
                <a:solidFill>
                  <a:schemeClr val="bg1">
                    <a:lumMod val="95000"/>
                  </a:schemeClr>
                </a:solidFill>
                <a:latin typeface="Helvetica Neue" panose="02000503000000020004"/>
              </a:rPr>
              <a:t>PAC – Operations Management </a:t>
            </a:r>
            <a:endParaRPr lang="en-US" sz="1800" b="1" dirty="0">
              <a:solidFill>
                <a:schemeClr val="bg1">
                  <a:lumMod val="95000"/>
                </a:schemeClr>
              </a:solidFill>
              <a:latin typeface="Helvetica Neue" panose="02000503000000020004"/>
              <a:ea typeface="Calibri"/>
              <a:cs typeface="Calibri"/>
            </a:endParaRPr>
          </a:p>
          <a:p>
            <a:pPr>
              <a:lnSpc>
                <a:spcPct val="150000"/>
              </a:lnSpc>
            </a:pPr>
            <a:r>
              <a:rPr lang="en-US" sz="1800" b="1" dirty="0">
                <a:solidFill>
                  <a:schemeClr val="bg1">
                    <a:lumMod val="95000"/>
                  </a:schemeClr>
                </a:solidFill>
                <a:latin typeface="Helvetica Neue" panose="02000503000000020004"/>
              </a:rPr>
              <a:t>SPC – Cybersecurity</a:t>
            </a:r>
          </a:p>
          <a:p>
            <a:pPr>
              <a:lnSpc>
                <a:spcPct val="150000"/>
              </a:lnSpc>
            </a:pPr>
            <a:r>
              <a:rPr lang="en-US" sz="1800" b="1" dirty="0">
                <a:solidFill>
                  <a:schemeClr val="bg1">
                    <a:lumMod val="95000"/>
                  </a:schemeClr>
                </a:solidFill>
                <a:latin typeface="Helvetica Neue" panose="02000503000000020004"/>
              </a:rPr>
              <a:t>NLC (In Development)</a:t>
            </a:r>
            <a:endParaRPr lang="en-US" sz="1800" dirty="0">
              <a:solidFill>
                <a:schemeClr val="bg1">
                  <a:lumMod val="95000"/>
                </a:schemeClr>
              </a:solidFill>
              <a:latin typeface="Helvetica Neue" panose="02000503000000020004"/>
              <a:ea typeface="Calibri" panose="020F0502020204030204"/>
              <a:cs typeface="Calibri" panose="020F0502020204030204"/>
            </a:endParaRPr>
          </a:p>
        </p:txBody>
      </p:sp>
      <p:pic>
        <p:nvPicPr>
          <p:cNvPr id="19" name="Picture 18" descr="A group of colorful squares&#10;&#10;Description automatically generated">
            <a:extLst>
              <a:ext uri="{FF2B5EF4-FFF2-40B4-BE49-F238E27FC236}">
                <a16:creationId xmlns:a16="http://schemas.microsoft.com/office/drawing/2014/main" id="{14AA3B0D-2043-9E13-1327-B55F4F640C92}"/>
              </a:ext>
            </a:extLst>
          </p:cNvPr>
          <p:cNvPicPr>
            <a:picLocks noChangeAspect="1"/>
          </p:cNvPicPr>
          <p:nvPr/>
        </p:nvPicPr>
        <p:blipFill rotWithShape="1">
          <a:blip r:embed="rId5"/>
          <a:srcRect l="34088" t="61160" r="40442" b="22786"/>
          <a:stretch/>
        </p:blipFill>
        <p:spPr>
          <a:xfrm>
            <a:off x="5356324" y="3805187"/>
            <a:ext cx="1228400" cy="598302"/>
          </a:xfrm>
          <a:prstGeom prst="rect">
            <a:avLst/>
          </a:prstGeom>
        </p:spPr>
      </p:pic>
      <p:pic>
        <p:nvPicPr>
          <p:cNvPr id="20" name="Picture 19" descr="A group of colorful squares&#10;&#10;Description automatically generated">
            <a:extLst>
              <a:ext uri="{FF2B5EF4-FFF2-40B4-BE49-F238E27FC236}">
                <a16:creationId xmlns:a16="http://schemas.microsoft.com/office/drawing/2014/main" id="{9EE02286-E89A-F8DF-3158-7C84F72D6588}"/>
              </a:ext>
            </a:extLst>
          </p:cNvPr>
          <p:cNvPicPr>
            <a:picLocks noChangeAspect="1"/>
          </p:cNvPicPr>
          <p:nvPr/>
        </p:nvPicPr>
        <p:blipFill rotWithShape="1">
          <a:blip r:embed="rId5"/>
          <a:srcRect l="34088" t="16086" r="40442" b="69027"/>
          <a:stretch/>
        </p:blipFill>
        <p:spPr>
          <a:xfrm>
            <a:off x="7927376" y="3830604"/>
            <a:ext cx="1228400" cy="554798"/>
          </a:xfrm>
          <a:prstGeom prst="rect">
            <a:avLst/>
          </a:prstGeom>
        </p:spPr>
      </p:pic>
      <p:pic>
        <p:nvPicPr>
          <p:cNvPr id="22" name="Picture 21" descr="A group of colorful squares&#10;&#10;Description automatically generated">
            <a:extLst>
              <a:ext uri="{FF2B5EF4-FFF2-40B4-BE49-F238E27FC236}">
                <a16:creationId xmlns:a16="http://schemas.microsoft.com/office/drawing/2014/main" id="{21B8C3B9-EC48-10EA-8945-8F12939BCFE7}"/>
              </a:ext>
            </a:extLst>
          </p:cNvPr>
          <p:cNvPicPr>
            <a:picLocks noChangeAspect="1"/>
          </p:cNvPicPr>
          <p:nvPr/>
        </p:nvPicPr>
        <p:blipFill rotWithShape="1">
          <a:blip r:embed="rId5"/>
          <a:srcRect l="34088" t="31527" r="40442" b="53587"/>
          <a:stretch/>
        </p:blipFill>
        <p:spPr>
          <a:xfrm>
            <a:off x="8518209" y="3838447"/>
            <a:ext cx="1228400" cy="554798"/>
          </a:xfrm>
          <a:prstGeom prst="rect">
            <a:avLst/>
          </a:prstGeom>
        </p:spPr>
      </p:pic>
      <p:pic>
        <p:nvPicPr>
          <p:cNvPr id="23" name="Picture 22" descr="A group of colorful squares&#10;&#10;Description automatically generated">
            <a:extLst>
              <a:ext uri="{FF2B5EF4-FFF2-40B4-BE49-F238E27FC236}">
                <a16:creationId xmlns:a16="http://schemas.microsoft.com/office/drawing/2014/main" id="{DAB68C6D-2110-FB6F-A3B1-03BBADC9E672}"/>
              </a:ext>
            </a:extLst>
          </p:cNvPr>
          <p:cNvPicPr>
            <a:picLocks noChangeAspect="1"/>
          </p:cNvPicPr>
          <p:nvPr/>
        </p:nvPicPr>
        <p:blipFill rotWithShape="1">
          <a:blip r:embed="rId5"/>
          <a:srcRect l="33008" t="46512" r="41522" b="38601"/>
          <a:stretch/>
        </p:blipFill>
        <p:spPr>
          <a:xfrm>
            <a:off x="9027406" y="3838447"/>
            <a:ext cx="1228400" cy="554798"/>
          </a:xfrm>
          <a:prstGeom prst="rect">
            <a:avLst/>
          </a:prstGeom>
        </p:spPr>
      </p:pic>
      <p:pic>
        <p:nvPicPr>
          <p:cNvPr id="24" name="Picture 23" descr="A group of colorful squares&#10;&#10;Description automatically generated">
            <a:extLst>
              <a:ext uri="{FF2B5EF4-FFF2-40B4-BE49-F238E27FC236}">
                <a16:creationId xmlns:a16="http://schemas.microsoft.com/office/drawing/2014/main" id="{92C78B0D-5AFA-1E32-7EDF-22797F69FD65}"/>
              </a:ext>
            </a:extLst>
          </p:cNvPr>
          <p:cNvPicPr>
            <a:picLocks noChangeAspect="1"/>
          </p:cNvPicPr>
          <p:nvPr/>
        </p:nvPicPr>
        <p:blipFill rotWithShape="1">
          <a:blip r:embed="rId5"/>
          <a:srcRect l="31907" t="698" r="42623" b="84415"/>
          <a:stretch/>
        </p:blipFill>
        <p:spPr>
          <a:xfrm>
            <a:off x="9536603" y="3830604"/>
            <a:ext cx="1228400" cy="554798"/>
          </a:xfrm>
          <a:prstGeom prst="rect">
            <a:avLst/>
          </a:prstGeom>
        </p:spPr>
      </p:pic>
      <p:pic>
        <p:nvPicPr>
          <p:cNvPr id="26" name="Picture 25">
            <a:extLst>
              <a:ext uri="{FF2B5EF4-FFF2-40B4-BE49-F238E27FC236}">
                <a16:creationId xmlns:a16="http://schemas.microsoft.com/office/drawing/2014/main" id="{CB88EF07-C06F-BDC9-48F9-CF14C261A4FB}"/>
              </a:ext>
            </a:extLst>
          </p:cNvPr>
          <p:cNvPicPr>
            <a:picLocks noChangeAspect="1"/>
          </p:cNvPicPr>
          <p:nvPr/>
        </p:nvPicPr>
        <p:blipFill rotWithShape="1">
          <a:blip r:embed="rId6"/>
          <a:srcRect b="21293"/>
          <a:stretch/>
        </p:blipFill>
        <p:spPr>
          <a:xfrm>
            <a:off x="549742" y="2024023"/>
            <a:ext cx="3681379" cy="2458268"/>
          </a:xfrm>
          <a:prstGeom prst="rect">
            <a:avLst/>
          </a:prstGeom>
        </p:spPr>
      </p:pic>
      <p:pic>
        <p:nvPicPr>
          <p:cNvPr id="5" name="Picture 4" descr="A colorful line on a black background&#10;&#10;Description automatically generated">
            <a:extLst>
              <a:ext uri="{FF2B5EF4-FFF2-40B4-BE49-F238E27FC236}">
                <a16:creationId xmlns:a16="http://schemas.microsoft.com/office/drawing/2014/main" id="{CBA25405-FFB3-40C2-17BA-5240C25C39A9}"/>
              </a:ext>
            </a:extLst>
          </p:cNvPr>
          <p:cNvPicPr>
            <a:picLocks noChangeAspect="1"/>
          </p:cNvPicPr>
          <p:nvPr/>
        </p:nvPicPr>
        <p:blipFill>
          <a:blip r:embed="rId7"/>
          <a:stretch>
            <a:fillRect/>
          </a:stretch>
        </p:blipFill>
        <p:spPr>
          <a:xfrm>
            <a:off x="-3071369" y="-41032"/>
            <a:ext cx="6793294" cy="2420169"/>
          </a:xfrm>
          <a:prstGeom prst="rect">
            <a:avLst/>
          </a:prstGeom>
        </p:spPr>
      </p:pic>
      <p:sp>
        <p:nvSpPr>
          <p:cNvPr id="9" name="TextBox 8">
            <a:extLst>
              <a:ext uri="{FF2B5EF4-FFF2-40B4-BE49-F238E27FC236}">
                <a16:creationId xmlns:a16="http://schemas.microsoft.com/office/drawing/2014/main" id="{46E3B8E9-15D7-D70A-65F3-1E3C898F3F83}"/>
              </a:ext>
            </a:extLst>
          </p:cNvPr>
          <p:cNvSpPr txBox="1"/>
          <p:nvPr/>
        </p:nvSpPr>
        <p:spPr>
          <a:xfrm flipH="1">
            <a:off x="-226472" y="434139"/>
            <a:ext cx="4012810" cy="400110"/>
          </a:xfrm>
          <a:prstGeom prst="rect">
            <a:avLst/>
          </a:prstGeom>
          <a:noFill/>
        </p:spPr>
        <p:txBody>
          <a:bodyPr wrap="square" rtlCol="0">
            <a:spAutoFit/>
          </a:bodyPr>
          <a:lstStyle/>
          <a:p>
            <a:pPr algn="ctr"/>
            <a:r>
              <a:rPr lang="en-US" sz="2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FUTURE MILESTONES</a:t>
            </a:r>
          </a:p>
        </p:txBody>
      </p:sp>
    </p:spTree>
    <p:extLst>
      <p:ext uri="{BB962C8B-B14F-4D97-AF65-F5344CB8AC3E}">
        <p14:creationId xmlns:p14="http://schemas.microsoft.com/office/powerpoint/2010/main" val="2814577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900" decel="100000" fill="hold"/>
                                        <p:tgtEl>
                                          <p:spTgt spid="1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900" decel="100000" fill="hold"/>
                                        <p:tgtEl>
                                          <p:spTgt spid="1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900" decel="100000" fill="hold"/>
                                        <p:tgtEl>
                                          <p:spTgt spid="20"/>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900" decel="100000" fill="hold"/>
                                        <p:tgtEl>
                                          <p:spTgt spid="23"/>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900" decel="100000" fill="hold"/>
                                        <p:tgtEl>
                                          <p:spTgt spid="22"/>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anim calcmode="lin" valueType="num">
                                      <p:cBhvr>
                                        <p:cTn id="44" dur="1000" fill="hold"/>
                                        <p:tgtEl>
                                          <p:spTgt spid="24"/>
                                        </p:tgtEl>
                                        <p:attrNameLst>
                                          <p:attrName>ppt_x</p:attrName>
                                        </p:attrNameLst>
                                      </p:cBhvr>
                                      <p:tavLst>
                                        <p:tav tm="0">
                                          <p:val>
                                            <p:strVal val="#ppt_x"/>
                                          </p:val>
                                        </p:tav>
                                        <p:tav tm="100000">
                                          <p:val>
                                            <p:strVal val="#ppt_x"/>
                                          </p:val>
                                        </p:tav>
                                      </p:tavLst>
                                    </p:anim>
                                    <p:anim calcmode="lin" valueType="num">
                                      <p:cBhvr>
                                        <p:cTn id="45" dur="900" decel="100000" fill="hold"/>
                                        <p:tgtEl>
                                          <p:spTgt spid="24"/>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900" decel="100000" fill="hold"/>
                                        <p:tgtEl>
                                          <p:spTgt spid="18"/>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900" decel="100000" fill="hold"/>
                                        <p:tgtEl>
                                          <p:spTgt spid="11"/>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anim calcmode="lin" valueType="num">
                                      <p:cBhvr>
                                        <p:cTn id="62" dur="1000" fill="hold"/>
                                        <p:tgtEl>
                                          <p:spTgt spid="16"/>
                                        </p:tgtEl>
                                        <p:attrNameLst>
                                          <p:attrName>ppt_x</p:attrName>
                                        </p:attrNameLst>
                                      </p:cBhvr>
                                      <p:tavLst>
                                        <p:tav tm="0">
                                          <p:val>
                                            <p:strVal val="#ppt_x"/>
                                          </p:val>
                                        </p:tav>
                                        <p:tav tm="100000">
                                          <p:val>
                                            <p:strVal val="#ppt_x"/>
                                          </p:val>
                                        </p:tav>
                                      </p:tavLst>
                                    </p:anim>
                                    <p:anim calcmode="lin" valueType="num">
                                      <p:cBhvr>
                                        <p:cTn id="63" dur="900" decel="100000" fill="hold"/>
                                        <p:tgtEl>
                                          <p:spTgt spid="16"/>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65" presetID="37" presetClass="entr" presetSubtype="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1000"/>
                                        <p:tgtEl>
                                          <p:spTgt spid="13"/>
                                        </p:tgtEl>
                                      </p:cBhvr>
                                    </p:animEffect>
                                    <p:anim calcmode="lin" valueType="num">
                                      <p:cBhvr>
                                        <p:cTn id="68" dur="1000" fill="hold"/>
                                        <p:tgtEl>
                                          <p:spTgt spid="13"/>
                                        </p:tgtEl>
                                        <p:attrNameLst>
                                          <p:attrName>ppt_x</p:attrName>
                                        </p:attrNameLst>
                                      </p:cBhvr>
                                      <p:tavLst>
                                        <p:tav tm="0">
                                          <p:val>
                                            <p:strVal val="#ppt_x"/>
                                          </p:val>
                                        </p:tav>
                                        <p:tav tm="100000">
                                          <p:val>
                                            <p:strVal val="#ppt_x"/>
                                          </p:val>
                                        </p:tav>
                                      </p:tavLst>
                                    </p:anim>
                                    <p:anim calcmode="lin" valueType="num">
                                      <p:cBhvr>
                                        <p:cTn id="69" dur="900" decel="100000" fill="hold"/>
                                        <p:tgtEl>
                                          <p:spTgt spid="13"/>
                                        </p:tgtEl>
                                        <p:attrNameLst>
                                          <p:attrName>ppt_y</p:attrName>
                                        </p:attrNameLst>
                                      </p:cBhvr>
                                      <p:tavLst>
                                        <p:tav tm="0">
                                          <p:val>
                                            <p:strVal val="#ppt_y+1"/>
                                          </p:val>
                                        </p:tav>
                                        <p:tav tm="100000">
                                          <p:val>
                                            <p:strVal val="#ppt_y-.03"/>
                                          </p:val>
                                        </p:tav>
                                      </p:tavLst>
                                    </p:anim>
                                    <p:anim calcmode="lin" valueType="num">
                                      <p:cBhvr>
                                        <p:cTn id="7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
            <a:extLst>
              <a:ext uri="{FF2B5EF4-FFF2-40B4-BE49-F238E27FC236}">
                <a16:creationId xmlns:a16="http://schemas.microsoft.com/office/drawing/2014/main" id="{8F91EF3F-CA49-F247-BF37-A375F54DB938}"/>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2F797A22-A0DB-7548-98DA-65E3ABB1E93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48533370-8EFE-F044-9779-458719657F5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A7252793-16D8-4149-BFCB-48091ADCBB1C}"/>
              </a:ext>
            </a:extLst>
          </p:cNvPr>
          <p:cNvSpPr>
            <a:spLocks noChangeArrowheads="1"/>
          </p:cNvSpPr>
          <p:nvPr/>
        </p:nvSpPr>
        <p:spPr bwMode="auto">
          <a:xfrm>
            <a:off x="838200" y="431300"/>
            <a:ext cx="5943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600" b="1" dirty="0">
                <a:solidFill>
                  <a:srgbClr val="0070B9"/>
                </a:solidFill>
                <a:latin typeface="DIN Offc" panose="020B0504020101020102" pitchFamily="34" charset="77"/>
              </a:rPr>
              <a:t>APPROVAL OF MINUTES</a:t>
            </a:r>
          </a:p>
        </p:txBody>
      </p:sp>
      <p:sp>
        <p:nvSpPr>
          <p:cNvPr id="33" name="Rectangle 11">
            <a:extLst>
              <a:ext uri="{FF2B5EF4-FFF2-40B4-BE49-F238E27FC236}">
                <a16:creationId xmlns:a16="http://schemas.microsoft.com/office/drawing/2014/main" id="{5949C346-62DD-4D47-B9C4-2D1A4DA69A1C}"/>
              </a:ext>
            </a:extLst>
          </p:cNvPr>
          <p:cNvSpPr>
            <a:spLocks noChangeArrowheads="1"/>
          </p:cNvSpPr>
          <p:nvPr/>
        </p:nvSpPr>
        <p:spPr bwMode="auto">
          <a:xfrm>
            <a:off x="910750" y="1690839"/>
            <a:ext cx="8763000" cy="160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eaLnBrk="1" hangingPunct="1">
              <a:defRPr/>
            </a:pPr>
            <a:r>
              <a:rPr lang="en-US" altLang="en-US" sz="2800" dirty="0">
                <a:latin typeface="DIN" pitchFamily="2" charset="0"/>
              </a:rPr>
              <a:t>Presenter:</a:t>
            </a:r>
          </a:p>
          <a:p>
            <a:pPr marL="0" indent="0" algn="l" eaLnBrk="1" hangingPunct="1">
              <a:defRPr/>
            </a:pPr>
            <a:r>
              <a:rPr lang="en-US" altLang="en-US" sz="2800" dirty="0">
                <a:latin typeface="DIN" pitchFamily="2" charset="0"/>
              </a:rPr>
              <a:t>	W. Wendell Hall, Chair</a:t>
            </a:r>
          </a:p>
        </p:txBody>
      </p:sp>
      <p:grpSp>
        <p:nvGrpSpPr>
          <p:cNvPr id="3" name="Group 2">
            <a:extLst>
              <a:ext uri="{FF2B5EF4-FFF2-40B4-BE49-F238E27FC236}">
                <a16:creationId xmlns:a16="http://schemas.microsoft.com/office/drawing/2014/main" id="{EA26D976-B6CF-6FA8-BA88-0FF882F9B1B0}"/>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CDDDECE6-B4D1-7C45-8936-1CD47938260A}"/>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14D03E20-2D30-9A40-ADA2-060CC559D1EF}"/>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E990129B-F8BA-9444-9DBD-354DE638AF83}"/>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15A75811-5766-8719-5C1E-7DE18E53F86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37684202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g object 16">
            <a:extLst>
              <a:ext uri="{FF2B5EF4-FFF2-40B4-BE49-F238E27FC236}">
                <a16:creationId xmlns:a16="http://schemas.microsoft.com/office/drawing/2014/main" id="{06887124-1F27-5339-2ACE-505017DC5B5E}"/>
              </a:ext>
            </a:extLst>
          </p:cNvPr>
          <p:cNvPicPr/>
          <p:nvPr/>
        </p:nvPicPr>
        <p:blipFill>
          <a:blip r:embed="rId3" cstate="print"/>
          <a:stretch>
            <a:fillRect/>
          </a:stretch>
        </p:blipFill>
        <p:spPr>
          <a:xfrm>
            <a:off x="0" y="0"/>
            <a:ext cx="12191999" cy="6857997"/>
          </a:xfrm>
          <a:prstGeom prst="rect">
            <a:avLst/>
          </a:prstGeom>
        </p:spPr>
      </p:pic>
      <p:sp>
        <p:nvSpPr>
          <p:cNvPr id="34" name="TextBox 33"/>
          <p:cNvSpPr txBox="1"/>
          <p:nvPr/>
        </p:nvSpPr>
        <p:spPr>
          <a:xfrm flipH="1">
            <a:off x="4238625" y="549814"/>
            <a:ext cx="7727560" cy="1323439"/>
          </a:xfrm>
          <a:prstGeom prst="rect">
            <a:avLst/>
          </a:prstGeom>
          <a:noFill/>
        </p:spPr>
        <p:txBody>
          <a:bodyPr wrap="square" lIns="91440" tIns="45720" rIns="91440" bIns="45720" rtlCol="0" anchor="t">
            <a:spAutoFit/>
          </a:bodyPr>
          <a:lstStyle/>
          <a:p>
            <a:pPr algn="ctr"/>
            <a:r>
              <a:rPr lang="en-US" sz="4000" b="1" dirty="0">
                <a:solidFill>
                  <a:srgbClr val="FFC000"/>
                </a:solidFill>
                <a:latin typeface="Helvetica Neue"/>
              </a:rPr>
              <a:t>MICRO-CREDENTIALS AND ESSENTIAL SKILLS TRAINING</a:t>
            </a:r>
            <a:endParaRPr lang="en-US" sz="1400" dirty="0">
              <a:solidFill>
                <a:srgbClr val="FFC000"/>
              </a:solidFill>
            </a:endParaRPr>
          </a:p>
        </p:txBody>
      </p:sp>
      <p:sp>
        <p:nvSpPr>
          <p:cNvPr id="3" name="TextBox 2">
            <a:extLst>
              <a:ext uri="{FF2B5EF4-FFF2-40B4-BE49-F238E27FC236}">
                <a16:creationId xmlns:a16="http://schemas.microsoft.com/office/drawing/2014/main" id="{0011C3FE-BCA0-D05E-C9D3-79048C08B61B}"/>
              </a:ext>
            </a:extLst>
          </p:cNvPr>
          <p:cNvSpPr txBox="1"/>
          <p:nvPr/>
        </p:nvSpPr>
        <p:spPr>
          <a:xfrm>
            <a:off x="518541" y="2051172"/>
            <a:ext cx="4265494"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Enhanced emphasis on Micro-credentials and Marketable Skills</a:t>
            </a:r>
          </a:p>
          <a:p>
            <a:pPr marL="285750" indent="-285750">
              <a:buFont typeface="Arial"/>
              <a:buChar char="•"/>
            </a:pPr>
            <a:r>
              <a:rPr lang="en-US"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Provide credited badges for learners to affirm their marketable skills with employers. </a:t>
            </a:r>
          </a:p>
        </p:txBody>
      </p:sp>
      <p:pic>
        <p:nvPicPr>
          <p:cNvPr id="4" name="Picture 3" descr="A colorful line on a black background&#10;&#10;Description automatically generated">
            <a:extLst>
              <a:ext uri="{FF2B5EF4-FFF2-40B4-BE49-F238E27FC236}">
                <a16:creationId xmlns:a16="http://schemas.microsoft.com/office/drawing/2014/main" id="{36B32386-1313-438C-32F0-63EDCE894196}"/>
              </a:ext>
            </a:extLst>
          </p:cNvPr>
          <p:cNvPicPr>
            <a:picLocks noChangeAspect="1"/>
          </p:cNvPicPr>
          <p:nvPr/>
        </p:nvPicPr>
        <p:blipFill>
          <a:blip r:embed="rId4"/>
          <a:stretch>
            <a:fillRect/>
          </a:stretch>
        </p:blipFill>
        <p:spPr>
          <a:xfrm>
            <a:off x="-2582112" y="130080"/>
            <a:ext cx="6793294" cy="2420169"/>
          </a:xfrm>
          <a:prstGeom prst="rect">
            <a:avLst/>
          </a:prstGeom>
        </p:spPr>
      </p:pic>
      <p:sp>
        <p:nvSpPr>
          <p:cNvPr id="5" name="TextBox 4">
            <a:extLst>
              <a:ext uri="{FF2B5EF4-FFF2-40B4-BE49-F238E27FC236}">
                <a16:creationId xmlns:a16="http://schemas.microsoft.com/office/drawing/2014/main" id="{8ED4E53C-FB5A-2932-4137-4CA288666426}"/>
              </a:ext>
            </a:extLst>
          </p:cNvPr>
          <p:cNvSpPr txBox="1"/>
          <p:nvPr/>
        </p:nvSpPr>
        <p:spPr>
          <a:xfrm flipH="1">
            <a:off x="225815" y="631690"/>
            <a:ext cx="4012810" cy="400110"/>
          </a:xfrm>
          <a:prstGeom prst="rect">
            <a:avLst/>
          </a:prstGeom>
          <a:noFill/>
        </p:spPr>
        <p:txBody>
          <a:bodyPr wrap="square" rtlCol="0">
            <a:spAutoFit/>
          </a:bodyPr>
          <a:lstStyle/>
          <a:p>
            <a:pPr algn="ctr"/>
            <a:r>
              <a:rPr lang="en-US" sz="2000" b="1">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FUTURE MILESTONES</a:t>
            </a:r>
          </a:p>
        </p:txBody>
      </p:sp>
      <p:pic>
        <p:nvPicPr>
          <p:cNvPr id="11" name="Picture 10" descr="A person sitting at a desk with a computer&#10;&#10;Description automatically generated">
            <a:extLst>
              <a:ext uri="{FF2B5EF4-FFF2-40B4-BE49-F238E27FC236}">
                <a16:creationId xmlns:a16="http://schemas.microsoft.com/office/drawing/2014/main" id="{C4BDEE8A-1E9A-6A60-397A-45B253C63261}"/>
              </a:ext>
            </a:extLst>
          </p:cNvPr>
          <p:cNvPicPr>
            <a:picLocks noChangeAspect="1"/>
          </p:cNvPicPr>
          <p:nvPr/>
        </p:nvPicPr>
        <p:blipFill>
          <a:blip r:embed="rId5"/>
          <a:stretch>
            <a:fillRect/>
          </a:stretch>
        </p:blipFill>
        <p:spPr>
          <a:xfrm>
            <a:off x="5080509" y="2123104"/>
            <a:ext cx="5839519" cy="3886930"/>
          </a:xfrm>
          <a:prstGeom prst="rect">
            <a:avLst/>
          </a:prstGeom>
        </p:spPr>
      </p:pic>
      <p:grpSp>
        <p:nvGrpSpPr>
          <p:cNvPr id="12" name="Group 11">
            <a:extLst>
              <a:ext uri="{FF2B5EF4-FFF2-40B4-BE49-F238E27FC236}">
                <a16:creationId xmlns:a16="http://schemas.microsoft.com/office/drawing/2014/main" id="{016140DB-0D2D-7A16-90F5-10F6B6F1750D}"/>
              </a:ext>
            </a:extLst>
          </p:cNvPr>
          <p:cNvGrpSpPr/>
          <p:nvPr/>
        </p:nvGrpSpPr>
        <p:grpSpPr>
          <a:xfrm>
            <a:off x="372162" y="4282617"/>
            <a:ext cx="1077209" cy="1077209"/>
            <a:chOff x="372162" y="4282617"/>
            <a:chExt cx="1077209" cy="1077209"/>
          </a:xfrm>
        </p:grpSpPr>
        <p:sp>
          <p:nvSpPr>
            <p:cNvPr id="8" name="Oval 7">
              <a:extLst>
                <a:ext uri="{FF2B5EF4-FFF2-40B4-BE49-F238E27FC236}">
                  <a16:creationId xmlns:a16="http://schemas.microsoft.com/office/drawing/2014/main" id="{B26A9DF9-E99F-D401-7C4E-7F3340DFD297}"/>
                </a:ext>
              </a:extLst>
            </p:cNvPr>
            <p:cNvSpPr/>
            <p:nvPr/>
          </p:nvSpPr>
          <p:spPr>
            <a:xfrm>
              <a:off x="461176" y="4373217"/>
              <a:ext cx="898497" cy="842839"/>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698525D-C7AA-AEF1-76FD-EA9DED7F0BDD}"/>
                </a:ext>
              </a:extLst>
            </p:cNvPr>
            <p:cNvPicPr>
              <a:picLocks noChangeAspect="1"/>
            </p:cNvPicPr>
            <p:nvPr/>
          </p:nvPicPr>
          <p:blipFill>
            <a:blip r:embed="rId6"/>
            <a:stretch>
              <a:fillRect/>
            </a:stretch>
          </p:blipFill>
          <p:spPr>
            <a:xfrm>
              <a:off x="372162" y="4282617"/>
              <a:ext cx="1077209" cy="1077209"/>
            </a:xfrm>
            <a:prstGeom prst="rect">
              <a:avLst/>
            </a:prstGeom>
          </p:spPr>
        </p:pic>
      </p:grpSp>
      <p:pic>
        <p:nvPicPr>
          <p:cNvPr id="6" name="Picture 5">
            <a:extLst>
              <a:ext uri="{FF2B5EF4-FFF2-40B4-BE49-F238E27FC236}">
                <a16:creationId xmlns:a16="http://schemas.microsoft.com/office/drawing/2014/main" id="{CBBB594F-ED86-0563-FDA9-41396F95B7B5}"/>
              </a:ext>
            </a:extLst>
          </p:cNvPr>
          <p:cNvPicPr>
            <a:picLocks noChangeAspect="1"/>
          </p:cNvPicPr>
          <p:nvPr/>
        </p:nvPicPr>
        <p:blipFill>
          <a:blip r:embed="rId7"/>
          <a:stretch>
            <a:fillRect/>
          </a:stretch>
        </p:blipFill>
        <p:spPr>
          <a:xfrm>
            <a:off x="1766467" y="4293299"/>
            <a:ext cx="1077209" cy="1077209"/>
          </a:xfrm>
          <a:prstGeom prst="rect">
            <a:avLst/>
          </a:prstGeom>
        </p:spPr>
      </p:pic>
      <p:pic>
        <p:nvPicPr>
          <p:cNvPr id="7" name="Picture 6">
            <a:extLst>
              <a:ext uri="{FF2B5EF4-FFF2-40B4-BE49-F238E27FC236}">
                <a16:creationId xmlns:a16="http://schemas.microsoft.com/office/drawing/2014/main" id="{1ADFABD7-C071-E468-CBE3-8B9D3F0F997D}"/>
              </a:ext>
            </a:extLst>
          </p:cNvPr>
          <p:cNvPicPr>
            <a:picLocks noChangeAspect="1"/>
          </p:cNvPicPr>
          <p:nvPr/>
        </p:nvPicPr>
        <p:blipFill>
          <a:blip r:embed="rId8"/>
          <a:stretch>
            <a:fillRect/>
          </a:stretch>
        </p:blipFill>
        <p:spPr>
          <a:xfrm>
            <a:off x="3295358" y="4293299"/>
            <a:ext cx="1077209" cy="1077209"/>
          </a:xfrm>
          <a:prstGeom prst="rect">
            <a:avLst/>
          </a:prstGeom>
        </p:spPr>
      </p:pic>
      <p:pic>
        <p:nvPicPr>
          <p:cNvPr id="9" name="Picture 8">
            <a:extLst>
              <a:ext uri="{FF2B5EF4-FFF2-40B4-BE49-F238E27FC236}">
                <a16:creationId xmlns:a16="http://schemas.microsoft.com/office/drawing/2014/main" id="{CE914687-5E33-5D00-0C27-485D9EA9E8BE}"/>
              </a:ext>
            </a:extLst>
          </p:cNvPr>
          <p:cNvPicPr>
            <a:picLocks noChangeAspect="1"/>
          </p:cNvPicPr>
          <p:nvPr/>
        </p:nvPicPr>
        <p:blipFill>
          <a:blip r:embed="rId9"/>
          <a:stretch>
            <a:fillRect/>
          </a:stretch>
        </p:blipFill>
        <p:spPr>
          <a:xfrm>
            <a:off x="1789360" y="5471429"/>
            <a:ext cx="1077209" cy="1077209"/>
          </a:xfrm>
          <a:prstGeom prst="rect">
            <a:avLst/>
          </a:prstGeom>
        </p:spPr>
      </p:pic>
      <p:pic>
        <p:nvPicPr>
          <p:cNvPr id="10" name="Picture 9">
            <a:extLst>
              <a:ext uri="{FF2B5EF4-FFF2-40B4-BE49-F238E27FC236}">
                <a16:creationId xmlns:a16="http://schemas.microsoft.com/office/drawing/2014/main" id="{805BA166-701F-6940-5EE6-2212793EF089}"/>
              </a:ext>
            </a:extLst>
          </p:cNvPr>
          <p:cNvPicPr>
            <a:picLocks noChangeAspect="1"/>
          </p:cNvPicPr>
          <p:nvPr/>
        </p:nvPicPr>
        <p:blipFill>
          <a:blip r:embed="rId10"/>
          <a:stretch>
            <a:fillRect/>
          </a:stretch>
        </p:blipFill>
        <p:spPr>
          <a:xfrm>
            <a:off x="3295358" y="5471429"/>
            <a:ext cx="1077209" cy="1077209"/>
          </a:xfrm>
          <a:prstGeom prst="rect">
            <a:avLst/>
          </a:prstGeom>
        </p:spPr>
      </p:pic>
      <p:pic>
        <p:nvPicPr>
          <p:cNvPr id="13" name="Picture 12">
            <a:extLst>
              <a:ext uri="{FF2B5EF4-FFF2-40B4-BE49-F238E27FC236}">
                <a16:creationId xmlns:a16="http://schemas.microsoft.com/office/drawing/2014/main" id="{430987F6-7EBB-39D9-98E5-096C283C38CB}"/>
              </a:ext>
            </a:extLst>
          </p:cNvPr>
          <p:cNvPicPr>
            <a:picLocks noChangeAspect="1"/>
          </p:cNvPicPr>
          <p:nvPr/>
        </p:nvPicPr>
        <p:blipFill>
          <a:blip r:embed="rId11"/>
          <a:stretch>
            <a:fillRect/>
          </a:stretch>
        </p:blipFill>
        <p:spPr>
          <a:xfrm>
            <a:off x="380331" y="5471429"/>
            <a:ext cx="1077209" cy="1077209"/>
          </a:xfrm>
          <a:prstGeom prst="rect">
            <a:avLst/>
          </a:prstGeom>
        </p:spPr>
      </p:pic>
    </p:spTree>
    <p:extLst>
      <p:ext uri="{BB962C8B-B14F-4D97-AF65-F5344CB8AC3E}">
        <p14:creationId xmlns:p14="http://schemas.microsoft.com/office/powerpoint/2010/main" val="155567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g object 16">
            <a:extLst>
              <a:ext uri="{FF2B5EF4-FFF2-40B4-BE49-F238E27FC236}">
                <a16:creationId xmlns:a16="http://schemas.microsoft.com/office/drawing/2014/main" id="{868DACCC-36A9-F4C3-23C6-0EC6B7AC7E63}"/>
              </a:ext>
            </a:extLst>
          </p:cNvPr>
          <p:cNvPicPr/>
          <p:nvPr/>
        </p:nvPicPr>
        <p:blipFill>
          <a:blip r:embed="rId3" cstate="print"/>
          <a:stretch>
            <a:fillRect/>
          </a:stretch>
        </p:blipFill>
        <p:spPr>
          <a:xfrm>
            <a:off x="0" y="0"/>
            <a:ext cx="12191999" cy="6857997"/>
          </a:xfrm>
          <a:prstGeom prst="rect">
            <a:avLst/>
          </a:prstGeom>
        </p:spPr>
      </p:pic>
      <p:sp>
        <p:nvSpPr>
          <p:cNvPr id="10" name="TextBox 9">
            <a:extLst>
              <a:ext uri="{FF2B5EF4-FFF2-40B4-BE49-F238E27FC236}">
                <a16:creationId xmlns:a16="http://schemas.microsoft.com/office/drawing/2014/main" id="{3023321F-2F7A-9D37-6904-A721E579958D}"/>
              </a:ext>
            </a:extLst>
          </p:cNvPr>
          <p:cNvSpPr txBox="1"/>
          <p:nvPr/>
        </p:nvSpPr>
        <p:spPr>
          <a:xfrm flipH="1">
            <a:off x="253389" y="201016"/>
            <a:ext cx="4673267" cy="400110"/>
          </a:xfrm>
          <a:prstGeom prst="rect">
            <a:avLst/>
          </a:prstGeom>
          <a:noFill/>
        </p:spPr>
        <p:txBody>
          <a:bodyPr wrap="square" lIns="91440" tIns="45720" rIns="91440" bIns="45720" rtlCol="0" anchor="t">
            <a:spAutoFit/>
          </a:bodyPr>
          <a:lstStyle/>
          <a:p>
            <a:r>
              <a:rPr lang="en-US" sz="2000" b="1">
                <a:solidFill>
                  <a:schemeClr val="bg1"/>
                </a:solidFill>
                <a:latin typeface="Helvetica Neue" panose="02000503000000020004" pitchFamily="2" charset="0"/>
              </a:rPr>
              <a:t>FUTURE ASPIRATIONS</a:t>
            </a:r>
            <a:endParaRPr lang="en-US" sz="2000">
              <a:solidFill>
                <a:srgbClr val="0070C0"/>
              </a:solidFill>
              <a:latin typeface="Helvetica Neue" panose="02000503000000020004" pitchFamily="2" charset="0"/>
            </a:endParaRPr>
          </a:p>
        </p:txBody>
      </p:sp>
      <p:grpSp>
        <p:nvGrpSpPr>
          <p:cNvPr id="8" name="Group 7">
            <a:extLst>
              <a:ext uri="{FF2B5EF4-FFF2-40B4-BE49-F238E27FC236}">
                <a16:creationId xmlns:a16="http://schemas.microsoft.com/office/drawing/2014/main" id="{86213B1B-9EAD-AE77-69D8-2D8EA65E32CE}"/>
              </a:ext>
            </a:extLst>
          </p:cNvPr>
          <p:cNvGrpSpPr/>
          <p:nvPr/>
        </p:nvGrpSpPr>
        <p:grpSpPr>
          <a:xfrm>
            <a:off x="2264391" y="3968550"/>
            <a:ext cx="4581737" cy="2811140"/>
            <a:chOff x="4856652" y="1394229"/>
            <a:chExt cx="3129387" cy="2112051"/>
          </a:xfrm>
        </p:grpSpPr>
        <p:pic>
          <p:nvPicPr>
            <p:cNvPr id="6" name="Picture 5" descr="A screenshot of a computer&#10;&#10;Description automatically generated">
              <a:extLst>
                <a:ext uri="{FF2B5EF4-FFF2-40B4-BE49-F238E27FC236}">
                  <a16:creationId xmlns:a16="http://schemas.microsoft.com/office/drawing/2014/main" id="{4589F76E-F786-79D3-3CBB-C3E96C381FBD}"/>
                </a:ext>
              </a:extLst>
            </p:cNvPr>
            <p:cNvPicPr>
              <a:picLocks noChangeAspect="1"/>
            </p:cNvPicPr>
            <p:nvPr/>
          </p:nvPicPr>
          <p:blipFill rotWithShape="1">
            <a:blip r:embed="rId4"/>
            <a:srcRect l="37047" t="22808" r="37954" b="69972"/>
            <a:stretch/>
          </p:blipFill>
          <p:spPr>
            <a:xfrm>
              <a:off x="4856656" y="1394229"/>
              <a:ext cx="3129383" cy="586972"/>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345C351E-B9C4-FAB3-D640-F39EC8ED3C20}"/>
                </a:ext>
              </a:extLst>
            </p:cNvPr>
            <p:cNvPicPr>
              <a:picLocks noChangeAspect="1"/>
            </p:cNvPicPr>
            <p:nvPr/>
          </p:nvPicPr>
          <p:blipFill rotWithShape="1">
            <a:blip r:embed="rId4"/>
            <a:srcRect l="37047" t="32945" r="37954" b="58896"/>
            <a:stretch/>
          </p:blipFill>
          <p:spPr>
            <a:xfrm>
              <a:off x="4856652" y="2842975"/>
              <a:ext cx="3129383" cy="663305"/>
            </a:xfrm>
            <a:prstGeom prst="rect">
              <a:avLst/>
            </a:prstGeom>
          </p:spPr>
        </p:pic>
        <p:sp>
          <p:nvSpPr>
            <p:cNvPr id="7" name="Rectangle 6">
              <a:extLst>
                <a:ext uri="{FF2B5EF4-FFF2-40B4-BE49-F238E27FC236}">
                  <a16:creationId xmlns:a16="http://schemas.microsoft.com/office/drawing/2014/main" id="{E765372C-D963-E5DF-B9D6-8C7B865A60D3}"/>
                </a:ext>
              </a:extLst>
            </p:cNvPr>
            <p:cNvSpPr/>
            <p:nvPr/>
          </p:nvSpPr>
          <p:spPr>
            <a:xfrm>
              <a:off x="4856654" y="1981201"/>
              <a:ext cx="3129383" cy="861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7137ABE-AAF2-2A11-1C71-31D63DBC365C}"/>
                </a:ext>
              </a:extLst>
            </p:cNvPr>
            <p:cNvSpPr txBox="1"/>
            <p:nvPr/>
          </p:nvSpPr>
          <p:spPr>
            <a:xfrm>
              <a:off x="5013339" y="1947382"/>
              <a:ext cx="2893736" cy="809330"/>
            </a:xfrm>
            <a:prstGeom prst="rect">
              <a:avLst/>
            </a:prstGeom>
            <a:noFill/>
          </p:spPr>
          <p:txBody>
            <a:bodyPr wrap="square" rtlCol="0">
              <a:spAutoFit/>
            </a:bodyPr>
            <a:lstStyle/>
            <a:p>
              <a:pPr algn="ctr"/>
              <a:r>
                <a:rPr lang="en-US" sz="2400" b="1" u="none" strike="noStrike" dirty="0">
                  <a:solidFill>
                    <a:srgbClr val="000000"/>
                  </a:solidFill>
                  <a:effectLst/>
                  <a:latin typeface="Bodoni 72 Oldstyle" pitchFamily="2" charset="0"/>
                </a:rPr>
                <a:t>Workforce Revolution: </a:t>
              </a:r>
            </a:p>
            <a:p>
              <a:pPr algn="ctr"/>
              <a:r>
                <a:rPr lang="en-US" sz="2000" dirty="0">
                  <a:solidFill>
                    <a:srgbClr val="000000"/>
                  </a:solidFill>
                  <a:latin typeface="Bodoni 72 Oldstyle Book" pitchFamily="2" charset="0"/>
                </a:rPr>
                <a:t>San Antonio Top Source of </a:t>
              </a:r>
            </a:p>
            <a:p>
              <a:pPr algn="ctr"/>
              <a:r>
                <a:rPr lang="en-US" sz="2000" dirty="0">
                  <a:solidFill>
                    <a:srgbClr val="000000"/>
                  </a:solidFill>
                  <a:latin typeface="Bodoni 72 Oldstyle Book" pitchFamily="2" charset="0"/>
                </a:rPr>
                <a:t>High-Demand Talent in Nation</a:t>
              </a:r>
              <a:endParaRPr lang="en-US" sz="2000" dirty="0">
                <a:latin typeface="Bodoni 72 Oldstyle Book" pitchFamily="2" charset="0"/>
              </a:endParaRPr>
            </a:p>
          </p:txBody>
        </p:sp>
      </p:grpSp>
      <p:grpSp>
        <p:nvGrpSpPr>
          <p:cNvPr id="32" name="Group 31">
            <a:extLst>
              <a:ext uri="{FF2B5EF4-FFF2-40B4-BE49-F238E27FC236}">
                <a16:creationId xmlns:a16="http://schemas.microsoft.com/office/drawing/2014/main" id="{20525358-FC7A-5230-BEE9-6E74068D901A}"/>
              </a:ext>
            </a:extLst>
          </p:cNvPr>
          <p:cNvGrpSpPr/>
          <p:nvPr/>
        </p:nvGrpSpPr>
        <p:grpSpPr>
          <a:xfrm>
            <a:off x="265402" y="775525"/>
            <a:ext cx="6609886" cy="3042666"/>
            <a:chOff x="217634" y="446702"/>
            <a:chExt cx="6609886" cy="3042666"/>
          </a:xfrm>
        </p:grpSpPr>
        <p:pic>
          <p:nvPicPr>
            <p:cNvPr id="9" name="Picture 8">
              <a:extLst>
                <a:ext uri="{FF2B5EF4-FFF2-40B4-BE49-F238E27FC236}">
                  <a16:creationId xmlns:a16="http://schemas.microsoft.com/office/drawing/2014/main" id="{01424859-3D32-953B-DDE7-E6829E1D820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7634" y="446702"/>
              <a:ext cx="6534784" cy="30426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C97E2D20-1502-6416-41D8-B66861BB4D85}"/>
                </a:ext>
              </a:extLst>
            </p:cNvPr>
            <p:cNvGrpSpPr/>
            <p:nvPr/>
          </p:nvGrpSpPr>
          <p:grpSpPr>
            <a:xfrm>
              <a:off x="4328160" y="755050"/>
              <a:ext cx="2499360" cy="1858203"/>
              <a:chOff x="4368800" y="716835"/>
              <a:chExt cx="2499360" cy="1858203"/>
            </a:xfrm>
          </p:grpSpPr>
          <p:sp>
            <p:nvSpPr>
              <p:cNvPr id="11" name="Rectangle 10">
                <a:extLst>
                  <a:ext uri="{FF2B5EF4-FFF2-40B4-BE49-F238E27FC236}">
                    <a16:creationId xmlns:a16="http://schemas.microsoft.com/office/drawing/2014/main" id="{AC35DC19-8FA5-0D63-B537-C78FDDD41613}"/>
                  </a:ext>
                </a:extLst>
              </p:cNvPr>
              <p:cNvSpPr/>
              <p:nvPr/>
            </p:nvSpPr>
            <p:spPr>
              <a:xfrm>
                <a:off x="4368800" y="716835"/>
                <a:ext cx="2306320" cy="1858203"/>
              </a:xfrm>
              <a:prstGeom prst="rect">
                <a:avLst/>
              </a:prstGeom>
              <a:solidFill>
                <a:srgbClr val="161F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l">
                  <a:spcBef>
                    <a:spcPts val="0"/>
                  </a:spcBef>
                  <a:spcAft>
                    <a:spcPts val="0"/>
                  </a:spcAft>
                </a:pPr>
                <a:endParaRPr lang="en-US" sz="1800" b="0" i="0" u="none" strike="noStrike">
                  <a:solidFill>
                    <a:srgbClr val="000000"/>
                  </a:solidFill>
                  <a:effectLst/>
                  <a:latin typeface="Century" panose="02040604050505020304" pitchFamily="18" charset="0"/>
                </a:endParaRPr>
              </a:p>
            </p:txBody>
          </p:sp>
          <p:sp>
            <p:nvSpPr>
              <p:cNvPr id="13" name="TextBox 12">
                <a:extLst>
                  <a:ext uri="{FF2B5EF4-FFF2-40B4-BE49-F238E27FC236}">
                    <a16:creationId xmlns:a16="http://schemas.microsoft.com/office/drawing/2014/main" id="{E1514F84-1C57-ED0B-3C6B-FE2E542BCAE5}"/>
                  </a:ext>
                </a:extLst>
              </p:cNvPr>
              <p:cNvSpPr txBox="1"/>
              <p:nvPr/>
            </p:nvSpPr>
            <p:spPr>
              <a:xfrm>
                <a:off x="4368800" y="1045771"/>
                <a:ext cx="2499360" cy="1200329"/>
              </a:xfrm>
              <a:prstGeom prst="rect">
                <a:avLst/>
              </a:prstGeom>
              <a:noFill/>
            </p:spPr>
            <p:txBody>
              <a:bodyPr wrap="square">
                <a:spAutoFit/>
              </a:bodyPr>
              <a:lstStyle/>
              <a:p>
                <a:pPr marL="0" marR="0" algn="l">
                  <a:spcBef>
                    <a:spcPts val="0"/>
                  </a:spcBef>
                  <a:spcAft>
                    <a:spcPts val="0"/>
                  </a:spcAft>
                </a:pPr>
                <a:r>
                  <a:rPr lang="en-US" b="1" i="0" u="none" strike="noStrike">
                    <a:solidFill>
                      <a:schemeClr val="bg1"/>
                    </a:solidFill>
                    <a:effectLst/>
                    <a:latin typeface="Baskerville" panose="02020502070401020303" pitchFamily="18" charset="0"/>
                    <a:ea typeface="Baskerville" panose="02020502070401020303" pitchFamily="18" charset="0"/>
                  </a:rPr>
                  <a:t>Ending the Struggle: </a:t>
                </a:r>
              </a:p>
              <a:p>
                <a:pPr marL="0" marR="0" algn="l">
                  <a:spcBef>
                    <a:spcPts val="0"/>
                  </a:spcBef>
                  <a:spcAft>
                    <a:spcPts val="0"/>
                  </a:spcAft>
                </a:pPr>
                <a:r>
                  <a:rPr lang="en-US" b="1" i="0" u="none" strike="noStrike">
                    <a:solidFill>
                      <a:schemeClr val="bg1"/>
                    </a:solidFill>
                    <a:effectLst/>
                    <a:latin typeface="Baskerville" panose="02020502070401020303" pitchFamily="18" charset="0"/>
                    <a:ea typeface="Baskerville" panose="02020502070401020303" pitchFamily="18" charset="0"/>
                  </a:rPr>
                  <a:t>San Antonio Declared </a:t>
                </a:r>
              </a:p>
              <a:p>
                <a:pPr marL="0" marR="0" algn="l">
                  <a:spcBef>
                    <a:spcPts val="0"/>
                  </a:spcBef>
                  <a:spcAft>
                    <a:spcPts val="0"/>
                  </a:spcAft>
                </a:pPr>
                <a:r>
                  <a:rPr lang="en-US" b="1" i="0" u="none" strike="noStrike">
                    <a:solidFill>
                      <a:schemeClr val="bg1"/>
                    </a:solidFill>
                    <a:effectLst/>
                    <a:latin typeface="Baskerville" panose="02020502070401020303" pitchFamily="18" charset="0"/>
                    <a:ea typeface="Baskerville" panose="02020502070401020303" pitchFamily="18" charset="0"/>
                  </a:rPr>
                  <a:t>Poverty-Free Zone</a:t>
                </a:r>
              </a:p>
            </p:txBody>
          </p:sp>
        </p:grpSp>
      </p:grpSp>
      <p:grpSp>
        <p:nvGrpSpPr>
          <p:cNvPr id="31" name="Group 30">
            <a:extLst>
              <a:ext uri="{FF2B5EF4-FFF2-40B4-BE49-F238E27FC236}">
                <a16:creationId xmlns:a16="http://schemas.microsoft.com/office/drawing/2014/main" id="{4E9F3E24-891D-0BCD-8F3A-08E850B0EE1B}"/>
              </a:ext>
            </a:extLst>
          </p:cNvPr>
          <p:cNvGrpSpPr/>
          <p:nvPr/>
        </p:nvGrpSpPr>
        <p:grpSpPr>
          <a:xfrm>
            <a:off x="7075522" y="466018"/>
            <a:ext cx="4980564" cy="6313672"/>
            <a:chOff x="7056928" y="429847"/>
            <a:chExt cx="4527785" cy="5739702"/>
          </a:xfrm>
        </p:grpSpPr>
        <p:pic>
          <p:nvPicPr>
            <p:cNvPr id="16" name="Picture 15" descr="A screenshot of a computer&#10;&#10;Description automatically generated">
              <a:extLst>
                <a:ext uri="{FF2B5EF4-FFF2-40B4-BE49-F238E27FC236}">
                  <a16:creationId xmlns:a16="http://schemas.microsoft.com/office/drawing/2014/main" id="{ADE818CC-C131-88D2-B58A-CF1DFF27DDBC}"/>
                </a:ext>
              </a:extLst>
            </p:cNvPr>
            <p:cNvPicPr>
              <a:picLocks noChangeAspect="1"/>
            </p:cNvPicPr>
            <p:nvPr/>
          </p:nvPicPr>
          <p:blipFill rotWithShape="1">
            <a:blip r:embed="rId6"/>
            <a:srcRect l="50564" t="34859" r="23140" b="5882"/>
            <a:stretch/>
          </p:blipFill>
          <p:spPr>
            <a:xfrm>
              <a:off x="7056928" y="429847"/>
              <a:ext cx="4527785" cy="5739702"/>
            </a:xfrm>
            <a:prstGeom prst="rect">
              <a:avLst/>
            </a:prstGeom>
          </p:spPr>
        </p:pic>
        <p:sp>
          <p:nvSpPr>
            <p:cNvPr id="25" name="Rectangle 24">
              <a:extLst>
                <a:ext uri="{FF2B5EF4-FFF2-40B4-BE49-F238E27FC236}">
                  <a16:creationId xmlns:a16="http://schemas.microsoft.com/office/drawing/2014/main" id="{6318342A-B47B-C153-3778-A693F420811A}"/>
                </a:ext>
              </a:extLst>
            </p:cNvPr>
            <p:cNvSpPr/>
            <p:nvPr/>
          </p:nvSpPr>
          <p:spPr>
            <a:xfrm>
              <a:off x="7178848" y="519506"/>
              <a:ext cx="4283943" cy="4397572"/>
            </a:xfrm>
            <a:prstGeom prst="rect">
              <a:avLst/>
            </a:prstGeom>
            <a:solidFill>
              <a:srgbClr val="F0E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blue sign with white text&#10;&#10;Description automatically generated">
              <a:extLst>
                <a:ext uri="{FF2B5EF4-FFF2-40B4-BE49-F238E27FC236}">
                  <a16:creationId xmlns:a16="http://schemas.microsoft.com/office/drawing/2014/main" id="{F12FDF0E-4CAB-99C6-B549-F7A275637DF1}"/>
                </a:ext>
              </a:extLst>
            </p:cNvPr>
            <p:cNvPicPr>
              <a:picLocks noChangeAspect="1"/>
            </p:cNvPicPr>
            <p:nvPr/>
          </p:nvPicPr>
          <p:blipFill>
            <a:blip r:embed="rId7"/>
            <a:stretch>
              <a:fillRect/>
            </a:stretch>
          </p:blipFill>
          <p:spPr>
            <a:xfrm>
              <a:off x="7244705" y="506265"/>
              <a:ext cx="1614598" cy="598898"/>
            </a:xfrm>
            <a:prstGeom prst="rect">
              <a:avLst/>
            </a:prstGeom>
          </p:spPr>
        </p:pic>
        <p:grpSp>
          <p:nvGrpSpPr>
            <p:cNvPr id="26" name="Group 25">
              <a:extLst>
                <a:ext uri="{FF2B5EF4-FFF2-40B4-BE49-F238E27FC236}">
                  <a16:creationId xmlns:a16="http://schemas.microsoft.com/office/drawing/2014/main" id="{12F9E9F1-0070-B386-D2AF-53006DAB58D9}"/>
                </a:ext>
              </a:extLst>
            </p:cNvPr>
            <p:cNvGrpSpPr/>
            <p:nvPr/>
          </p:nvGrpSpPr>
          <p:grpSpPr>
            <a:xfrm>
              <a:off x="7158320" y="1409345"/>
              <a:ext cx="4094570" cy="3494492"/>
              <a:chOff x="7150770" y="445425"/>
              <a:chExt cx="4466390" cy="3790252"/>
            </a:xfrm>
          </p:grpSpPr>
          <p:pic>
            <p:nvPicPr>
              <p:cNvPr id="24" name="Picture 23" descr="A person wearing a blue scrubs and stethoscope&#10;&#10;Description automatically generated">
                <a:extLst>
                  <a:ext uri="{FF2B5EF4-FFF2-40B4-BE49-F238E27FC236}">
                    <a16:creationId xmlns:a16="http://schemas.microsoft.com/office/drawing/2014/main" id="{1F7B6119-23F6-2C27-C5C4-6AD69A13932C}"/>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2000" b="99438" l="22587" r="74414">
                            <a14:foregroundMark x1="31959" y1="36625" x2="47516" y2="34625"/>
                            <a14:foregroundMark x1="47516" y1="34625" x2="47798" y2="35375"/>
                            <a14:foregroundMark x1="44330" y1="32875" x2="34208" y2="32000"/>
                            <a14:foregroundMark x1="37676" y1="54188" x2="39831" y2="95188"/>
                            <a14:foregroundMark x1="25961" y1="62438" x2="22774" y2="66000"/>
                            <a14:foregroundMark x1="52202" y1="74250" x2="60450" y2="99438"/>
                            <a14:foregroundMark x1="72821" y1="72563" x2="74414" y2="75563"/>
                          </a14:backgroundRemoval>
                        </a14:imgEffect>
                      </a14:imgLayer>
                    </a14:imgProps>
                  </a:ext>
                </a:extLst>
              </a:blip>
              <a:srcRect l="20064" t="28414" r="20009"/>
              <a:stretch/>
            </p:blipFill>
            <p:spPr>
              <a:xfrm>
                <a:off x="9740880" y="864630"/>
                <a:ext cx="1876280" cy="3360887"/>
              </a:xfrm>
              <a:prstGeom prst="rect">
                <a:avLst/>
              </a:prstGeom>
            </p:spPr>
          </p:pic>
          <p:pic>
            <p:nvPicPr>
              <p:cNvPr id="20" name="Picture 19" descr="A person wearing a safety vest and a hard hat&#10;&#10;Description automatically generated">
                <a:extLst>
                  <a:ext uri="{FF2B5EF4-FFF2-40B4-BE49-F238E27FC236}">
                    <a16:creationId xmlns:a16="http://schemas.microsoft.com/office/drawing/2014/main" id="{6FE5A01F-0CF8-4558-34CA-D62E6506273D}"/>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1813" b="99938" l="12746" r="82006">
                            <a14:foregroundMark x1="48454" y1="64313" x2="44611" y2="17438"/>
                            <a14:foregroundMark x1="48079" y1="20875" x2="58201" y2="24375"/>
                            <a14:foregroundMark x1="54733" y1="20875" x2="38332" y2="21625"/>
                            <a14:foregroundMark x1="38332" y1="21625" x2="38332" y2="21625"/>
                            <a14:foregroundMark x1="41799" y1="17438" x2="34489" y2="24188"/>
                            <a14:foregroundMark x1="37957" y1="18813" x2="36926" y2="23500"/>
                            <a14:foregroundMark x1="34114" y1="25313" x2="42268" y2="15313"/>
                            <a14:foregroundMark x1="42268" y1="15313" x2="50890" y2="15750"/>
                            <a14:foregroundMark x1="44236" y1="21125" x2="23993" y2="11813"/>
                            <a14:foregroundMark x1="35145" y1="18563" x2="27085" y2="40500"/>
                            <a14:foregroundMark x1="21837" y1="20438" x2="25023" y2="66375"/>
                            <a14:foregroundMark x1="18744" y1="54250" x2="22399" y2="99563"/>
                            <a14:foregroundMark x1="22399" y1="99563" x2="22587" y2="99938"/>
                            <a14:foregroundMark x1="44611" y1="83438" x2="51640" y2="97188"/>
                            <a14:foregroundMark x1="51640" y1="97188" x2="51640" y2="97188"/>
                            <a14:foregroundMark x1="19119" y1="61000" x2="16307" y2="25813"/>
                            <a14:foregroundMark x1="26429" y1="17875" x2="14152" y2="21625"/>
                            <a14:foregroundMark x1="14902" y1="18313" x2="14902" y2="13688"/>
                            <a14:foregroundMark x1="13871" y1="37688" x2="12746" y2="53813"/>
                            <a14:foregroundMark x1="13871" y1="61750" x2="13496" y2="74000"/>
                            <a14:foregroundMark x1="13496" y1="74000" x2="13121" y2="74313"/>
                            <a14:foregroundMark x1="15558" y1="79688" x2="13871" y2="99750"/>
                            <a14:foregroundMark x1="14152" y1="82500" x2="13871" y2="71250"/>
                            <a14:foregroundMark x1="72259" y1="62438" x2="79194" y2="73250"/>
                            <a14:foregroundMark x1="79194" y1="73250" x2="79944" y2="99250"/>
                            <a14:foregroundMark x1="79569" y1="69875" x2="76476" y2="60313"/>
                            <a14:backgroundMark x1="73290" y1="20438" x2="76757" y2="33250"/>
                          </a14:backgroundRemoval>
                        </a14:imgEffect>
                      </a14:imgLayer>
                    </a14:imgProps>
                  </a:ext>
                </a:extLst>
              </a:blip>
              <a:srcRect l="13567" t="13229" r="10178"/>
              <a:stretch/>
            </p:blipFill>
            <p:spPr>
              <a:xfrm>
                <a:off x="7183217" y="445425"/>
                <a:ext cx="2215358" cy="3780092"/>
              </a:xfrm>
              <a:prstGeom prst="rect">
                <a:avLst/>
              </a:prstGeom>
            </p:spPr>
          </p:pic>
          <p:pic>
            <p:nvPicPr>
              <p:cNvPr id="22" name="Picture 21" descr="A person in a wheelchair with a computer&#10;&#10;Description automatically generated">
                <a:extLst>
                  <a:ext uri="{FF2B5EF4-FFF2-40B4-BE49-F238E27FC236}">
                    <a16:creationId xmlns:a16="http://schemas.microsoft.com/office/drawing/2014/main" id="{5D5516A8-2747-34E7-DBF2-23421AF8F661}"/>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6438" b="96563" l="2812" r="89410">
                            <a14:foregroundMark x1="2812" y1="61875" x2="18182" y2="68000"/>
                            <a14:foregroundMark x1="54545" y1="47063" x2="55108" y2="36438"/>
                            <a14:foregroundMark x1="81162" y1="67188" x2="81162" y2="77250"/>
                            <a14:foregroundMark x1="81162" y1="77250" x2="85567" y2="86063"/>
                            <a14:foregroundMark x1="85567" y1="86063" x2="85286" y2="86500"/>
                            <a14:foregroundMark x1="89410" y1="70750" x2="86504" y2="72125"/>
                            <a14:foregroundMark x1="75820" y1="82000" x2="42737" y2="96563"/>
                          </a14:backgroundRemoval>
                        </a14:imgEffect>
                      </a14:imgLayer>
                    </a14:imgProps>
                  </a:ext>
                </a:extLst>
              </a:blip>
              <a:srcRect t="33200" r="4834" b="11571"/>
              <a:stretch/>
            </p:blipFill>
            <p:spPr>
              <a:xfrm>
                <a:off x="7150770" y="944056"/>
                <a:ext cx="3782401" cy="3291621"/>
              </a:xfrm>
              <a:prstGeom prst="rect">
                <a:avLst/>
              </a:prstGeom>
            </p:spPr>
          </p:pic>
        </p:grpSp>
        <p:sp>
          <p:nvSpPr>
            <p:cNvPr id="27" name="TextBox 26">
              <a:extLst>
                <a:ext uri="{FF2B5EF4-FFF2-40B4-BE49-F238E27FC236}">
                  <a16:creationId xmlns:a16="http://schemas.microsoft.com/office/drawing/2014/main" id="{01ADB4A5-EECC-2DC6-E361-ADFD74D62425}"/>
                </a:ext>
              </a:extLst>
            </p:cNvPr>
            <p:cNvSpPr txBox="1"/>
            <p:nvPr/>
          </p:nvSpPr>
          <p:spPr>
            <a:xfrm>
              <a:off x="9552436" y="516457"/>
              <a:ext cx="1925482" cy="587574"/>
            </a:xfrm>
            <a:prstGeom prst="rect">
              <a:avLst/>
            </a:prstGeom>
            <a:noFill/>
          </p:spPr>
          <p:txBody>
            <a:bodyPr wrap="square" rtlCol="0">
              <a:spAutoFit/>
            </a:bodyPr>
            <a:lstStyle/>
            <a:p>
              <a:r>
                <a:rPr lang="en-US" sz="1800" u="none" strike="noStrike">
                  <a:solidFill>
                    <a:srgbClr val="000000"/>
                  </a:solidFill>
                  <a:effectLst/>
                  <a:latin typeface="Avenir Next" panose="020B0503020202020204" pitchFamily="34" charset="0"/>
                </a:rPr>
                <a:t>SAN ANTONIO’S </a:t>
              </a:r>
            </a:p>
            <a:p>
              <a:r>
                <a:rPr lang="en-US" sz="1800" u="none" strike="noStrike">
                  <a:solidFill>
                    <a:srgbClr val="000000"/>
                  </a:solidFill>
                  <a:effectLst/>
                  <a:latin typeface="Avenir Next" panose="020B0503020202020204" pitchFamily="34" charset="0"/>
                </a:rPr>
                <a:t>SUCCESS STORY: </a:t>
              </a:r>
            </a:p>
          </p:txBody>
        </p:sp>
        <p:sp>
          <p:nvSpPr>
            <p:cNvPr id="29" name="TextBox 28">
              <a:extLst>
                <a:ext uri="{FF2B5EF4-FFF2-40B4-BE49-F238E27FC236}">
                  <a16:creationId xmlns:a16="http://schemas.microsoft.com/office/drawing/2014/main" id="{8B466B47-57CD-C5B0-8435-CCE4840AB585}"/>
                </a:ext>
              </a:extLst>
            </p:cNvPr>
            <p:cNvSpPr txBox="1"/>
            <p:nvPr/>
          </p:nvSpPr>
          <p:spPr>
            <a:xfrm>
              <a:off x="7499755" y="1100982"/>
              <a:ext cx="3916383" cy="587574"/>
            </a:xfrm>
            <a:prstGeom prst="rect">
              <a:avLst/>
            </a:prstGeom>
            <a:noFill/>
          </p:spPr>
          <p:txBody>
            <a:bodyPr wrap="square">
              <a:spAutoFit/>
            </a:bodyPr>
            <a:lstStyle/>
            <a:p>
              <a:pPr algn="r"/>
              <a:r>
                <a:rPr lang="en-US" sz="1800" b="1" u="none" strike="noStrike">
                  <a:solidFill>
                    <a:srgbClr val="000000"/>
                  </a:solidFill>
                  <a:effectLst/>
                  <a:latin typeface="Avenir Next Heavy" panose="020B0503020202020204" pitchFamily="34" charset="0"/>
                </a:rPr>
                <a:t>San Antonio Tops National Charts in College Graduation Rates</a:t>
              </a:r>
            </a:p>
          </p:txBody>
        </p:sp>
        <p:sp>
          <p:nvSpPr>
            <p:cNvPr id="30" name="TextBox 29">
              <a:extLst>
                <a:ext uri="{FF2B5EF4-FFF2-40B4-BE49-F238E27FC236}">
                  <a16:creationId xmlns:a16="http://schemas.microsoft.com/office/drawing/2014/main" id="{40C41AD3-5D7F-4974-B088-2A489BC8098E}"/>
                </a:ext>
              </a:extLst>
            </p:cNvPr>
            <p:cNvSpPr txBox="1"/>
            <p:nvPr/>
          </p:nvSpPr>
          <p:spPr>
            <a:xfrm>
              <a:off x="10360219" y="1731642"/>
              <a:ext cx="1016392" cy="261610"/>
            </a:xfrm>
            <a:prstGeom prst="rect">
              <a:avLst/>
            </a:prstGeom>
            <a:solidFill>
              <a:schemeClr val="accent4"/>
            </a:solidFill>
          </p:spPr>
          <p:txBody>
            <a:bodyPr wrap="square" rtlCol="0">
              <a:spAutoFit/>
            </a:bodyPr>
            <a:lstStyle/>
            <a:p>
              <a:r>
                <a:rPr lang="en-US" sz="1100" b="1"/>
                <a:t>COVER STORY</a:t>
              </a:r>
            </a:p>
          </p:txBody>
        </p:sp>
      </p:grpSp>
    </p:spTree>
    <p:extLst>
      <p:ext uri="{BB962C8B-B14F-4D97-AF65-F5344CB8AC3E}">
        <p14:creationId xmlns:p14="http://schemas.microsoft.com/office/powerpoint/2010/main" val="334233728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Scale>
                                      <p:cBhvr>
                                        <p:cTn id="13" dur="3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3000" decel="50000" fill="hold">
                                          <p:stCondLst>
                                            <p:cond delay="0"/>
                                          </p:stCondLst>
                                        </p:cTn>
                                        <p:tgtEl>
                                          <p:spTgt spid="8"/>
                                        </p:tgtEl>
                                        <p:attrNameLst>
                                          <p:attrName>ppt_x</p:attrName>
                                          <p:attrName>ppt_y</p:attrName>
                                        </p:attrNameLst>
                                      </p:cBhvr>
                                    </p:animMotion>
                                    <p:animEffect transition="in" filter="fade">
                                      <p:cBhvr>
                                        <p:cTn id="15" dur="3000"/>
                                        <p:tgtEl>
                                          <p:spTgt spid="8"/>
                                        </p:tgtEl>
                                      </p:cBhvr>
                                    </p:animEffect>
                                  </p:childTnLst>
                                </p:cTn>
                              </p:par>
                            </p:childTnLst>
                          </p:cTn>
                        </p:par>
                        <p:par>
                          <p:cTn id="16" fill="hold">
                            <p:stCondLst>
                              <p:cond delay="4000"/>
                            </p:stCondLst>
                            <p:childTnLst>
                              <p:par>
                                <p:cTn id="17" presetID="37"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3000"/>
                                        <p:tgtEl>
                                          <p:spTgt spid="31"/>
                                        </p:tgtEl>
                                      </p:cBhvr>
                                    </p:animEffect>
                                    <p:anim calcmode="lin" valueType="num">
                                      <p:cBhvr>
                                        <p:cTn id="20" dur="3000" fill="hold"/>
                                        <p:tgtEl>
                                          <p:spTgt spid="31"/>
                                        </p:tgtEl>
                                        <p:attrNameLst>
                                          <p:attrName>ppt_x</p:attrName>
                                        </p:attrNameLst>
                                      </p:cBhvr>
                                      <p:tavLst>
                                        <p:tav tm="0">
                                          <p:val>
                                            <p:strVal val="#ppt_x"/>
                                          </p:val>
                                        </p:tav>
                                        <p:tav tm="100000">
                                          <p:val>
                                            <p:strVal val="#ppt_x"/>
                                          </p:val>
                                        </p:tav>
                                      </p:tavLst>
                                    </p:anim>
                                    <p:anim calcmode="lin" valueType="num">
                                      <p:cBhvr>
                                        <p:cTn id="21" dur="2700" decel="100000" fill="hold"/>
                                        <p:tgtEl>
                                          <p:spTgt spid="31"/>
                                        </p:tgtEl>
                                        <p:attrNameLst>
                                          <p:attrName>ppt_y</p:attrName>
                                        </p:attrNameLst>
                                      </p:cBhvr>
                                      <p:tavLst>
                                        <p:tav tm="0">
                                          <p:val>
                                            <p:strVal val="#ppt_y+1"/>
                                          </p:val>
                                        </p:tav>
                                        <p:tav tm="100000">
                                          <p:val>
                                            <p:strVal val="#ppt_y-.03"/>
                                          </p:val>
                                        </p:tav>
                                      </p:tavLst>
                                    </p:anim>
                                    <p:anim calcmode="lin" valueType="num">
                                      <p:cBhvr>
                                        <p:cTn id="22" dur="300" accel="100000" fill="hold">
                                          <p:stCondLst>
                                            <p:cond delay="2700"/>
                                          </p:stCondLst>
                                        </p:cTn>
                                        <p:tgtEl>
                                          <p:spTgt spid="3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1999" cy="6857998"/>
          </a:xfrm>
          <a:prstGeom prst="rect">
            <a:avLst/>
          </a:prstGeom>
        </p:spPr>
      </p:pic>
      <p:sp>
        <p:nvSpPr>
          <p:cNvPr id="3" name="object 3"/>
          <p:cNvSpPr txBox="1">
            <a:spLocks noGrp="1"/>
          </p:cNvSpPr>
          <p:nvPr>
            <p:ph type="title"/>
          </p:nvPr>
        </p:nvSpPr>
        <p:spPr>
          <a:xfrm>
            <a:off x="3531870" y="1059878"/>
            <a:ext cx="4856480" cy="1193165"/>
          </a:xfrm>
          <a:prstGeom prst="rect">
            <a:avLst/>
          </a:prstGeom>
        </p:spPr>
        <p:txBody>
          <a:bodyPr vert="horz" wrap="square" lIns="0" tIns="13335" rIns="0" bIns="0" rtlCol="0">
            <a:spAutoFit/>
          </a:bodyPr>
          <a:lstStyle/>
          <a:p>
            <a:pPr marL="2540" algn="ctr">
              <a:lnSpc>
                <a:spcPct val="100000"/>
              </a:lnSpc>
              <a:spcBef>
                <a:spcPts val="105"/>
              </a:spcBef>
            </a:pPr>
            <a:r>
              <a:rPr sz="4800" b="1" dirty="0">
                <a:solidFill>
                  <a:schemeClr val="bg1"/>
                </a:solidFill>
                <a:latin typeface="Arial" panose="020B0604020202020204" pitchFamily="34" charset="0"/>
                <a:cs typeface="Arial" panose="020B0604020202020204" pitchFamily="34" charset="0"/>
              </a:rPr>
              <a:t>THANK</a:t>
            </a:r>
            <a:r>
              <a:rPr sz="4800" spc="-75" dirty="0">
                <a:solidFill>
                  <a:schemeClr val="bg1"/>
                </a:solidFill>
                <a:latin typeface="Arial" panose="020B0604020202020204" pitchFamily="34" charset="0"/>
                <a:cs typeface="Arial" panose="020B0604020202020204" pitchFamily="34" charset="0"/>
              </a:rPr>
              <a:t> </a:t>
            </a:r>
            <a:r>
              <a:rPr sz="4800" b="0" spc="-25" dirty="0">
                <a:solidFill>
                  <a:schemeClr val="bg1"/>
                </a:solidFill>
                <a:latin typeface="Arial" panose="020B0604020202020204" pitchFamily="34" charset="0"/>
                <a:cs typeface="Arial" panose="020B0604020202020204" pitchFamily="34" charset="0"/>
              </a:rPr>
              <a:t>YOU</a:t>
            </a:r>
            <a:endParaRPr sz="4800" dirty="0">
              <a:solidFill>
                <a:schemeClr val="bg1"/>
              </a:solidFill>
              <a:latin typeface="Arial" panose="020B0604020202020204" pitchFamily="34" charset="0"/>
              <a:cs typeface="Arial" panose="020B0604020202020204" pitchFamily="34" charset="0"/>
            </a:endParaRPr>
          </a:p>
          <a:p>
            <a:pPr algn="ctr">
              <a:lnSpc>
                <a:spcPct val="100000"/>
              </a:lnSpc>
              <a:spcBef>
                <a:spcPts val="120"/>
              </a:spcBef>
            </a:pPr>
            <a:r>
              <a:rPr sz="2750" b="0" dirty="0">
                <a:solidFill>
                  <a:srgbClr val="FFC000"/>
                </a:solidFill>
                <a:latin typeface="Arial"/>
                <a:cs typeface="Arial"/>
              </a:rPr>
              <a:t>for</a:t>
            </a:r>
            <a:r>
              <a:rPr sz="2750" b="0" spc="65" dirty="0">
                <a:solidFill>
                  <a:srgbClr val="FFC000"/>
                </a:solidFill>
                <a:latin typeface="Arial"/>
                <a:cs typeface="Arial"/>
              </a:rPr>
              <a:t> </a:t>
            </a:r>
            <a:r>
              <a:rPr sz="2750" b="0" dirty="0">
                <a:solidFill>
                  <a:srgbClr val="FFC000"/>
                </a:solidFill>
                <a:latin typeface="Arial"/>
                <a:cs typeface="Arial"/>
              </a:rPr>
              <a:t>contributing</a:t>
            </a:r>
            <a:r>
              <a:rPr sz="2750" b="0" spc="280" dirty="0">
                <a:solidFill>
                  <a:srgbClr val="FFC000"/>
                </a:solidFill>
                <a:latin typeface="Arial"/>
                <a:cs typeface="Arial"/>
              </a:rPr>
              <a:t> </a:t>
            </a:r>
            <a:r>
              <a:rPr sz="2750" b="0" dirty="0">
                <a:solidFill>
                  <a:srgbClr val="FFC000"/>
                </a:solidFill>
                <a:latin typeface="Arial"/>
                <a:cs typeface="Arial"/>
              </a:rPr>
              <a:t>to</a:t>
            </a:r>
            <a:r>
              <a:rPr sz="2750" b="0" spc="45" dirty="0">
                <a:solidFill>
                  <a:srgbClr val="FFC000"/>
                </a:solidFill>
                <a:latin typeface="Arial"/>
                <a:cs typeface="Arial"/>
              </a:rPr>
              <a:t> </a:t>
            </a:r>
            <a:r>
              <a:rPr sz="2750" b="0" dirty="0">
                <a:solidFill>
                  <a:srgbClr val="FFC000"/>
                </a:solidFill>
                <a:latin typeface="Arial"/>
                <a:cs typeface="Arial"/>
              </a:rPr>
              <a:t>our</a:t>
            </a:r>
            <a:r>
              <a:rPr sz="2750" b="0" spc="65" dirty="0">
                <a:solidFill>
                  <a:srgbClr val="FFC000"/>
                </a:solidFill>
                <a:latin typeface="Arial"/>
                <a:cs typeface="Arial"/>
              </a:rPr>
              <a:t> </a:t>
            </a:r>
            <a:r>
              <a:rPr sz="2750" b="0" spc="-10" dirty="0">
                <a:solidFill>
                  <a:srgbClr val="FFC000"/>
                </a:solidFill>
                <a:latin typeface="Arial"/>
                <a:cs typeface="Arial"/>
              </a:rPr>
              <a:t>success!</a:t>
            </a:r>
            <a:endParaRPr sz="2750" dirty="0">
              <a:latin typeface="Arial"/>
              <a:cs typeface="Arial"/>
            </a:endParaRPr>
          </a:p>
        </p:txBody>
      </p:sp>
      <p:grpSp>
        <p:nvGrpSpPr>
          <p:cNvPr id="4" name="object 4"/>
          <p:cNvGrpSpPr/>
          <p:nvPr/>
        </p:nvGrpSpPr>
        <p:grpSpPr>
          <a:xfrm>
            <a:off x="3648075" y="4174386"/>
            <a:ext cx="4895850" cy="2026920"/>
            <a:chOff x="3648075" y="4174386"/>
            <a:chExt cx="4895850" cy="2026920"/>
          </a:xfrm>
        </p:grpSpPr>
        <p:pic>
          <p:nvPicPr>
            <p:cNvPr id="5" name="object 5"/>
            <p:cNvPicPr/>
            <p:nvPr/>
          </p:nvPicPr>
          <p:blipFill>
            <a:blip r:embed="rId3" cstate="print"/>
            <a:stretch>
              <a:fillRect/>
            </a:stretch>
          </p:blipFill>
          <p:spPr>
            <a:xfrm>
              <a:off x="3648075" y="4448174"/>
              <a:ext cx="4895850" cy="1752600"/>
            </a:xfrm>
            <a:prstGeom prst="rect">
              <a:avLst/>
            </a:prstGeom>
          </p:spPr>
        </p:pic>
        <p:sp>
          <p:nvSpPr>
            <p:cNvPr id="6" name="object 6"/>
            <p:cNvSpPr/>
            <p:nvPr/>
          </p:nvSpPr>
          <p:spPr>
            <a:xfrm>
              <a:off x="5936594" y="4174386"/>
              <a:ext cx="314325" cy="316865"/>
            </a:xfrm>
            <a:custGeom>
              <a:avLst/>
              <a:gdLst/>
              <a:ahLst/>
              <a:cxnLst/>
              <a:rect l="l" t="t" r="r" b="b"/>
              <a:pathLst>
                <a:path w="314325" h="316864">
                  <a:moveTo>
                    <a:pt x="314149" y="0"/>
                  </a:moveTo>
                  <a:lnTo>
                    <a:pt x="0" y="0"/>
                  </a:lnTo>
                  <a:lnTo>
                    <a:pt x="0" y="316347"/>
                  </a:lnTo>
                  <a:lnTo>
                    <a:pt x="314149" y="316347"/>
                  </a:lnTo>
                  <a:lnTo>
                    <a:pt x="314149" y="0"/>
                  </a:lnTo>
                  <a:close/>
                </a:path>
              </a:pathLst>
            </a:custGeom>
            <a:solidFill>
              <a:srgbClr val="FDFDFD"/>
            </a:solidFill>
          </p:spPr>
          <p:txBody>
            <a:bodyPr wrap="square" lIns="0" tIns="0" rIns="0" bIns="0" rtlCol="0"/>
            <a:lstStyle/>
            <a:p>
              <a:endParaRPr/>
            </a:p>
          </p:txBody>
        </p:sp>
        <p:pic>
          <p:nvPicPr>
            <p:cNvPr id="7" name="object 7"/>
            <p:cNvPicPr/>
            <p:nvPr/>
          </p:nvPicPr>
          <p:blipFill>
            <a:blip r:embed="rId4" cstate="print"/>
            <a:stretch>
              <a:fillRect/>
            </a:stretch>
          </p:blipFill>
          <p:spPr>
            <a:xfrm>
              <a:off x="4972050" y="4650114"/>
              <a:ext cx="2245000" cy="83920"/>
            </a:xfrm>
            <a:prstGeom prst="rect">
              <a:avLst/>
            </a:prstGeom>
          </p:spPr>
        </p:pic>
        <p:sp>
          <p:nvSpPr>
            <p:cNvPr id="8" name="object 8"/>
            <p:cNvSpPr/>
            <p:nvPr/>
          </p:nvSpPr>
          <p:spPr>
            <a:xfrm>
              <a:off x="5936594" y="4246229"/>
              <a:ext cx="314325" cy="245110"/>
            </a:xfrm>
            <a:custGeom>
              <a:avLst/>
              <a:gdLst/>
              <a:ahLst/>
              <a:cxnLst/>
              <a:rect l="l" t="t" r="r" b="b"/>
              <a:pathLst>
                <a:path w="314325" h="245110">
                  <a:moveTo>
                    <a:pt x="157395" y="0"/>
                  </a:moveTo>
                  <a:lnTo>
                    <a:pt x="134309" y="4611"/>
                  </a:lnTo>
                  <a:lnTo>
                    <a:pt x="114593" y="16977"/>
                  </a:lnTo>
                  <a:lnTo>
                    <a:pt x="99606" y="34889"/>
                  </a:lnTo>
                  <a:lnTo>
                    <a:pt x="90706" y="56142"/>
                  </a:lnTo>
                  <a:lnTo>
                    <a:pt x="68450" y="56142"/>
                  </a:lnTo>
                  <a:lnTo>
                    <a:pt x="68450" y="57349"/>
                  </a:lnTo>
                  <a:lnTo>
                    <a:pt x="63393" y="82470"/>
                  </a:lnTo>
                  <a:lnTo>
                    <a:pt x="49616" y="103007"/>
                  </a:lnTo>
                  <a:lnTo>
                    <a:pt x="29203" y="116865"/>
                  </a:lnTo>
                  <a:lnTo>
                    <a:pt x="4243" y="121949"/>
                  </a:lnTo>
                  <a:lnTo>
                    <a:pt x="0" y="121949"/>
                  </a:lnTo>
                  <a:lnTo>
                    <a:pt x="0" y="244503"/>
                  </a:lnTo>
                  <a:lnTo>
                    <a:pt x="314149" y="244503"/>
                  </a:lnTo>
                  <a:lnTo>
                    <a:pt x="314149" y="121949"/>
                  </a:lnTo>
                  <a:lnTo>
                    <a:pt x="309906" y="121949"/>
                  </a:lnTo>
                  <a:lnTo>
                    <a:pt x="284945" y="116865"/>
                  </a:lnTo>
                  <a:lnTo>
                    <a:pt x="264533" y="103007"/>
                  </a:lnTo>
                  <a:lnTo>
                    <a:pt x="250755" y="82470"/>
                  </a:lnTo>
                  <a:lnTo>
                    <a:pt x="245699" y="57349"/>
                  </a:lnTo>
                  <a:lnTo>
                    <a:pt x="245699" y="56142"/>
                  </a:lnTo>
                  <a:lnTo>
                    <a:pt x="223443" y="56142"/>
                  </a:lnTo>
                  <a:lnTo>
                    <a:pt x="214553" y="34889"/>
                  </a:lnTo>
                  <a:lnTo>
                    <a:pt x="199635" y="16977"/>
                  </a:lnTo>
                  <a:lnTo>
                    <a:pt x="180110" y="4611"/>
                  </a:lnTo>
                  <a:lnTo>
                    <a:pt x="157395" y="0"/>
                  </a:lnTo>
                  <a:close/>
                </a:path>
              </a:pathLst>
            </a:custGeom>
            <a:solidFill>
              <a:srgbClr val="0F6050"/>
            </a:solidFill>
          </p:spPr>
          <p:txBody>
            <a:bodyPr wrap="square" lIns="0" tIns="0" rIns="0" bIns="0" rtlCol="0"/>
            <a:lstStyle/>
            <a:p>
              <a:endParaRPr/>
            </a:p>
          </p:txBody>
        </p:sp>
        <p:sp>
          <p:nvSpPr>
            <p:cNvPr id="9" name="object 9"/>
            <p:cNvSpPr/>
            <p:nvPr/>
          </p:nvSpPr>
          <p:spPr>
            <a:xfrm>
              <a:off x="5936594" y="4174386"/>
              <a:ext cx="314325" cy="173355"/>
            </a:xfrm>
            <a:custGeom>
              <a:avLst/>
              <a:gdLst/>
              <a:ahLst/>
              <a:cxnLst/>
              <a:rect l="l" t="t" r="r" b="b"/>
              <a:pathLst>
                <a:path w="314325" h="173354">
                  <a:moveTo>
                    <a:pt x="314149" y="0"/>
                  </a:moveTo>
                  <a:lnTo>
                    <a:pt x="0" y="0"/>
                  </a:lnTo>
                  <a:lnTo>
                    <a:pt x="0" y="172659"/>
                  </a:lnTo>
                  <a:lnTo>
                    <a:pt x="1200" y="172659"/>
                  </a:lnTo>
                  <a:lnTo>
                    <a:pt x="1841" y="172659"/>
                  </a:lnTo>
                  <a:lnTo>
                    <a:pt x="3042" y="173263"/>
                  </a:lnTo>
                  <a:lnTo>
                    <a:pt x="44097" y="146268"/>
                  </a:lnTo>
                  <a:lnTo>
                    <a:pt x="47474" y="129193"/>
                  </a:lnTo>
                  <a:lnTo>
                    <a:pt x="47474" y="106860"/>
                  </a:lnTo>
                  <a:lnTo>
                    <a:pt x="75655" y="106860"/>
                  </a:lnTo>
                  <a:lnTo>
                    <a:pt x="89879" y="84172"/>
                  </a:lnTo>
                  <a:lnTo>
                    <a:pt x="109109" y="66634"/>
                  </a:lnTo>
                  <a:lnTo>
                    <a:pt x="132047" y="55323"/>
                  </a:lnTo>
                  <a:lnTo>
                    <a:pt x="157395" y="51313"/>
                  </a:lnTo>
                  <a:lnTo>
                    <a:pt x="182372" y="55323"/>
                  </a:lnTo>
                  <a:lnTo>
                    <a:pt x="205119" y="66634"/>
                  </a:lnTo>
                  <a:lnTo>
                    <a:pt x="224280" y="84172"/>
                  </a:lnTo>
                  <a:lnTo>
                    <a:pt x="238494" y="106860"/>
                  </a:lnTo>
                  <a:lnTo>
                    <a:pt x="266674" y="106860"/>
                  </a:lnTo>
                  <a:lnTo>
                    <a:pt x="266674" y="129193"/>
                  </a:lnTo>
                  <a:lnTo>
                    <a:pt x="270052" y="146268"/>
                  </a:lnTo>
                  <a:lnTo>
                    <a:pt x="279284" y="160285"/>
                  </a:lnTo>
                  <a:lnTo>
                    <a:pt x="293019" y="169773"/>
                  </a:lnTo>
                  <a:lnTo>
                    <a:pt x="309906" y="173263"/>
                  </a:lnTo>
                  <a:lnTo>
                    <a:pt x="311107" y="173263"/>
                  </a:lnTo>
                  <a:lnTo>
                    <a:pt x="312308" y="172659"/>
                  </a:lnTo>
                  <a:lnTo>
                    <a:pt x="314149" y="172659"/>
                  </a:lnTo>
                  <a:lnTo>
                    <a:pt x="314149" y="0"/>
                  </a:lnTo>
                  <a:close/>
                </a:path>
              </a:pathLst>
            </a:custGeom>
            <a:solidFill>
              <a:srgbClr val="2C6CBD"/>
            </a:solidFill>
          </p:spPr>
          <p:txBody>
            <a:bodyPr wrap="square" lIns="0" tIns="0" rIns="0" bIns="0" rtlCol="0"/>
            <a:lstStyle/>
            <a:p>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2" name="Text Box 3">
            <a:extLst>
              <a:ext uri="{FF2B5EF4-FFF2-40B4-BE49-F238E27FC236}">
                <a16:creationId xmlns:a16="http://schemas.microsoft.com/office/drawing/2014/main" id="{2072027D-7DB4-30F3-EA1A-38F842100892}"/>
              </a:ext>
            </a:extLst>
          </p:cNvPr>
          <p:cNvSpPr txBox="1">
            <a:spLocks noChangeArrowheads="1"/>
          </p:cNvSpPr>
          <p:nvPr/>
        </p:nvSpPr>
        <p:spPr bwMode="auto">
          <a:xfrm>
            <a:off x="381000" y="919040"/>
            <a:ext cx="95554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4000" b="1" dirty="0">
                <a:solidFill>
                  <a:schemeClr val="bg1"/>
                </a:solidFill>
                <a:latin typeface="Century Gothic" panose="020B0502020202020204" pitchFamily="34" charset="0"/>
              </a:rPr>
              <a:t>EXECUTIVE DIRECTOR’S REPORT</a:t>
            </a:r>
          </a:p>
        </p:txBody>
      </p:sp>
      <p:sp>
        <p:nvSpPr>
          <p:cNvPr id="4" name="TextBox 3">
            <a:extLst>
              <a:ext uri="{FF2B5EF4-FFF2-40B4-BE49-F238E27FC236}">
                <a16:creationId xmlns:a16="http://schemas.microsoft.com/office/drawing/2014/main" id="{BAAFF7FD-526C-A159-E4A3-677602EECC72}"/>
              </a:ext>
            </a:extLst>
          </p:cNvPr>
          <p:cNvSpPr txBox="1"/>
          <p:nvPr/>
        </p:nvSpPr>
        <p:spPr>
          <a:xfrm>
            <a:off x="533400" y="5241027"/>
            <a:ext cx="4000472" cy="884858"/>
          </a:xfrm>
          <a:prstGeom prst="rect">
            <a:avLst/>
          </a:prstGeom>
          <a:noFill/>
        </p:spPr>
        <p:txBody>
          <a:bodyPr wrap="square">
            <a:spAutoFit/>
          </a:bodyPr>
          <a:lstStyle/>
          <a:p>
            <a:pPr>
              <a:lnSpc>
                <a:spcPct val="100000"/>
              </a:lnSpc>
              <a:spcBef>
                <a:spcPts val="881"/>
              </a:spcBef>
              <a:buNone/>
            </a:pPr>
            <a:r>
              <a:rPr lang="en-US" altLang="en-US" b="1" dirty="0">
                <a:solidFill>
                  <a:schemeClr val="bg1"/>
                </a:solidFill>
                <a:latin typeface="Century Gothic" panose="020B0502020202020204" pitchFamily="34" charset="0"/>
              </a:rPr>
              <a:t>BARTON T. SIMPSON</a:t>
            </a:r>
            <a:endParaRPr lang="en-US" altLang="en-US" sz="2000" b="1" dirty="0">
              <a:solidFill>
                <a:schemeClr val="bg1"/>
              </a:solidFill>
              <a:latin typeface="Century Gothic" panose="020B0502020202020204" pitchFamily="34" charset="0"/>
            </a:endParaRPr>
          </a:p>
          <a:p>
            <a:pPr>
              <a:lnSpc>
                <a:spcPct val="100000"/>
              </a:lnSpc>
              <a:spcBef>
                <a:spcPts val="881"/>
              </a:spcBef>
              <a:buNone/>
            </a:pPr>
            <a:r>
              <a:rPr lang="en-US" altLang="en-US" sz="2000" dirty="0">
                <a:solidFill>
                  <a:schemeClr val="bg1"/>
                </a:solidFill>
                <a:latin typeface="Century Gothic" panose="020B0502020202020204" pitchFamily="34" charset="0"/>
              </a:rPr>
              <a:t>EXECUTIVE DIRECTOR</a:t>
            </a:r>
          </a:p>
        </p:txBody>
      </p:sp>
    </p:spTree>
    <p:extLst>
      <p:ext uri="{BB962C8B-B14F-4D97-AF65-F5344CB8AC3E}">
        <p14:creationId xmlns:p14="http://schemas.microsoft.com/office/powerpoint/2010/main" val="39061030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2" name="Title 1">
            <a:extLst>
              <a:ext uri="{FF2B5EF4-FFF2-40B4-BE49-F238E27FC236}">
                <a16:creationId xmlns:a16="http://schemas.microsoft.com/office/drawing/2014/main" id="{2EC2A6DA-1A00-1955-81FD-D35F52354245}"/>
              </a:ext>
            </a:extLst>
          </p:cNvPr>
          <p:cNvSpPr>
            <a:spLocks noGrp="1"/>
          </p:cNvSpPr>
          <p:nvPr>
            <p:ph type="ctrTitle"/>
          </p:nvPr>
        </p:nvSpPr>
        <p:spPr>
          <a:xfrm>
            <a:off x="591722" y="609600"/>
            <a:ext cx="9144000" cy="1903015"/>
          </a:xfrm>
        </p:spPr>
        <p:txBody>
          <a:bodyPr/>
          <a:lstStyle/>
          <a:p>
            <a:pPr algn="l"/>
            <a:r>
              <a:rPr lang="en-US" sz="4000" dirty="0">
                <a:solidFill>
                  <a:schemeClr val="bg1"/>
                </a:solidFill>
                <a:latin typeface="DIN Offc" panose="020B0504020101020102"/>
              </a:rPr>
              <a:t>3Q INVESTMENT COMMITTEE REPORT</a:t>
            </a:r>
            <a:br>
              <a:rPr lang="en-US" sz="3600" dirty="0">
                <a:solidFill>
                  <a:schemeClr val="bg1"/>
                </a:solidFill>
                <a:latin typeface="DIN Offc" panose="020B0504020101020102"/>
              </a:rPr>
            </a:br>
            <a:br>
              <a:rPr lang="en-US" sz="3600" dirty="0">
                <a:solidFill>
                  <a:schemeClr val="bg1"/>
                </a:solidFill>
                <a:latin typeface="DIN Offc" panose="020B0504020101020102"/>
              </a:rPr>
            </a:br>
            <a:r>
              <a:rPr lang="en-US" sz="2800" dirty="0">
                <a:solidFill>
                  <a:schemeClr val="bg1"/>
                </a:solidFill>
                <a:latin typeface="DIN Offc" panose="020B0504020101020102"/>
              </a:rPr>
              <a:t>NOVEMBER 13, 2024</a:t>
            </a:r>
            <a:endParaRPr lang="en-US" sz="3600" dirty="0">
              <a:solidFill>
                <a:schemeClr val="bg1"/>
              </a:solidFill>
              <a:latin typeface="DIN Offc" panose="020B0504020101020102"/>
            </a:endParaRPr>
          </a:p>
        </p:txBody>
      </p:sp>
      <p:sp>
        <p:nvSpPr>
          <p:cNvPr id="3" name="TextBox 2">
            <a:extLst>
              <a:ext uri="{FF2B5EF4-FFF2-40B4-BE49-F238E27FC236}">
                <a16:creationId xmlns:a16="http://schemas.microsoft.com/office/drawing/2014/main" id="{AB898194-F415-531B-8C54-A3515363D1D8}"/>
              </a:ext>
            </a:extLst>
          </p:cNvPr>
          <p:cNvSpPr txBox="1"/>
          <p:nvPr/>
        </p:nvSpPr>
        <p:spPr>
          <a:xfrm>
            <a:off x="641845" y="5262568"/>
            <a:ext cx="8683486" cy="969496"/>
          </a:xfrm>
          <a:prstGeom prst="rect">
            <a:avLst/>
          </a:prstGeom>
          <a:noFill/>
        </p:spPr>
        <p:txBody>
          <a:bodyPr wrap="square">
            <a:spAutoFit/>
          </a:bodyPr>
          <a:lstStyle/>
          <a:p>
            <a:pPr>
              <a:lnSpc>
                <a:spcPct val="100000"/>
              </a:lnSpc>
              <a:spcBef>
                <a:spcPts val="600"/>
              </a:spcBef>
              <a:buFontTx/>
              <a:buNone/>
            </a:pPr>
            <a:r>
              <a:rPr lang="en-US" altLang="en-US" sz="2600" b="1" dirty="0">
                <a:solidFill>
                  <a:schemeClr val="bg1"/>
                </a:solidFill>
                <a:latin typeface="Century Gothic" panose="020B0502020202020204" pitchFamily="34" charset="0"/>
              </a:rPr>
              <a:t>SLOAN THOMAS</a:t>
            </a:r>
          </a:p>
          <a:p>
            <a:pPr>
              <a:lnSpc>
                <a:spcPct val="100000"/>
              </a:lnSpc>
              <a:spcBef>
                <a:spcPts val="600"/>
              </a:spcBef>
              <a:buFontTx/>
              <a:buNone/>
            </a:pPr>
            <a:r>
              <a:rPr lang="en-US" altLang="en-US" dirty="0">
                <a:solidFill>
                  <a:schemeClr val="bg1"/>
                </a:solidFill>
                <a:latin typeface="Century Gothic" panose="020B0502020202020204" pitchFamily="34" charset="0"/>
              </a:rPr>
              <a:t>COMMITTEE CHAIR</a:t>
            </a:r>
            <a:endParaRPr lang="en-US" altLang="en-US" sz="2600" dirty="0">
              <a:solidFill>
                <a:schemeClr val="bg1"/>
              </a:solidFill>
              <a:latin typeface="Century Gothic" panose="020B0502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5CCA52C-4503-B442-AF11-A9A2B15CC54B}"/>
              </a:ext>
            </a:extLst>
          </p:cNvPr>
          <p:cNvSpPr>
            <a:spLocks noChangeArrowheads="1"/>
          </p:cNvSpPr>
          <p:nvPr/>
        </p:nvSpPr>
        <p:spPr bwMode="auto">
          <a:xfrm>
            <a:off x="424542" y="152400"/>
            <a:ext cx="986245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dirty="0">
                <a:solidFill>
                  <a:srgbClr val="0072BB"/>
                </a:solidFill>
                <a:latin typeface="DIN Offc" panose="020B0504020101020102" pitchFamily="34" charset="77"/>
              </a:rPr>
              <a:t>3Q 2024 INVESTMENT COMMITTEE SUMMARY REPORT</a:t>
            </a:r>
          </a:p>
        </p:txBody>
      </p:sp>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3F8DBF82-BA2C-9BAA-286F-2D84B24D4C9D}"/>
              </a:ext>
            </a:extLst>
          </p:cNvPr>
          <p:cNvGrpSpPr/>
          <p:nvPr/>
        </p:nvGrpSpPr>
        <p:grpSpPr>
          <a:xfrm>
            <a:off x="8458200" y="6192434"/>
            <a:ext cx="3010872" cy="651005"/>
            <a:chOff x="8663348" y="6189789"/>
            <a:chExt cx="3010872" cy="651005"/>
          </a:xfrm>
        </p:grpSpPr>
        <p:grpSp>
          <p:nvGrpSpPr>
            <p:cNvPr id="11" name="Group 1">
              <a:extLst>
                <a:ext uri="{FF2B5EF4-FFF2-40B4-BE49-F238E27FC236}">
                  <a16:creationId xmlns:a16="http://schemas.microsoft.com/office/drawing/2014/main" id="{1AB94B15-0060-A7C8-F482-12F808649BD2}"/>
                </a:ext>
              </a:extLst>
            </p:cNvPr>
            <p:cNvGrpSpPr>
              <a:grpSpLocks/>
            </p:cNvGrpSpPr>
            <p:nvPr/>
          </p:nvGrpSpPr>
          <p:grpSpPr bwMode="auto">
            <a:xfrm>
              <a:off x="8663348" y="6231092"/>
              <a:ext cx="2027263" cy="574039"/>
              <a:chOff x="7443039" y="5320816"/>
              <a:chExt cx="3009744" cy="851384"/>
            </a:xfrm>
          </p:grpSpPr>
          <p:pic>
            <p:nvPicPr>
              <p:cNvPr id="13" name="Picture 7">
                <a:extLst>
                  <a:ext uri="{FF2B5EF4-FFF2-40B4-BE49-F238E27FC236}">
                    <a16:creationId xmlns:a16="http://schemas.microsoft.com/office/drawing/2014/main" id="{F8F7555B-7829-6D76-597E-D0A79D248EB1}"/>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2018-Baldrige-Award-Recipient-Logo-CS6.png">
                <a:extLst>
                  <a:ext uri="{FF2B5EF4-FFF2-40B4-BE49-F238E27FC236}">
                    <a16:creationId xmlns:a16="http://schemas.microsoft.com/office/drawing/2014/main" id="{C456216C-3E63-036E-F324-484824F05A89}"/>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red and blue sign with white text&#10;&#10;Description automatically generated">
              <a:extLst>
                <a:ext uri="{FF2B5EF4-FFF2-40B4-BE49-F238E27FC236}">
                  <a16:creationId xmlns:a16="http://schemas.microsoft.com/office/drawing/2014/main" id="{682ED667-2499-212F-AA9D-3924B2A3583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
        <p:nvSpPr>
          <p:cNvPr id="2" name="Content Placeholder 2">
            <a:extLst>
              <a:ext uri="{FF2B5EF4-FFF2-40B4-BE49-F238E27FC236}">
                <a16:creationId xmlns:a16="http://schemas.microsoft.com/office/drawing/2014/main" id="{5990889D-00D6-E902-5A3B-9545DDD646BB}"/>
              </a:ext>
            </a:extLst>
          </p:cNvPr>
          <p:cNvSpPr txBox="1">
            <a:spLocks/>
          </p:cNvSpPr>
          <p:nvPr/>
        </p:nvSpPr>
        <p:spPr bwMode="auto">
          <a:xfrm>
            <a:off x="424542" y="1173163"/>
            <a:ext cx="10515600" cy="4972050"/>
          </a:xfrm>
          <a:prstGeom prst="rect">
            <a:avLst/>
          </a:prstGeom>
          <a:noFill/>
          <a:ln>
            <a:noFill/>
          </a:ln>
        </p:spPr>
        <p:txBody>
          <a:bodyPr>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S PGothic" panose="020B0600070205080204" pitchFamily="34" charset="-128"/>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S PGothic" panose="020B0600070205080204" pitchFamily="34" charset="-128"/>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S PGothic" panose="020B0600070205080204" pitchFamily="34" charset="-128"/>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S PGothic" panose="020B0600070205080204" pitchFamily="34" charset="-128"/>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S PGothic" panose="020B0600070205080204" pitchFamily="34" charset="-128"/>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defRPr/>
            </a:pPr>
            <a:r>
              <a:rPr lang="en-US" sz="2000" u="sng" dirty="0"/>
              <a:t>Market Performance</a:t>
            </a:r>
          </a:p>
          <a:p>
            <a:pPr algn="l">
              <a:defRPr/>
            </a:pPr>
            <a:r>
              <a:rPr lang="en-US" sz="1800" u="sng" dirty="0"/>
              <a:t>Q3 2024</a:t>
            </a:r>
          </a:p>
          <a:p>
            <a:pPr marL="342900" indent="-342900" algn="l">
              <a:buFont typeface="Arial" panose="020B0604020202020204" pitchFamily="34" charset="0"/>
              <a:buChar char="•"/>
              <a:defRPr/>
            </a:pPr>
            <a:r>
              <a:rPr lang="en-US" sz="1600" dirty="0"/>
              <a:t>The Federal Reserve cut the Federal Funds rate by 50 basis points in Q3, marking a shift after a rate hiking cycle that started in 2022.  The cut was prompted by decelerating inflation and early signs of weakness in the labor market.</a:t>
            </a:r>
          </a:p>
          <a:p>
            <a:pPr marL="342900" indent="-342900" algn="l">
              <a:buFont typeface="Arial" panose="020B0604020202020204" pitchFamily="34" charset="0"/>
              <a:buChar char="•"/>
              <a:defRPr/>
            </a:pPr>
            <a:r>
              <a:rPr lang="en-US" sz="1600" dirty="0"/>
              <a:t>Inflation continued to decelerate, with headline CPI at 2.5% in August (down from 3.0% in June) and well below the 9.1% peak in June 2022.</a:t>
            </a:r>
          </a:p>
          <a:p>
            <a:pPr marL="342900" indent="-342900" algn="l">
              <a:buFont typeface="Arial" panose="020B0604020202020204" pitchFamily="34" charset="0"/>
              <a:buChar char="•"/>
              <a:defRPr/>
            </a:pPr>
            <a:r>
              <a:rPr lang="en-US" sz="1600" dirty="0"/>
              <a:t>For the S&amp;P 500, ten sectors posted positive returns for the 3Q; equities in regions outside the US were mixed.</a:t>
            </a:r>
          </a:p>
          <a:p>
            <a:pPr marL="342900" indent="-342900" algn="l">
              <a:buFont typeface="Arial" panose="020B0604020202020204" pitchFamily="34" charset="0"/>
              <a:buChar char="•"/>
              <a:defRPr/>
            </a:pPr>
            <a:r>
              <a:rPr lang="en-US" sz="1600" dirty="0"/>
              <a:t>The S&amp;P 500 rose by 5.9% in Q3 2024; the Dow Jones Industrial Average increased 8.7%; the Russell Midcap gained 9.2%; and the Russell 2000 small-cap index rose 9.3%.</a:t>
            </a:r>
          </a:p>
          <a:p>
            <a:pPr marL="342900" indent="-342900" algn="l">
              <a:buFont typeface="Arial" panose="020B0604020202020204" pitchFamily="34" charset="0"/>
              <a:buChar char="•"/>
              <a:defRPr/>
            </a:pPr>
            <a:r>
              <a:rPr lang="en-US" sz="1600" dirty="0"/>
              <a:t>Total investment performance including SAC/PAC account was a gain of $4.47 million bringing total funds to $80.1 million including our cash accounts. Title V/Title III investment performance was a gain of $230,532 bringing total funds to $4.70 million. </a:t>
            </a:r>
          </a:p>
          <a:p>
            <a:pPr marL="342900" indent="-342900" algn="l">
              <a:buFont typeface="Arial" panose="020B0604020202020204" pitchFamily="34" charset="0"/>
              <a:buChar char="•"/>
              <a:defRPr/>
            </a:pPr>
            <a:r>
              <a:rPr lang="en-US" sz="1600" dirty="0"/>
              <a:t>Expenses remain in excellent position with annual fees at 0.47%.</a:t>
            </a:r>
          </a:p>
          <a:p>
            <a:pPr>
              <a:defRPr/>
            </a:pPr>
            <a:endParaRPr lang="en-US" sz="2000" dirty="0"/>
          </a:p>
          <a:p>
            <a:pPr>
              <a:defRPr/>
            </a:pPr>
            <a:endParaRPr lang="en-US" sz="1800" dirty="0"/>
          </a:p>
          <a:p>
            <a:pPr>
              <a:defRPr/>
            </a:pPr>
            <a:endParaRPr lang="en-US" sz="1800" dirty="0"/>
          </a:p>
          <a:p>
            <a:pPr>
              <a:defRPr/>
            </a:pPr>
            <a:endParaRPr lang="en-US" sz="1800" dirty="0"/>
          </a:p>
        </p:txBody>
      </p:sp>
    </p:spTree>
    <p:extLst>
      <p:ext uri="{BB962C8B-B14F-4D97-AF65-F5344CB8AC3E}">
        <p14:creationId xmlns:p14="http://schemas.microsoft.com/office/powerpoint/2010/main" val="2502104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5CCA52C-4503-B442-AF11-A9A2B15CC54B}"/>
              </a:ext>
            </a:extLst>
          </p:cNvPr>
          <p:cNvSpPr>
            <a:spLocks noChangeArrowheads="1"/>
          </p:cNvSpPr>
          <p:nvPr/>
        </p:nvSpPr>
        <p:spPr bwMode="auto">
          <a:xfrm>
            <a:off x="424542" y="152400"/>
            <a:ext cx="97262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dirty="0">
                <a:solidFill>
                  <a:srgbClr val="0072BB"/>
                </a:solidFill>
                <a:latin typeface="DIN Offc" panose="020B0504020101020102" pitchFamily="34" charset="77"/>
              </a:rPr>
              <a:t>3Q 2024 INVESTMENT COMMITTEE SUMMARY REPORT</a:t>
            </a:r>
          </a:p>
        </p:txBody>
      </p:sp>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3F8DBF82-BA2C-9BAA-286F-2D84B24D4C9D}"/>
              </a:ext>
            </a:extLst>
          </p:cNvPr>
          <p:cNvGrpSpPr/>
          <p:nvPr/>
        </p:nvGrpSpPr>
        <p:grpSpPr>
          <a:xfrm>
            <a:off x="8663348" y="6189789"/>
            <a:ext cx="3010872" cy="651005"/>
            <a:chOff x="8663348" y="6189789"/>
            <a:chExt cx="3010872" cy="651005"/>
          </a:xfrm>
        </p:grpSpPr>
        <p:grpSp>
          <p:nvGrpSpPr>
            <p:cNvPr id="11" name="Group 1">
              <a:extLst>
                <a:ext uri="{FF2B5EF4-FFF2-40B4-BE49-F238E27FC236}">
                  <a16:creationId xmlns:a16="http://schemas.microsoft.com/office/drawing/2014/main" id="{1AB94B15-0060-A7C8-F482-12F808649BD2}"/>
                </a:ext>
              </a:extLst>
            </p:cNvPr>
            <p:cNvGrpSpPr>
              <a:grpSpLocks/>
            </p:cNvGrpSpPr>
            <p:nvPr/>
          </p:nvGrpSpPr>
          <p:grpSpPr bwMode="auto">
            <a:xfrm>
              <a:off x="8663348" y="6231092"/>
              <a:ext cx="2027263" cy="574039"/>
              <a:chOff x="7443039" y="5320816"/>
              <a:chExt cx="3009744" cy="851384"/>
            </a:xfrm>
          </p:grpSpPr>
          <p:pic>
            <p:nvPicPr>
              <p:cNvPr id="13" name="Picture 7">
                <a:extLst>
                  <a:ext uri="{FF2B5EF4-FFF2-40B4-BE49-F238E27FC236}">
                    <a16:creationId xmlns:a16="http://schemas.microsoft.com/office/drawing/2014/main" id="{F8F7555B-7829-6D76-597E-D0A79D248EB1}"/>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2018-Baldrige-Award-Recipient-Logo-CS6.png">
                <a:extLst>
                  <a:ext uri="{FF2B5EF4-FFF2-40B4-BE49-F238E27FC236}">
                    <a16:creationId xmlns:a16="http://schemas.microsoft.com/office/drawing/2014/main" id="{C456216C-3E63-036E-F324-484824F05A89}"/>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red and blue sign with white text&#10;&#10;Description automatically generated">
              <a:extLst>
                <a:ext uri="{FF2B5EF4-FFF2-40B4-BE49-F238E27FC236}">
                  <a16:creationId xmlns:a16="http://schemas.microsoft.com/office/drawing/2014/main" id="{682ED667-2499-212F-AA9D-3924B2A3583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
        <p:nvSpPr>
          <p:cNvPr id="9" name="Content Placeholder 2">
            <a:extLst>
              <a:ext uri="{FF2B5EF4-FFF2-40B4-BE49-F238E27FC236}">
                <a16:creationId xmlns:a16="http://schemas.microsoft.com/office/drawing/2014/main" id="{AFAFA16C-95BA-8F99-DB89-E3605D0259B7}"/>
              </a:ext>
            </a:extLst>
          </p:cNvPr>
          <p:cNvSpPr txBox="1">
            <a:spLocks/>
          </p:cNvSpPr>
          <p:nvPr/>
        </p:nvSpPr>
        <p:spPr bwMode="auto">
          <a:xfrm>
            <a:off x="533400" y="1225550"/>
            <a:ext cx="10515600" cy="4406900"/>
          </a:xfrm>
          <a:prstGeom prst="rect">
            <a:avLst/>
          </a:prstGeom>
          <a:noFill/>
          <a:ln>
            <a:noFill/>
          </a:ln>
        </p:spPr>
        <p:txBody>
          <a:bodyPr>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S PGothic" panose="020B0600070205080204" pitchFamily="34" charset="-128"/>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S PGothic" panose="020B0600070205080204" pitchFamily="34" charset="-128"/>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S PGothic" panose="020B0600070205080204" pitchFamily="34" charset="-128"/>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S PGothic" panose="020B0600070205080204" pitchFamily="34" charset="-128"/>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S PGothic" panose="020B0600070205080204" pitchFamily="34" charset="-128"/>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lang="en-US" sz="1800" u="sng" dirty="0"/>
              <a:t>2024 YTD Performance</a:t>
            </a:r>
          </a:p>
          <a:p>
            <a:pPr marL="285750" indent="-285750" algn="l">
              <a:buFont typeface="Arial" panose="020B0604020202020204" pitchFamily="34" charset="0"/>
              <a:buChar char="•"/>
              <a:defRPr/>
            </a:pPr>
            <a:r>
              <a:rPr lang="en-US" sz="1600" dirty="0"/>
              <a:t>US equity markets particularly for the S&amp;P 500 (+22.05%) have resulted in solid portfolio performance in 2024 </a:t>
            </a:r>
            <a:r>
              <a:rPr lang="en-US" sz="1600" dirty="0" err="1"/>
              <a:t>ytd</a:t>
            </a:r>
            <a:r>
              <a:rPr lang="en-US" sz="1600" dirty="0"/>
              <a:t>. Investments return total $8.6 million for 2024 </a:t>
            </a:r>
            <a:r>
              <a:rPr lang="en-US" sz="1600" dirty="0" err="1"/>
              <a:t>ytd</a:t>
            </a:r>
            <a:r>
              <a:rPr lang="en-US" sz="1600" dirty="0"/>
              <a:t>.</a:t>
            </a:r>
          </a:p>
          <a:p>
            <a:pPr marL="285750" indent="-285750" algn="l">
              <a:buFont typeface="Arial" panose="020B0604020202020204" pitchFamily="34" charset="0"/>
              <a:buChar char="•"/>
              <a:defRPr/>
            </a:pPr>
            <a:r>
              <a:rPr lang="en-US" sz="1600" dirty="0"/>
              <a:t>After a small gain in the last quarter, the Portfolio performance continues to improve with total funds reaching $80.1 million.</a:t>
            </a:r>
            <a:endParaRPr lang="en-US" sz="1600" u="sng" dirty="0"/>
          </a:p>
          <a:p>
            <a:pPr algn="l">
              <a:defRPr/>
            </a:pPr>
            <a:r>
              <a:rPr lang="en-US" sz="1800" u="sng" dirty="0"/>
              <a:t>Portfolio exposure to China/Hong Kong</a:t>
            </a:r>
            <a:endParaRPr lang="en-US" sz="1800" dirty="0"/>
          </a:p>
          <a:p>
            <a:pPr marL="285750" indent="-285750" algn="l">
              <a:buFont typeface="Arial" panose="020B0604020202020204" pitchFamily="34" charset="0"/>
              <a:buChar char="•"/>
              <a:defRPr/>
            </a:pPr>
            <a:r>
              <a:rPr lang="en-US" sz="1600" dirty="0"/>
              <a:t>As of September 30, the portfolio had a total exposure of $909,434 to China/Hong Kong assets or 1.13%  </a:t>
            </a:r>
          </a:p>
          <a:p>
            <a:pPr algn="l">
              <a:defRPr/>
            </a:pPr>
            <a:r>
              <a:rPr lang="en-US" sz="1800" u="sng" dirty="0"/>
              <a:t>Action Item</a:t>
            </a:r>
          </a:p>
          <a:p>
            <a:pPr marL="285750" indent="-285750" algn="l">
              <a:buFont typeface="Arial" panose="020B0604020202020204" pitchFamily="34" charset="0"/>
              <a:buChar char="•"/>
              <a:defRPr/>
            </a:pPr>
            <a:r>
              <a:rPr lang="en-US" sz="1600" dirty="0"/>
              <a:t>The Committee reviewed data (3-year rolling returns) and benchmark data on Endowments and recommends a 2025 distribution rate of 4.60%, an increase from the2024 rate.</a:t>
            </a:r>
            <a:endParaRPr lang="en-US" dirty="0"/>
          </a:p>
          <a:p>
            <a:pPr>
              <a:defRPr/>
            </a:pPr>
            <a:endParaRPr lang="en-US" sz="2000" dirty="0"/>
          </a:p>
          <a:p>
            <a:pPr>
              <a:defRPr/>
            </a:pPr>
            <a:endParaRPr lang="en-US" sz="2000" dirty="0"/>
          </a:p>
        </p:txBody>
      </p:sp>
    </p:spTree>
    <p:extLst>
      <p:ext uri="{BB962C8B-B14F-4D97-AF65-F5344CB8AC3E}">
        <p14:creationId xmlns:p14="http://schemas.microsoft.com/office/powerpoint/2010/main" val="702371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B572E-75B9-1FEF-A341-458EAC4D0026}"/>
            </a:ext>
          </a:extLst>
        </p:cNvPr>
        <p:cNvGrpSpPr/>
        <p:nvPr/>
      </p:nvGrpSpPr>
      <p:grpSpPr>
        <a:xfrm>
          <a:off x="0" y="0"/>
          <a:ext cx="0" cy="0"/>
          <a:chOff x="0" y="0"/>
          <a:chExt cx="0" cy="0"/>
        </a:xfrm>
      </p:grpSpPr>
      <p:sp>
        <p:nvSpPr>
          <p:cNvPr id="5" name="Rectangle 11">
            <a:extLst>
              <a:ext uri="{FF2B5EF4-FFF2-40B4-BE49-F238E27FC236}">
                <a16:creationId xmlns:a16="http://schemas.microsoft.com/office/drawing/2014/main" id="{C62AB36A-8B2A-F053-1850-742BCF710996}"/>
              </a:ext>
            </a:extLst>
          </p:cNvPr>
          <p:cNvSpPr>
            <a:spLocks noChangeArrowheads="1"/>
          </p:cNvSpPr>
          <p:nvPr/>
        </p:nvSpPr>
        <p:spPr bwMode="auto">
          <a:xfrm>
            <a:off x="457200" y="1219200"/>
            <a:ext cx="113538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algn="l" eaLnBrk="1" hangingPunct="1">
              <a:buFont typeface="Arial" panose="020B0604020202020204" pitchFamily="34" charset="0"/>
              <a:buChar char="•"/>
              <a:defRPr/>
            </a:pPr>
            <a:endParaRPr lang="en-US" sz="2400" u="sng" dirty="0">
              <a:latin typeface="DIN Offc" panose="020B0504020101020102" pitchFamily="34" charset="77"/>
            </a:endParaRPr>
          </a:p>
        </p:txBody>
      </p:sp>
      <p:grpSp>
        <p:nvGrpSpPr>
          <p:cNvPr id="6" name="Group 1">
            <a:extLst>
              <a:ext uri="{FF2B5EF4-FFF2-40B4-BE49-F238E27FC236}">
                <a16:creationId xmlns:a16="http://schemas.microsoft.com/office/drawing/2014/main" id="{AD4290D6-730A-F420-7CB9-5EAC4FD755A0}"/>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F379C14-1237-39A4-4074-72CB2A6C35A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4D2F82AE-79D3-7393-412F-815D0BCB1600}"/>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1ED94B37-C728-A7DF-01F2-14C4BD3C5657}"/>
              </a:ext>
            </a:extLst>
          </p:cNvPr>
          <p:cNvGrpSpPr/>
          <p:nvPr/>
        </p:nvGrpSpPr>
        <p:grpSpPr>
          <a:xfrm>
            <a:off x="8663348" y="6189789"/>
            <a:ext cx="3010872" cy="651005"/>
            <a:chOff x="8663348" y="6189789"/>
            <a:chExt cx="3010872" cy="651005"/>
          </a:xfrm>
        </p:grpSpPr>
        <p:grpSp>
          <p:nvGrpSpPr>
            <p:cNvPr id="11" name="Group 1">
              <a:extLst>
                <a:ext uri="{FF2B5EF4-FFF2-40B4-BE49-F238E27FC236}">
                  <a16:creationId xmlns:a16="http://schemas.microsoft.com/office/drawing/2014/main" id="{F70FAC8A-A110-2AFE-3019-A9CD8B67097D}"/>
                </a:ext>
              </a:extLst>
            </p:cNvPr>
            <p:cNvGrpSpPr>
              <a:grpSpLocks/>
            </p:cNvGrpSpPr>
            <p:nvPr/>
          </p:nvGrpSpPr>
          <p:grpSpPr bwMode="auto">
            <a:xfrm>
              <a:off x="8663348" y="6231092"/>
              <a:ext cx="2027263" cy="574039"/>
              <a:chOff x="7443039" y="5320816"/>
              <a:chExt cx="3009744" cy="851384"/>
            </a:xfrm>
          </p:grpSpPr>
          <p:pic>
            <p:nvPicPr>
              <p:cNvPr id="13" name="Picture 7">
                <a:extLst>
                  <a:ext uri="{FF2B5EF4-FFF2-40B4-BE49-F238E27FC236}">
                    <a16:creationId xmlns:a16="http://schemas.microsoft.com/office/drawing/2014/main" id="{279B80B8-EF97-AD3A-B8DF-B0D2F3E91CDB}"/>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2018-Baldrige-Award-Recipient-Logo-CS6.png">
                <a:extLst>
                  <a:ext uri="{FF2B5EF4-FFF2-40B4-BE49-F238E27FC236}">
                    <a16:creationId xmlns:a16="http://schemas.microsoft.com/office/drawing/2014/main" id="{5E67987C-8397-C13C-AF26-7FEA4D16646C}"/>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red and blue sign with white text&#10;&#10;Description automatically generated">
              <a:extLst>
                <a:ext uri="{FF2B5EF4-FFF2-40B4-BE49-F238E27FC236}">
                  <a16:creationId xmlns:a16="http://schemas.microsoft.com/office/drawing/2014/main" id="{B1D33CD1-B876-9B34-7EC8-E7F178FE924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
        <p:nvSpPr>
          <p:cNvPr id="2" name="Rectangle 6">
            <a:extLst>
              <a:ext uri="{FF2B5EF4-FFF2-40B4-BE49-F238E27FC236}">
                <a16:creationId xmlns:a16="http://schemas.microsoft.com/office/drawing/2014/main" id="{67DE40E7-4EBC-D417-375A-060F60CBCE46}"/>
              </a:ext>
            </a:extLst>
          </p:cNvPr>
          <p:cNvSpPr>
            <a:spLocks noChangeArrowheads="1"/>
          </p:cNvSpPr>
          <p:nvPr/>
        </p:nvSpPr>
        <p:spPr bwMode="auto">
          <a:xfrm>
            <a:off x="838200" y="303212"/>
            <a:ext cx="10515600" cy="1325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norm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Aft>
                <a:spcPts val="600"/>
              </a:spcAft>
              <a:defRPr/>
            </a:pPr>
            <a:r>
              <a:rPr lang="en-US" altLang="en-US" sz="3200" b="1" dirty="0">
                <a:solidFill>
                  <a:srgbClr val="0072BB"/>
                </a:solidFill>
                <a:latin typeface="DIN Offc" panose="020B0504020101020102" pitchFamily="34" charset="77"/>
              </a:rPr>
              <a:t>ACTION ITEM – APPROVAL TO ADOPT A DISTRIBUTION RATE OF 4.60% OF ENDOWED FUNDS FOR 2025</a:t>
            </a:r>
          </a:p>
        </p:txBody>
      </p:sp>
      <p:sp>
        <p:nvSpPr>
          <p:cNvPr id="3" name="TextBox 2">
            <a:extLst>
              <a:ext uri="{FF2B5EF4-FFF2-40B4-BE49-F238E27FC236}">
                <a16:creationId xmlns:a16="http://schemas.microsoft.com/office/drawing/2014/main" id="{11ED9CAB-73F5-269E-C792-864CEFCF81D7}"/>
              </a:ext>
            </a:extLst>
          </p:cNvPr>
          <p:cNvSpPr txBox="1"/>
          <p:nvPr/>
        </p:nvSpPr>
        <p:spPr bwMode="auto">
          <a:xfrm>
            <a:off x="457200" y="1720586"/>
            <a:ext cx="5181600" cy="4351338"/>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marL="228600" marR="0" indent="-228600">
              <a:lnSpc>
                <a:spcPct val="90000"/>
              </a:lnSpc>
              <a:spcBef>
                <a:spcPts val="1000"/>
              </a:spcBef>
              <a:buFont typeface="Arial" panose="020B0604020202020204" pitchFamily="34" charset="0"/>
              <a:buChar char="•"/>
            </a:pPr>
            <a:r>
              <a:rPr lang="en-US" sz="1200" b="1" dirty="0">
                <a:effectLst/>
                <a:latin typeface="+mn-lt"/>
              </a:rPr>
              <a:t>ACTION ITEM: </a:t>
            </a:r>
            <a:r>
              <a:rPr lang="en-US" sz="1200" dirty="0">
                <a:effectLst/>
                <a:latin typeface="+mn-lt"/>
              </a:rPr>
              <a:t>Approval to adopt a distribution rate of </a:t>
            </a:r>
            <a:r>
              <a:rPr lang="en-US" sz="1200" u="sng" dirty="0">
                <a:effectLst/>
                <a:latin typeface="+mn-lt"/>
              </a:rPr>
              <a:t>4.60</a:t>
            </a:r>
            <a:r>
              <a:rPr lang="en-US" sz="1200" dirty="0">
                <a:effectLst/>
                <a:latin typeface="+mn-lt"/>
              </a:rPr>
              <a:t>% of endowed funds for 2025.</a:t>
            </a:r>
          </a:p>
          <a:p>
            <a:pPr marL="228600" marR="0" indent="-228600">
              <a:lnSpc>
                <a:spcPct val="90000"/>
              </a:lnSpc>
              <a:spcBef>
                <a:spcPts val="1000"/>
              </a:spcBef>
              <a:buFont typeface="Arial" panose="020B0604020202020204" pitchFamily="34" charset="0"/>
              <a:buChar char="•"/>
            </a:pPr>
            <a:r>
              <a:rPr lang="en-US" sz="1200" b="1" dirty="0">
                <a:effectLst/>
                <a:latin typeface="+mn-lt"/>
              </a:rPr>
              <a:t>BACKGROUND: </a:t>
            </a:r>
            <a:r>
              <a:rPr lang="en-US" sz="1200" dirty="0">
                <a:effectLst/>
                <a:latin typeface="+mn-lt"/>
              </a:rPr>
              <a:t>The existing policy gives the Alamo Colleges Foundation board of directors the authority to determine distributions on an annual basis under the guidance of the Investments Committee. The investment consultant (Graystone Consulting) recommends a distribution rate  </a:t>
            </a:r>
            <a:r>
              <a:rPr lang="en-US" sz="1200" u="sng" dirty="0">
                <a:effectLst/>
                <a:latin typeface="+mn-lt"/>
              </a:rPr>
              <a:t>4.60%</a:t>
            </a:r>
            <a:r>
              <a:rPr lang="en-US" sz="1200" dirty="0">
                <a:effectLst/>
                <a:latin typeface="+mn-lt"/>
              </a:rPr>
              <a:t> of 4.40% for 2024. Formerly, a distribution rate of 4.40% was adopted for 2023, 4.90% for 2022 and 4.50% for 2021. According to a NACUBO-Common fund Study of Endowments, endowments across all institutions averaged a spending rate of 4.8% in 2023, which increased from 4.2% in 2022. The study reported 4.8% in 2021 and 4.6% in 2020.</a:t>
            </a:r>
            <a:r>
              <a:rPr lang="en-US" sz="1200" b="1" dirty="0">
                <a:effectLst/>
                <a:latin typeface="+mn-lt"/>
              </a:rPr>
              <a:t> </a:t>
            </a:r>
            <a:endParaRPr lang="en-US" sz="1200" dirty="0">
              <a:effectLst/>
              <a:latin typeface="+mn-lt"/>
            </a:endParaRPr>
          </a:p>
          <a:p>
            <a:pPr marL="228600" marR="0" indent="-228600">
              <a:lnSpc>
                <a:spcPct val="90000"/>
              </a:lnSpc>
              <a:spcBef>
                <a:spcPts val="1000"/>
              </a:spcBef>
              <a:buFont typeface="Arial" panose="020B0604020202020204" pitchFamily="34" charset="0"/>
              <a:buChar char="•"/>
            </a:pPr>
            <a:r>
              <a:rPr lang="en-US" sz="1200" b="1" dirty="0">
                <a:effectLst/>
                <a:latin typeface="+mn-lt"/>
              </a:rPr>
              <a:t>RATIONALE:  </a:t>
            </a:r>
            <a:r>
              <a:rPr lang="en-US" sz="1200" dirty="0">
                <a:effectLst/>
                <a:latin typeface="+mn-lt"/>
              </a:rPr>
              <a:t>The Investments Committee recommended setting a distribution rate of 4.40% on endowed accounts last year. This recommendation was based on principles and best practices in the Process for Setting the Distribution Rate (attached) that advance prudent decision making. Another priority was recognizing the huge scholarship needs of our students. The rationale behind increasing the distribution rate is backed by the long-term return results that have been above the rate in most rolling periods. </a:t>
            </a:r>
          </a:p>
          <a:p>
            <a:pPr marL="228600" indent="-228600">
              <a:lnSpc>
                <a:spcPct val="90000"/>
              </a:lnSpc>
              <a:spcBef>
                <a:spcPts val="1000"/>
              </a:spcBef>
              <a:buFont typeface="Arial" panose="020B0604020202020204" pitchFamily="34" charset="0"/>
              <a:buChar char="•"/>
            </a:pPr>
            <a:r>
              <a:rPr lang="en-US" sz="1200" b="1" dirty="0">
                <a:latin typeface="+mn-lt"/>
              </a:rPr>
              <a:t>RECOMMENDATION TO THE BOARD: </a:t>
            </a:r>
            <a:r>
              <a:rPr lang="en-US" sz="1200" dirty="0">
                <a:latin typeface="+mn-lt"/>
              </a:rPr>
              <a:t>Approve adoption of a distribution rate of 4.60% of endowed funds for 2025. </a:t>
            </a:r>
            <a:endParaRPr lang="en-US" sz="1200" dirty="0">
              <a:effectLst/>
              <a:latin typeface="+mn-lt"/>
            </a:endParaRPr>
          </a:p>
        </p:txBody>
      </p:sp>
      <p:pic>
        <p:nvPicPr>
          <p:cNvPr id="4" name="Picture 3">
            <a:extLst>
              <a:ext uri="{FF2B5EF4-FFF2-40B4-BE49-F238E27FC236}">
                <a16:creationId xmlns:a16="http://schemas.microsoft.com/office/drawing/2014/main" id="{BB021AE8-9A59-3A98-28BB-F7DB8DDD50B6}"/>
              </a:ext>
            </a:extLst>
          </p:cNvPr>
          <p:cNvPicPr>
            <a:picLocks noChangeAspect="1"/>
          </p:cNvPicPr>
          <p:nvPr/>
        </p:nvPicPr>
        <p:blipFill>
          <a:blip r:embed="rId8"/>
          <a:stretch>
            <a:fillRect/>
          </a:stretch>
        </p:blipFill>
        <p:spPr>
          <a:xfrm>
            <a:off x="6019800" y="1720586"/>
            <a:ext cx="5720022" cy="3918214"/>
          </a:xfrm>
          <a:prstGeom prst="rect">
            <a:avLst/>
          </a:prstGeom>
          <a:noFill/>
        </p:spPr>
      </p:pic>
    </p:spTree>
    <p:extLst>
      <p:ext uri="{BB962C8B-B14F-4D97-AF65-F5344CB8AC3E}">
        <p14:creationId xmlns:p14="http://schemas.microsoft.com/office/powerpoint/2010/main" val="48071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6">
            <a:extLst>
              <a:ext uri="{FF2B5EF4-FFF2-40B4-BE49-F238E27FC236}">
                <a16:creationId xmlns:a16="http://schemas.microsoft.com/office/drawing/2014/main" id="{C40E0287-9646-209F-BABA-F0CE769A93A3}"/>
              </a:ext>
            </a:extLst>
          </p:cNvPr>
          <p:cNvSpPr>
            <a:spLocks noChangeArrowheads="1"/>
          </p:cNvSpPr>
          <p:nvPr/>
        </p:nvSpPr>
        <p:spPr bwMode="auto">
          <a:xfrm>
            <a:off x="355237" y="2490694"/>
            <a:ext cx="3378563" cy="307190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lIns="91440" tIns="45720" rIns="91440" bIns="45720" rtlCol="0" anchor="t">
            <a:norm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spcAft>
                <a:spcPts val="600"/>
              </a:spcAft>
              <a:defRPr/>
            </a:pPr>
            <a:r>
              <a:rPr lang="en-US" altLang="en-US" sz="4000" b="1" kern="1200" dirty="0">
                <a:solidFill>
                  <a:srgbClr val="FFFFFF"/>
                </a:solidFill>
                <a:latin typeface="+mj-lt"/>
                <a:ea typeface="+mj-ea"/>
                <a:cs typeface="+mj-cs"/>
              </a:rPr>
              <a:t>INVESTMENT PERFORMANCE SUMMARY TABLE</a:t>
            </a:r>
          </a:p>
        </p:txBody>
      </p:sp>
      <p:pic>
        <p:nvPicPr>
          <p:cNvPr id="7" name="Picture 6">
            <a:extLst>
              <a:ext uri="{FF2B5EF4-FFF2-40B4-BE49-F238E27FC236}">
                <a16:creationId xmlns:a16="http://schemas.microsoft.com/office/drawing/2014/main" id="{65F43482-49AB-C837-45F0-12E3A9BB6035}"/>
              </a:ext>
            </a:extLst>
          </p:cNvPr>
          <p:cNvPicPr>
            <a:picLocks noChangeAspect="1"/>
          </p:cNvPicPr>
          <p:nvPr/>
        </p:nvPicPr>
        <p:blipFill>
          <a:blip r:embed="rId3"/>
          <a:stretch>
            <a:fillRect/>
          </a:stretch>
        </p:blipFill>
        <p:spPr>
          <a:xfrm>
            <a:off x="4163185" y="478712"/>
            <a:ext cx="7976149" cy="5962172"/>
          </a:xfrm>
          <a:prstGeom prst="rect">
            <a:avLst/>
          </a:prstGeom>
        </p:spPr>
      </p:pic>
    </p:spTree>
    <p:extLst>
      <p:ext uri="{BB962C8B-B14F-4D97-AF65-F5344CB8AC3E}">
        <p14:creationId xmlns:p14="http://schemas.microsoft.com/office/powerpoint/2010/main" val="11615458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675149-1836-6543-493E-76499133C553}"/>
              </a:ext>
            </a:extLst>
          </p:cNvPr>
          <p:cNvPicPr>
            <a:picLocks noChangeAspect="1"/>
          </p:cNvPicPr>
          <p:nvPr/>
        </p:nvPicPr>
        <p:blipFill>
          <a:blip r:embed="rId2"/>
          <a:stretch>
            <a:fillRect/>
          </a:stretch>
        </p:blipFill>
        <p:spPr>
          <a:xfrm>
            <a:off x="990600" y="49369"/>
            <a:ext cx="10210800" cy="6759262"/>
          </a:xfrm>
          <a:prstGeom prst="rect">
            <a:avLst/>
          </a:prstGeom>
        </p:spPr>
      </p:pic>
    </p:spTree>
    <p:extLst>
      <p:ext uri="{BB962C8B-B14F-4D97-AF65-F5344CB8AC3E}">
        <p14:creationId xmlns:p14="http://schemas.microsoft.com/office/powerpoint/2010/main" val="763853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3" name="TextBox 2">
            <a:extLst>
              <a:ext uri="{FF2B5EF4-FFF2-40B4-BE49-F238E27FC236}">
                <a16:creationId xmlns:a16="http://schemas.microsoft.com/office/drawing/2014/main" id="{07387ED8-5C43-E63E-43E6-4A30F9C2E1A8}"/>
              </a:ext>
            </a:extLst>
          </p:cNvPr>
          <p:cNvSpPr txBox="1"/>
          <p:nvPr/>
        </p:nvSpPr>
        <p:spPr>
          <a:xfrm>
            <a:off x="304800" y="1295400"/>
            <a:ext cx="6335484" cy="523220"/>
          </a:xfrm>
          <a:prstGeom prst="rect">
            <a:avLst/>
          </a:prstGeom>
          <a:noFill/>
        </p:spPr>
        <p:txBody>
          <a:bodyPr wrap="square">
            <a:spAutoFit/>
          </a:bodyPr>
          <a:lstStyle/>
          <a:p>
            <a:pPr>
              <a:lnSpc>
                <a:spcPct val="100000"/>
              </a:lnSpc>
              <a:spcBef>
                <a:spcPct val="50000"/>
              </a:spcBef>
              <a:buFontTx/>
              <a:buNone/>
            </a:pPr>
            <a:r>
              <a:rPr lang="en-US" altLang="en-US" sz="2800" b="1" dirty="0">
                <a:solidFill>
                  <a:schemeClr val="bg1"/>
                </a:solidFill>
                <a:latin typeface="Century Gothic" panose="020B0502020202020204" pitchFamily="34" charset="0"/>
              </a:rPr>
              <a:t>Student Highlight  </a:t>
            </a:r>
          </a:p>
        </p:txBody>
      </p:sp>
      <p:sp>
        <p:nvSpPr>
          <p:cNvPr id="4" name="Rectangle 9">
            <a:extLst>
              <a:ext uri="{FF2B5EF4-FFF2-40B4-BE49-F238E27FC236}">
                <a16:creationId xmlns:a16="http://schemas.microsoft.com/office/drawing/2014/main" id="{DB8BB037-BF8F-D473-5C99-FFF79942ED14}"/>
              </a:ext>
            </a:extLst>
          </p:cNvPr>
          <p:cNvSpPr>
            <a:spLocks noChangeArrowheads="1"/>
          </p:cNvSpPr>
          <p:nvPr/>
        </p:nvSpPr>
        <p:spPr bwMode="auto">
          <a:xfrm>
            <a:off x="435497" y="4913994"/>
            <a:ext cx="5656262"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ts val="600"/>
              </a:spcBef>
              <a:buFontTx/>
              <a:buNone/>
            </a:pPr>
            <a:endParaRPr lang="en-US" altLang="en-US" sz="1000" dirty="0">
              <a:solidFill>
                <a:schemeClr val="bg1"/>
              </a:solidFill>
              <a:latin typeface="Century Gothic" panose="020B0502020202020204" pitchFamily="34" charset="0"/>
            </a:endParaRPr>
          </a:p>
          <a:p>
            <a:pPr>
              <a:lnSpc>
                <a:spcPct val="100000"/>
              </a:lnSpc>
              <a:spcBef>
                <a:spcPts val="600"/>
              </a:spcBef>
              <a:buFontTx/>
              <a:buNone/>
            </a:pPr>
            <a:r>
              <a:rPr lang="en-US" altLang="en-US" sz="2400" b="1" dirty="0">
                <a:solidFill>
                  <a:schemeClr val="bg1"/>
                </a:solidFill>
                <a:latin typeface="Century Gothic" panose="020B0502020202020204" pitchFamily="34" charset="0"/>
              </a:rPr>
              <a:t>Amy Carcanagues</a:t>
            </a:r>
            <a:r>
              <a:rPr lang="en-US" altLang="en-US" sz="1600" b="1" dirty="0">
                <a:solidFill>
                  <a:schemeClr val="bg1"/>
                </a:solidFill>
                <a:latin typeface="Century Gothic" panose="020B0502020202020204" pitchFamily="34" charset="0"/>
              </a:rPr>
              <a:t>		</a:t>
            </a:r>
          </a:p>
          <a:p>
            <a:pPr>
              <a:lnSpc>
                <a:spcPct val="100000"/>
              </a:lnSpc>
              <a:spcBef>
                <a:spcPts val="600"/>
              </a:spcBef>
              <a:buFontTx/>
              <a:buNone/>
            </a:pPr>
            <a:r>
              <a:rPr lang="en-US" altLang="en-US" sz="1800" dirty="0">
                <a:solidFill>
                  <a:schemeClr val="bg1"/>
                </a:solidFill>
                <a:latin typeface="Century Gothic" panose="020B0502020202020204" pitchFamily="34" charset="0"/>
              </a:rPr>
              <a:t>Director of Scholarship Programs</a:t>
            </a:r>
          </a:p>
          <a:p>
            <a:pPr>
              <a:lnSpc>
                <a:spcPct val="100000"/>
              </a:lnSpc>
              <a:spcBef>
                <a:spcPts val="600"/>
              </a:spcBef>
              <a:buFontTx/>
              <a:buNone/>
            </a:pPr>
            <a:endParaRPr lang="en-US" altLang="en-US" sz="1600" dirty="0">
              <a:solidFill>
                <a:schemeClr val="bg1"/>
              </a:solidFill>
              <a:latin typeface="Century Gothic" panose="020B0502020202020204" pitchFamily="34" charset="0"/>
            </a:endParaRPr>
          </a:p>
          <a:p>
            <a:pPr>
              <a:lnSpc>
                <a:spcPct val="100000"/>
              </a:lnSpc>
              <a:spcBef>
                <a:spcPts val="600"/>
              </a:spcBef>
              <a:buFontTx/>
              <a:buNone/>
            </a:pPr>
            <a:endParaRPr lang="en-US" altLang="en-US" sz="1600" dirty="0">
              <a:solidFill>
                <a:schemeClr val="bg1"/>
              </a:solidFill>
              <a:latin typeface="Century Gothic" panose="020B0502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E2939F5-D5AC-3DDF-E5BE-86356C1CAF4A}"/>
              </a:ext>
            </a:extLst>
          </p:cNvPr>
          <p:cNvPicPr>
            <a:picLocks noChangeAspect="1"/>
          </p:cNvPicPr>
          <p:nvPr/>
        </p:nvPicPr>
        <p:blipFill>
          <a:blip r:embed="rId2"/>
          <a:stretch>
            <a:fillRect/>
          </a:stretch>
        </p:blipFill>
        <p:spPr>
          <a:xfrm>
            <a:off x="1715034" y="428"/>
            <a:ext cx="8571966" cy="6857572"/>
          </a:xfrm>
          <a:prstGeom prst="rect">
            <a:avLst/>
          </a:prstGeom>
        </p:spPr>
      </p:pic>
      <p:sp>
        <p:nvSpPr>
          <p:cNvPr id="5" name="object 5"/>
          <p:cNvSpPr txBox="1">
            <a:spLocks noGrp="1"/>
          </p:cNvSpPr>
          <p:nvPr>
            <p:ph type="sldNum" sz="quarter" idx="7"/>
          </p:nvPr>
        </p:nvSpPr>
        <p:spPr>
          <a:xfrm>
            <a:off x="9292630" y="7483774"/>
            <a:ext cx="176529" cy="139065"/>
          </a:xfrm>
          <a:prstGeom prst="rect">
            <a:avLst/>
          </a:prstGeom>
        </p:spPr>
        <p:txBody>
          <a:bodyPr vert="horz" wrap="square" lIns="0" tIns="0" rIns="0" bIns="0" rtlCol="0">
            <a:spAutoFit/>
          </a:bodyPr>
          <a:lstStyle>
            <a:defPPr>
              <a:defRPr kern="0"/>
            </a:defPPr>
            <a:lvl1pPr>
              <a:defRPr sz="800" b="0" i="0">
                <a:solidFill>
                  <a:schemeClr val="tx1"/>
                </a:solidFill>
                <a:latin typeface="Arial"/>
                <a:cs typeface="Arial"/>
              </a:defRPr>
            </a:lvl1pPr>
          </a:lstStyle>
          <a:p>
            <a:pPr marL="68580">
              <a:spcBef>
                <a:spcPts val="25"/>
              </a:spcBef>
            </a:pPr>
            <a:fld id="{81D60167-4931-47E6-BA6A-407CBD079E47}" type="slidenum">
              <a:rPr lang="en-US" spc="-50" smtClean="0"/>
              <a:pPr marL="68580">
                <a:spcBef>
                  <a:spcPts val="25"/>
                </a:spcBef>
              </a:pPr>
              <a:t>50</a:t>
            </a:fld>
            <a:endParaRPr spc="-22"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CCA1A2-D61F-4D09-656D-100AE55394EA}"/>
              </a:ext>
            </a:extLst>
          </p:cNvPr>
          <p:cNvPicPr>
            <a:picLocks noChangeAspect="1"/>
          </p:cNvPicPr>
          <p:nvPr/>
        </p:nvPicPr>
        <p:blipFill>
          <a:blip r:embed="rId2"/>
          <a:stretch>
            <a:fillRect/>
          </a:stretch>
        </p:blipFill>
        <p:spPr>
          <a:xfrm>
            <a:off x="1219201" y="165000"/>
            <a:ext cx="9886278" cy="6616800"/>
          </a:xfrm>
          <a:prstGeom prst="rect">
            <a:avLst/>
          </a:prstGeom>
        </p:spPr>
      </p:pic>
    </p:spTree>
    <p:extLst>
      <p:ext uri="{BB962C8B-B14F-4D97-AF65-F5344CB8AC3E}">
        <p14:creationId xmlns:p14="http://schemas.microsoft.com/office/powerpoint/2010/main" val="302905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91534492-50C3-47DF-826D-28ADF68D637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a:extLst>
              <a:ext uri="{FF2B5EF4-FFF2-40B4-BE49-F238E27FC236}">
                <a16:creationId xmlns:a16="http://schemas.microsoft.com/office/drawing/2014/main" id="{C0E5E68B-6602-F549-B437-0A21F16C4592}"/>
              </a:ext>
            </a:extLst>
          </p:cNvPr>
          <p:cNvSpPr txBox="1">
            <a:spLocks noChangeArrowheads="1"/>
          </p:cNvSpPr>
          <p:nvPr/>
        </p:nvSpPr>
        <p:spPr bwMode="auto">
          <a:xfrm>
            <a:off x="2689225" y="969963"/>
            <a:ext cx="67056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3200" dirty="0">
                <a:solidFill>
                  <a:schemeClr val="bg1"/>
                </a:solidFill>
                <a:latin typeface="Century Gothic" panose="020B0502020202020204" pitchFamily="34" charset="0"/>
              </a:rPr>
              <a:t>Thank you.</a:t>
            </a:r>
          </a:p>
          <a:p>
            <a:pPr algn="ctr">
              <a:lnSpc>
                <a:spcPct val="100000"/>
              </a:lnSpc>
              <a:spcBef>
                <a:spcPct val="50000"/>
              </a:spcBef>
              <a:buFontTx/>
              <a:buNone/>
            </a:pPr>
            <a:endParaRPr lang="en-US" altLang="en-US" sz="3200" dirty="0">
              <a:solidFill>
                <a:schemeClr val="bg1"/>
              </a:solidFill>
              <a:latin typeface="Century Gothic" panose="020B0502020202020204" pitchFamily="34" charset="0"/>
            </a:endParaRPr>
          </a:p>
          <a:p>
            <a:pPr algn="ctr">
              <a:lnSpc>
                <a:spcPct val="100000"/>
              </a:lnSpc>
              <a:spcBef>
                <a:spcPct val="50000"/>
              </a:spcBef>
              <a:buFontTx/>
              <a:buNone/>
            </a:pPr>
            <a:endParaRPr lang="en-US" altLang="en-US" sz="3200" b="1" dirty="0">
              <a:solidFill>
                <a:schemeClr val="bg1"/>
              </a:solidFill>
              <a:latin typeface="Century Gothic" panose="020B0502020202020204" pitchFamily="34" charset="0"/>
            </a:endParaRPr>
          </a:p>
        </p:txBody>
      </p:sp>
      <p:pic>
        <p:nvPicPr>
          <p:cNvPr id="18" name="Picture 7">
            <a:extLst>
              <a:ext uri="{FF2B5EF4-FFF2-40B4-BE49-F238E27FC236}">
                <a16:creationId xmlns:a16="http://schemas.microsoft.com/office/drawing/2014/main" id="{B88CEFB8-4903-FC14-8E30-37B60F3E5741}"/>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364037" y="41735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5FF0EA95-A1D6-AB0D-2A0B-BB746AF98572}"/>
              </a:ext>
            </a:extLst>
          </p:cNvPr>
          <p:cNvCxnSpPr/>
          <p:nvPr/>
        </p:nvCxnSpPr>
        <p:spPr>
          <a:xfrm>
            <a:off x="4211637" y="54832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31D4E10-8B2E-E36E-7B36-EAD0DF6A2A93}"/>
              </a:ext>
            </a:extLst>
          </p:cNvPr>
          <p:cNvCxnSpPr/>
          <p:nvPr/>
        </p:nvCxnSpPr>
        <p:spPr>
          <a:xfrm>
            <a:off x="4211637" y="64738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164C7E1E-5744-424D-8211-ADEE4538851C}"/>
              </a:ext>
            </a:extLst>
          </p:cNvPr>
          <p:cNvGrpSpPr/>
          <p:nvPr/>
        </p:nvGrpSpPr>
        <p:grpSpPr>
          <a:xfrm>
            <a:off x="4239887" y="5574703"/>
            <a:ext cx="3529449" cy="866487"/>
            <a:chOff x="7114850" y="5349240"/>
            <a:chExt cx="3529449" cy="866487"/>
          </a:xfrm>
        </p:grpSpPr>
        <p:pic>
          <p:nvPicPr>
            <p:cNvPr id="22" name="Picture 1">
              <a:extLst>
                <a:ext uri="{FF2B5EF4-FFF2-40B4-BE49-F238E27FC236}">
                  <a16:creationId xmlns:a16="http://schemas.microsoft.com/office/drawing/2014/main" id="{1457F3A0-23D1-C21B-224D-E719FCDA3A06}"/>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2018-Baldrige-Award-Recipient-Logo-CS6.png">
              <a:extLst>
                <a:ext uri="{FF2B5EF4-FFF2-40B4-BE49-F238E27FC236}">
                  <a16:creationId xmlns:a16="http://schemas.microsoft.com/office/drawing/2014/main" id="{7A93CAF0-ADA1-0504-3F6F-62D373AF067F}"/>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red and blue sign with white text&#10;&#10;Description automatically generated">
              <a:extLst>
                <a:ext uri="{FF2B5EF4-FFF2-40B4-BE49-F238E27FC236}">
                  <a16:creationId xmlns:a16="http://schemas.microsoft.com/office/drawing/2014/main" id="{610D4E64-3522-645A-3970-5D8118C27D1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0" y="1"/>
            <a:ext cx="12192000" cy="6857999"/>
          </a:xfrm>
          <a:prstGeom prst="rect">
            <a:avLst/>
          </a:prstGeom>
        </p:spPr>
      </p:pic>
      <p:sp>
        <p:nvSpPr>
          <p:cNvPr id="26" name="object 26"/>
          <p:cNvSpPr txBox="1">
            <a:spLocks noGrp="1"/>
          </p:cNvSpPr>
          <p:nvPr>
            <p:ph type="title"/>
          </p:nvPr>
        </p:nvSpPr>
        <p:spPr>
          <a:xfrm>
            <a:off x="1120889" y="566300"/>
            <a:ext cx="4003862" cy="610756"/>
          </a:xfrm>
          <a:prstGeom prst="rect">
            <a:avLst/>
          </a:prstGeom>
        </p:spPr>
        <p:txBody>
          <a:bodyPr vert="horz" wrap="square" lIns="0" tIns="8965" rIns="0" bIns="0" numCol="1" rtlCol="0" anchor="ctr" anchorCtr="0" compatLnSpc="1">
            <a:prstTxWarp prst="textNoShape">
              <a:avLst/>
            </a:prstTxWarp>
            <a:spAutoFit/>
          </a:bodyPr>
          <a:lstStyle/>
          <a:p>
            <a:pPr marL="11206" marR="4482">
              <a:lnSpc>
                <a:spcPct val="100699"/>
              </a:lnSpc>
              <a:spcBef>
                <a:spcPts val="71"/>
              </a:spcBef>
            </a:pPr>
            <a:r>
              <a:rPr sz="4000" dirty="0">
                <a:solidFill>
                  <a:schemeClr val="bg1"/>
                </a:solidFill>
                <a:latin typeface="DIN Offc" panose="020B0504020101020102"/>
              </a:rPr>
              <a:t>Treasurer's Report</a:t>
            </a:r>
          </a:p>
        </p:txBody>
      </p:sp>
      <p:sp>
        <p:nvSpPr>
          <p:cNvPr id="27" name="object 27"/>
          <p:cNvSpPr txBox="1"/>
          <p:nvPr/>
        </p:nvSpPr>
        <p:spPr>
          <a:xfrm>
            <a:off x="1120589" y="1716316"/>
            <a:ext cx="7259921" cy="1321976"/>
          </a:xfrm>
          <a:prstGeom prst="rect">
            <a:avLst/>
          </a:prstGeom>
        </p:spPr>
        <p:txBody>
          <a:bodyPr vert="horz" wrap="square" lIns="0" tIns="8965" rIns="0" bIns="0" rtlCol="0">
            <a:spAutoFit/>
          </a:bodyPr>
          <a:lstStyle/>
          <a:p>
            <a:pPr marL="11206" marR="4482">
              <a:lnSpc>
                <a:spcPct val="100699"/>
              </a:lnSpc>
              <a:spcBef>
                <a:spcPts val="71"/>
              </a:spcBef>
            </a:pPr>
            <a:r>
              <a:rPr sz="2824" b="1" dirty="0">
                <a:solidFill>
                  <a:srgbClr val="FFFFFF"/>
                </a:solidFill>
                <a:latin typeface="Century Gothic"/>
                <a:cs typeface="Century Gothic"/>
              </a:rPr>
              <a:t>Financial</a:t>
            </a:r>
            <a:r>
              <a:rPr sz="2824" b="1" spc="-62" dirty="0">
                <a:solidFill>
                  <a:srgbClr val="FFFFFF"/>
                </a:solidFill>
                <a:latin typeface="Century Gothic"/>
                <a:cs typeface="Century Gothic"/>
              </a:rPr>
              <a:t> </a:t>
            </a:r>
            <a:r>
              <a:rPr sz="2824" b="1" spc="-9" dirty="0">
                <a:solidFill>
                  <a:srgbClr val="FFFFFF"/>
                </a:solidFill>
                <a:latin typeface="Century Gothic"/>
                <a:cs typeface="Century Gothic"/>
              </a:rPr>
              <a:t>Summary</a:t>
            </a:r>
            <a:endParaRPr lang="en-US" sz="2824" b="1" spc="-35" dirty="0">
              <a:solidFill>
                <a:srgbClr val="FFFFFF"/>
              </a:solidFill>
              <a:latin typeface="Century Gothic"/>
              <a:cs typeface="Century Gothic"/>
            </a:endParaRPr>
          </a:p>
          <a:p>
            <a:pPr marL="11206" marR="4482">
              <a:lnSpc>
                <a:spcPct val="100699"/>
              </a:lnSpc>
              <a:spcBef>
                <a:spcPts val="71"/>
              </a:spcBef>
            </a:pPr>
            <a:r>
              <a:rPr lang="en-US" sz="2824" b="1" spc="-35" dirty="0">
                <a:solidFill>
                  <a:srgbClr val="FFFFFF"/>
                </a:solidFill>
                <a:latin typeface="Century Gothic"/>
                <a:cs typeface="Century Gothic"/>
              </a:rPr>
              <a:t>2024 3</a:t>
            </a:r>
            <a:r>
              <a:rPr lang="en-US" sz="2824" b="1" spc="-35" baseline="30000" dirty="0">
                <a:solidFill>
                  <a:srgbClr val="FFFFFF"/>
                </a:solidFill>
                <a:latin typeface="Century Gothic"/>
                <a:cs typeface="Century Gothic"/>
              </a:rPr>
              <a:t>rd</a:t>
            </a:r>
            <a:r>
              <a:rPr lang="en-US" sz="2824" b="1" spc="-35" dirty="0">
                <a:solidFill>
                  <a:srgbClr val="FFFFFF"/>
                </a:solidFill>
                <a:latin typeface="Century Gothic"/>
                <a:cs typeface="Century Gothic"/>
              </a:rPr>
              <a:t> Quarter </a:t>
            </a:r>
          </a:p>
          <a:p>
            <a:pPr marL="11206" marR="4482">
              <a:lnSpc>
                <a:spcPct val="100699"/>
              </a:lnSpc>
              <a:spcBef>
                <a:spcPts val="71"/>
              </a:spcBef>
            </a:pPr>
            <a:r>
              <a:rPr lang="en-US" sz="2824" b="1" spc="-35" dirty="0">
                <a:solidFill>
                  <a:srgbClr val="FFFFFF"/>
                </a:solidFill>
                <a:latin typeface="Century Gothic"/>
                <a:cs typeface="Century Gothic"/>
              </a:rPr>
              <a:t>(July 1, 2024</a:t>
            </a:r>
            <a:r>
              <a:rPr sz="2824" b="1" spc="-26" dirty="0">
                <a:solidFill>
                  <a:srgbClr val="FFFFFF"/>
                </a:solidFill>
                <a:latin typeface="Century Gothic"/>
                <a:cs typeface="Century Gothic"/>
              </a:rPr>
              <a:t> </a:t>
            </a:r>
            <a:r>
              <a:rPr lang="en-US" sz="2824" b="1" spc="-13" dirty="0">
                <a:solidFill>
                  <a:srgbClr val="FFFFFF"/>
                </a:solidFill>
                <a:latin typeface="Century Gothic"/>
                <a:cs typeface="Century Gothic"/>
              </a:rPr>
              <a:t>-</a:t>
            </a:r>
            <a:r>
              <a:rPr sz="2824" b="1" spc="-13" dirty="0">
                <a:solidFill>
                  <a:srgbClr val="FFFFFF"/>
                </a:solidFill>
                <a:latin typeface="Century Gothic"/>
                <a:cs typeface="Century Gothic"/>
              </a:rPr>
              <a:t> </a:t>
            </a:r>
            <a:r>
              <a:rPr sz="2824" b="1" spc="-640" dirty="0">
                <a:solidFill>
                  <a:srgbClr val="FFFFFF"/>
                </a:solidFill>
                <a:latin typeface="Century Gothic"/>
                <a:cs typeface="Century Gothic"/>
              </a:rPr>
              <a:t> </a:t>
            </a:r>
            <a:r>
              <a:rPr lang="en-US" sz="2824" b="1" spc="-9" dirty="0">
                <a:solidFill>
                  <a:srgbClr val="FFFFFF"/>
                </a:solidFill>
                <a:latin typeface="Century Gothic"/>
                <a:cs typeface="Century Gothic"/>
              </a:rPr>
              <a:t>September 30, 2024)</a:t>
            </a:r>
            <a:endParaRPr sz="2824" dirty="0">
              <a:latin typeface="Century Gothic"/>
              <a:cs typeface="Century Gothic"/>
            </a:endParaRPr>
          </a:p>
        </p:txBody>
      </p:sp>
      <p:sp>
        <p:nvSpPr>
          <p:cNvPr id="28" name="object 28"/>
          <p:cNvSpPr txBox="1"/>
          <p:nvPr/>
        </p:nvSpPr>
        <p:spPr>
          <a:xfrm>
            <a:off x="1154390" y="4312411"/>
            <a:ext cx="2660276" cy="1217087"/>
          </a:xfrm>
          <a:prstGeom prst="rect">
            <a:avLst/>
          </a:prstGeom>
        </p:spPr>
        <p:txBody>
          <a:bodyPr vert="horz" wrap="square" lIns="0" tIns="122704" rIns="0" bIns="0" rtlCol="0">
            <a:spAutoFit/>
          </a:bodyPr>
          <a:lstStyle/>
          <a:p>
            <a:pPr marL="11206">
              <a:spcBef>
                <a:spcPts val="966"/>
              </a:spcBef>
            </a:pPr>
            <a:r>
              <a:rPr lang="en-US" sz="2118" b="1" spc="-4" dirty="0">
                <a:solidFill>
                  <a:srgbClr val="FFFFFF"/>
                </a:solidFill>
                <a:latin typeface="Century Gothic"/>
                <a:cs typeface="Century Gothic"/>
              </a:rPr>
              <a:t>Deborah Knapp</a:t>
            </a:r>
            <a:r>
              <a:rPr sz="2118" b="1" dirty="0">
                <a:solidFill>
                  <a:srgbClr val="FFFFFF"/>
                </a:solidFill>
                <a:latin typeface="Century Gothic"/>
                <a:cs typeface="Century Gothic"/>
              </a:rPr>
              <a:t>,</a:t>
            </a:r>
            <a:r>
              <a:rPr sz="2118" b="1" spc="-84" dirty="0">
                <a:solidFill>
                  <a:srgbClr val="FFFFFF"/>
                </a:solidFill>
                <a:latin typeface="Century Gothic"/>
                <a:cs typeface="Century Gothic"/>
              </a:rPr>
              <a:t> </a:t>
            </a:r>
            <a:r>
              <a:rPr sz="2118" b="1" dirty="0">
                <a:solidFill>
                  <a:srgbClr val="FFFFFF"/>
                </a:solidFill>
                <a:latin typeface="Century Gothic"/>
                <a:cs typeface="Century Gothic"/>
              </a:rPr>
              <a:t>Treasurer</a:t>
            </a:r>
            <a:endParaRPr sz="2118" dirty="0">
              <a:latin typeface="Century Gothic"/>
              <a:cs typeface="Century Gothic"/>
            </a:endParaRPr>
          </a:p>
          <a:p>
            <a:pPr marL="11206">
              <a:spcBef>
                <a:spcPts val="877"/>
              </a:spcBef>
            </a:pPr>
            <a:r>
              <a:rPr lang="en-US" sz="2118" dirty="0">
                <a:solidFill>
                  <a:srgbClr val="FFFFFF"/>
                </a:solidFill>
                <a:latin typeface="Century Gothic"/>
                <a:cs typeface="Century Gothic"/>
              </a:rPr>
              <a:t>November 13, 2024</a:t>
            </a:r>
            <a:endParaRPr sz="2118" dirty="0">
              <a:latin typeface="Century Gothic"/>
              <a:cs typeface="Century Gothic"/>
            </a:endParaRPr>
          </a:p>
        </p:txBody>
      </p:sp>
      <p:grpSp>
        <p:nvGrpSpPr>
          <p:cNvPr id="8" name="Group 7">
            <a:extLst>
              <a:ext uri="{FF2B5EF4-FFF2-40B4-BE49-F238E27FC236}">
                <a16:creationId xmlns:a16="http://schemas.microsoft.com/office/drawing/2014/main" id="{3FCCB7CF-14F3-04C5-E5BD-2E9CA5767C4C}"/>
              </a:ext>
            </a:extLst>
          </p:cNvPr>
          <p:cNvGrpSpPr/>
          <p:nvPr/>
        </p:nvGrpSpPr>
        <p:grpSpPr>
          <a:xfrm>
            <a:off x="7086600" y="3525675"/>
            <a:ext cx="3588075" cy="2267614"/>
            <a:chOff x="6996534" y="1223876"/>
            <a:chExt cx="3588075" cy="2267614"/>
          </a:xfrm>
        </p:grpSpPr>
        <p:pic>
          <p:nvPicPr>
            <p:cNvPr id="2" name="Picture 7">
              <a:extLst>
                <a:ext uri="{FF2B5EF4-FFF2-40B4-BE49-F238E27FC236}">
                  <a16:creationId xmlns:a16="http://schemas.microsoft.com/office/drawing/2014/main" id="{31750F93-3505-0D14-E2B4-DA50B01F1FBD}"/>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120684" y="12238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89872CC9-3979-0585-922A-B7E6842C0687}"/>
                </a:ext>
              </a:extLst>
            </p:cNvPr>
            <p:cNvGrpSpPr/>
            <p:nvPr/>
          </p:nvGrpSpPr>
          <p:grpSpPr>
            <a:xfrm>
              <a:off x="6996534" y="2625003"/>
              <a:ext cx="3529449" cy="866487"/>
              <a:chOff x="7114850" y="5349240"/>
              <a:chExt cx="3529449" cy="866487"/>
            </a:xfrm>
          </p:grpSpPr>
          <p:pic>
            <p:nvPicPr>
              <p:cNvPr id="5" name="Picture 1">
                <a:extLst>
                  <a:ext uri="{FF2B5EF4-FFF2-40B4-BE49-F238E27FC236}">
                    <a16:creationId xmlns:a16="http://schemas.microsoft.com/office/drawing/2014/main" id="{D4D105E5-2BD6-2F35-6D26-9B10F6EDB980}"/>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2018-Baldrige-Award-Recipient-Logo-CS6.png">
                <a:extLst>
                  <a:ext uri="{FF2B5EF4-FFF2-40B4-BE49-F238E27FC236}">
                    <a16:creationId xmlns:a16="http://schemas.microsoft.com/office/drawing/2014/main" id="{E4AAC8DA-47ED-6937-F326-EF9720E12C00}"/>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red and blue sign with white text&#10;&#10;Description automatically generated">
                <a:extLst>
                  <a:ext uri="{FF2B5EF4-FFF2-40B4-BE49-F238E27FC236}">
                    <a16:creationId xmlns:a16="http://schemas.microsoft.com/office/drawing/2014/main" id="{0469B74F-1A66-794A-AD80-841C3B5AF36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0812" y="238118"/>
            <a:ext cx="7357765" cy="552807"/>
          </a:xfrm>
          <a:prstGeom prst="rect">
            <a:avLst/>
          </a:prstGeom>
        </p:spPr>
        <p:txBody>
          <a:bodyPr vert="horz" wrap="square" lIns="0" tIns="15394" rIns="0" bIns="0" numCol="1" rtlCol="0" anchor="ctr" anchorCtr="0" compatLnSpc="1">
            <a:prstTxWarp prst="textNoShape">
              <a:avLst/>
            </a:prstTxWarp>
            <a:spAutoFit/>
          </a:bodyPr>
          <a:lstStyle/>
          <a:p>
            <a:pPr marL="15394">
              <a:spcBef>
                <a:spcPts val="121"/>
              </a:spcBef>
            </a:pPr>
            <a:r>
              <a:rPr lang="en-US" sz="3879" b="1" spc="-6" dirty="0">
                <a:solidFill>
                  <a:srgbClr val="0070B9"/>
                </a:solidFill>
              </a:rPr>
              <a:t>2024 Q3 </a:t>
            </a:r>
            <a:r>
              <a:rPr sz="3879" b="1" dirty="0">
                <a:solidFill>
                  <a:srgbClr val="0070B9"/>
                </a:solidFill>
              </a:rPr>
              <a:t>Re</a:t>
            </a:r>
            <a:r>
              <a:rPr sz="3879" b="1" spc="-6" dirty="0">
                <a:solidFill>
                  <a:srgbClr val="0070B9"/>
                </a:solidFill>
              </a:rPr>
              <a:t>v</a:t>
            </a:r>
            <a:r>
              <a:rPr sz="3879" b="1" spc="6" dirty="0">
                <a:solidFill>
                  <a:srgbClr val="0070B9"/>
                </a:solidFill>
              </a:rPr>
              <a:t>e</a:t>
            </a:r>
            <a:r>
              <a:rPr sz="3879" b="1" dirty="0">
                <a:solidFill>
                  <a:srgbClr val="0070B9"/>
                </a:solidFill>
              </a:rPr>
              <a:t>n</a:t>
            </a:r>
            <a:r>
              <a:rPr sz="3879" b="1" spc="-6" dirty="0">
                <a:solidFill>
                  <a:srgbClr val="0070B9"/>
                </a:solidFill>
              </a:rPr>
              <a:t>u</a:t>
            </a:r>
            <a:r>
              <a:rPr sz="3879" b="1" dirty="0">
                <a:solidFill>
                  <a:srgbClr val="0070B9"/>
                </a:solidFill>
              </a:rPr>
              <a:t>e</a:t>
            </a:r>
            <a:r>
              <a:rPr lang="en-US" sz="3879" b="1" dirty="0">
                <a:solidFill>
                  <a:srgbClr val="0070B9"/>
                </a:solidFill>
              </a:rPr>
              <a:t>s</a:t>
            </a:r>
            <a:endParaRPr sz="3879" b="1" dirty="0"/>
          </a:p>
        </p:txBody>
      </p:sp>
      <p:pic>
        <p:nvPicPr>
          <p:cNvPr id="17" name="object 17"/>
          <p:cNvPicPr/>
          <p:nvPr/>
        </p:nvPicPr>
        <p:blipFill>
          <a:blip r:embed="rId2" cstate="print"/>
          <a:stretch>
            <a:fillRect/>
          </a:stretch>
        </p:blipFill>
        <p:spPr>
          <a:xfrm>
            <a:off x="2" y="3888"/>
            <a:ext cx="12191997" cy="131156"/>
          </a:xfrm>
          <a:prstGeom prst="rect">
            <a:avLst/>
          </a:prstGeom>
        </p:spPr>
      </p:pic>
      <p:sp>
        <p:nvSpPr>
          <p:cNvPr id="18" name="object 18"/>
          <p:cNvSpPr txBox="1"/>
          <p:nvPr/>
        </p:nvSpPr>
        <p:spPr>
          <a:xfrm>
            <a:off x="475402" y="867161"/>
            <a:ext cx="11268364" cy="4699071"/>
          </a:xfrm>
          <a:prstGeom prst="rect">
            <a:avLst/>
          </a:prstGeom>
        </p:spPr>
        <p:txBody>
          <a:bodyPr vert="horz" wrap="square" lIns="0" tIns="15394" rIns="0" bIns="0" rtlCol="0">
            <a:spAutoFit/>
          </a:bodyPr>
          <a:lstStyle/>
          <a:p>
            <a:pPr marL="10645" marR="4482">
              <a:spcBef>
                <a:spcPts val="88"/>
              </a:spcBef>
              <a:tabLst>
                <a:tab pos="263891" algn="l"/>
                <a:tab pos="264451" algn="l"/>
              </a:tabLst>
            </a:pPr>
            <a:r>
              <a:rPr lang="en-US" sz="2471" spc="-13" dirty="0">
                <a:cs typeface="Calibri"/>
              </a:rPr>
              <a:t>Total</a:t>
            </a:r>
            <a:r>
              <a:rPr lang="en-US" sz="2471" spc="-97" dirty="0">
                <a:latin typeface="Calibri"/>
                <a:cs typeface="Calibri"/>
              </a:rPr>
              <a:t> </a:t>
            </a:r>
            <a:r>
              <a:rPr lang="en-US" sz="2471" dirty="0">
                <a:latin typeface="Calibri"/>
                <a:cs typeface="Calibri"/>
              </a:rPr>
              <a:t>Revenues</a:t>
            </a:r>
            <a:r>
              <a:rPr lang="en-US" sz="2471" spc="-4" dirty="0">
                <a:latin typeface="Calibri"/>
                <a:cs typeface="Calibri"/>
              </a:rPr>
              <a:t> period July 1, 2024 - September 30, 2024:  $2,267,000</a:t>
            </a:r>
            <a:r>
              <a:rPr lang="en-US" sz="2471" spc="-18" baseline="30000" dirty="0">
                <a:solidFill>
                  <a:srgbClr val="0070C0"/>
                </a:solidFill>
                <a:cs typeface="Calibri"/>
              </a:rPr>
              <a:t>*</a:t>
            </a:r>
          </a:p>
          <a:p>
            <a:pPr marL="10645" marR="4482">
              <a:spcBef>
                <a:spcPts val="88"/>
              </a:spcBef>
              <a:tabLst>
                <a:tab pos="263891" algn="l"/>
                <a:tab pos="264451" algn="l"/>
              </a:tabLst>
            </a:pPr>
            <a:endParaRPr lang="en-US" sz="1235" dirty="0">
              <a:latin typeface="Calibri"/>
              <a:cs typeface="Calibri"/>
            </a:endParaRPr>
          </a:p>
          <a:p>
            <a:pPr marL="705949" marR="618547" lvl="2" indent="-302549">
              <a:buFont typeface="Arial" panose="020B0604020202020204" pitchFamily="34" charset="0"/>
              <a:buChar char="•"/>
              <a:tabLst>
                <a:tab pos="252685" algn="l"/>
                <a:tab pos="253245" algn="l"/>
              </a:tabLst>
            </a:pPr>
            <a:r>
              <a:rPr lang="en-US" sz="2118" spc="-13" dirty="0">
                <a:latin typeface="Calibri"/>
                <a:cs typeface="Calibri"/>
              </a:rPr>
              <a:t>Non-endowed</a:t>
            </a:r>
            <a:r>
              <a:rPr lang="en-US" sz="2118" spc="4" dirty="0">
                <a:latin typeface="Calibri"/>
                <a:cs typeface="Calibri"/>
              </a:rPr>
              <a:t> r</a:t>
            </a:r>
            <a:r>
              <a:rPr lang="en-US" sz="2118" spc="-13" dirty="0">
                <a:latin typeface="Calibri"/>
                <a:cs typeface="Calibri"/>
              </a:rPr>
              <a:t>evenue</a:t>
            </a:r>
            <a:r>
              <a:rPr lang="en-US" sz="2118" spc="-18" baseline="30000" dirty="0">
                <a:solidFill>
                  <a:srgbClr val="0070C0"/>
                </a:solidFill>
                <a:cs typeface="Calibri"/>
              </a:rPr>
              <a:t>** </a:t>
            </a:r>
            <a:r>
              <a:rPr lang="en-US" sz="2118" spc="-13" dirty="0">
                <a:latin typeface="Calibri"/>
                <a:cs typeface="Calibri"/>
              </a:rPr>
              <a:t>:</a:t>
            </a:r>
            <a:r>
              <a:rPr lang="en-US" sz="2118" spc="-49" dirty="0">
                <a:latin typeface="Calibri"/>
                <a:cs typeface="Calibri"/>
              </a:rPr>
              <a:t>  </a:t>
            </a:r>
            <a:r>
              <a:rPr lang="en-US" sz="2118" spc="-18" dirty="0">
                <a:latin typeface="Calibri"/>
                <a:cs typeface="Calibri"/>
              </a:rPr>
              <a:t>$1,565,973</a:t>
            </a:r>
          </a:p>
          <a:p>
            <a:pPr marL="1109349" marR="618547" lvl="3" indent="-302549">
              <a:buFont typeface="Courier New" panose="02070309020205020404" pitchFamily="49" charset="0"/>
              <a:buChar char="o"/>
              <a:tabLst>
                <a:tab pos="252685" algn="l"/>
                <a:tab pos="253245" algn="l"/>
              </a:tabLst>
            </a:pPr>
            <a:r>
              <a:rPr lang="en-US" sz="1941" spc="-13" dirty="0">
                <a:cs typeface="Calibri"/>
              </a:rPr>
              <a:t>$180,000 Impetus Foundation</a:t>
            </a:r>
          </a:p>
          <a:p>
            <a:pPr marL="1109349" marR="618547" lvl="3" indent="-302549">
              <a:buFont typeface="Courier New" panose="02070309020205020404" pitchFamily="49" charset="0"/>
              <a:buChar char="o"/>
              <a:tabLst>
                <a:tab pos="252685" algn="l"/>
                <a:tab pos="253245" algn="l"/>
              </a:tabLst>
            </a:pPr>
            <a:r>
              <a:rPr lang="en-US" sz="1941" spc="-13" dirty="0">
                <a:cs typeface="Calibri"/>
              </a:rPr>
              <a:t>$155,000 Baptist Health Foundation of San Antonio</a:t>
            </a:r>
          </a:p>
          <a:p>
            <a:pPr marL="1109349" marR="618547" lvl="3" indent="-302549">
              <a:buFont typeface="Courier New" panose="02070309020205020404" pitchFamily="49" charset="0"/>
              <a:buChar char="o"/>
              <a:tabLst>
                <a:tab pos="252685" algn="l"/>
                <a:tab pos="253245" algn="l"/>
              </a:tabLst>
            </a:pPr>
            <a:r>
              <a:rPr lang="en-US" sz="1941" spc="-13" dirty="0">
                <a:cs typeface="Calibri"/>
              </a:rPr>
              <a:t>$150,000 PepsiCo Foundation	</a:t>
            </a:r>
          </a:p>
          <a:p>
            <a:pPr marL="1109349" marR="618547" lvl="3" indent="-302549">
              <a:buFont typeface="Courier New" panose="02070309020205020404" pitchFamily="49" charset="0"/>
              <a:buChar char="o"/>
              <a:tabLst>
                <a:tab pos="252685" algn="l"/>
                <a:tab pos="253245" algn="l"/>
              </a:tabLst>
            </a:pPr>
            <a:r>
              <a:rPr lang="en-US" sz="1941" spc="-13" dirty="0">
                <a:cs typeface="Calibri"/>
              </a:rPr>
              <a:t>$130,000 Microsoft Corporation </a:t>
            </a:r>
          </a:p>
          <a:p>
            <a:pPr marL="1109349" marR="618547" lvl="3" indent="-302549">
              <a:buFont typeface="Courier New" panose="02070309020205020404" pitchFamily="49" charset="0"/>
              <a:buChar char="o"/>
              <a:tabLst>
                <a:tab pos="252685" algn="l"/>
                <a:tab pos="253245" algn="l"/>
              </a:tabLst>
            </a:pPr>
            <a:r>
              <a:rPr lang="en-US" sz="1941" spc="-13" dirty="0">
                <a:cs typeface="Calibri"/>
              </a:rPr>
              <a:t>$100,000 City of San Antonio</a:t>
            </a:r>
          </a:p>
          <a:p>
            <a:pPr marL="1109349" marR="618547" lvl="3" indent="-302549">
              <a:buFont typeface="Courier New" panose="02070309020205020404" pitchFamily="49" charset="0"/>
              <a:buChar char="o"/>
              <a:tabLst>
                <a:tab pos="252685" algn="l"/>
                <a:tab pos="253245" algn="l"/>
              </a:tabLst>
            </a:pPr>
            <a:endParaRPr lang="en-US" sz="1412" spc="-13" dirty="0">
              <a:cs typeface="Calibri"/>
            </a:endParaRPr>
          </a:p>
          <a:p>
            <a:pPr marL="705949" marR="618547" lvl="2" indent="-302549">
              <a:buFont typeface="Arial" panose="020B0604020202020204" pitchFamily="34" charset="0"/>
              <a:buChar char="•"/>
              <a:tabLst>
                <a:tab pos="252685" algn="l"/>
                <a:tab pos="253245" algn="l"/>
              </a:tabLst>
            </a:pPr>
            <a:r>
              <a:rPr lang="en-US" sz="2118" spc="-13" dirty="0">
                <a:latin typeface="Calibri"/>
                <a:cs typeface="Calibri"/>
              </a:rPr>
              <a:t>Endowed</a:t>
            </a:r>
            <a:r>
              <a:rPr lang="en-US" sz="2118" spc="-26" dirty="0">
                <a:latin typeface="Calibri"/>
                <a:cs typeface="Calibri"/>
              </a:rPr>
              <a:t> </a:t>
            </a:r>
            <a:r>
              <a:rPr lang="en-US" sz="2118" spc="4" dirty="0">
                <a:cs typeface="Calibri"/>
              </a:rPr>
              <a:t>r</a:t>
            </a:r>
            <a:r>
              <a:rPr lang="en-US" sz="2118" spc="-13" dirty="0">
                <a:cs typeface="Calibri"/>
              </a:rPr>
              <a:t>evenue</a:t>
            </a:r>
            <a:r>
              <a:rPr lang="en-US" sz="2118" spc="-18" baseline="30000" dirty="0">
                <a:solidFill>
                  <a:srgbClr val="0070C0"/>
                </a:solidFill>
                <a:cs typeface="Calibri"/>
              </a:rPr>
              <a:t> ** </a:t>
            </a:r>
            <a:r>
              <a:rPr lang="en-US" sz="2118" spc="-13" dirty="0">
                <a:latin typeface="Calibri"/>
                <a:cs typeface="Calibri"/>
              </a:rPr>
              <a:t>:</a:t>
            </a:r>
            <a:r>
              <a:rPr lang="en-US" sz="2118" spc="-22" dirty="0">
                <a:latin typeface="Calibri"/>
                <a:cs typeface="Calibri"/>
              </a:rPr>
              <a:t>  </a:t>
            </a:r>
            <a:r>
              <a:rPr lang="en-US" sz="2118" spc="-18" dirty="0">
                <a:latin typeface="Calibri"/>
                <a:cs typeface="Calibri"/>
              </a:rPr>
              <a:t>$283,678</a:t>
            </a:r>
          </a:p>
          <a:p>
            <a:pPr marL="1109349" marR="618547" lvl="3" indent="-302549">
              <a:buFont typeface="Courier New" panose="02070309020205020404" pitchFamily="49" charset="0"/>
              <a:buChar char="o"/>
              <a:tabLst>
                <a:tab pos="252685" algn="l"/>
                <a:tab pos="253245" algn="l"/>
              </a:tabLst>
            </a:pPr>
            <a:r>
              <a:rPr lang="en-US" sz="1941" spc="-13" dirty="0">
                <a:latin typeface="Calibri"/>
                <a:cs typeface="Calibri"/>
              </a:rPr>
              <a:t>$85,000 Richard Spencer Lewis Memorial Foundation </a:t>
            </a:r>
          </a:p>
          <a:p>
            <a:pPr marL="1109349" marR="618547" lvl="3" indent="-302549">
              <a:buFont typeface="Courier New" panose="02070309020205020404" pitchFamily="49" charset="0"/>
              <a:buChar char="o"/>
              <a:tabLst>
                <a:tab pos="252685" algn="l"/>
                <a:tab pos="253245" algn="l"/>
              </a:tabLst>
            </a:pPr>
            <a:r>
              <a:rPr lang="en-US" sz="1941" spc="-13" dirty="0">
                <a:latin typeface="Calibri"/>
                <a:cs typeface="Calibri"/>
              </a:rPr>
              <a:t>$50,000</a:t>
            </a:r>
            <a:r>
              <a:rPr lang="en-US" sz="1941" spc="-13" dirty="0">
                <a:cs typeface="Calibri"/>
              </a:rPr>
              <a:t> Barnes and Nobles</a:t>
            </a:r>
          </a:p>
          <a:p>
            <a:pPr marL="1109349" marR="618547" lvl="3" indent="-302549">
              <a:buFont typeface="Courier New" panose="02070309020205020404" pitchFamily="49" charset="0"/>
              <a:buChar char="o"/>
              <a:tabLst>
                <a:tab pos="252685" algn="l"/>
                <a:tab pos="253245" algn="l"/>
              </a:tabLst>
            </a:pPr>
            <a:r>
              <a:rPr lang="en-US" sz="1941" spc="-13" dirty="0">
                <a:cs typeface="Calibri"/>
              </a:rPr>
              <a:t>$45,000 Impetus Foundation </a:t>
            </a:r>
          </a:p>
          <a:p>
            <a:pPr marL="1109349" marR="618547" lvl="3" indent="-302549">
              <a:buFont typeface="Courier New" panose="02070309020205020404" pitchFamily="49" charset="0"/>
              <a:buChar char="o"/>
              <a:tabLst>
                <a:tab pos="252685" algn="l"/>
                <a:tab pos="253245" algn="l"/>
              </a:tabLst>
            </a:pPr>
            <a:r>
              <a:rPr lang="en-US" sz="1941" spc="-13" dirty="0">
                <a:cs typeface="Calibri"/>
              </a:rPr>
              <a:t>$35,000 Dana Anthony</a:t>
            </a:r>
          </a:p>
          <a:p>
            <a:pPr marL="705949" marR="618547" lvl="2" indent="-302549">
              <a:buFont typeface="Courier New" panose="02070309020205020404" pitchFamily="49" charset="0"/>
              <a:buChar char="o"/>
              <a:tabLst>
                <a:tab pos="252685" algn="l"/>
                <a:tab pos="253245" algn="l"/>
              </a:tabLst>
            </a:pPr>
            <a:endParaRPr lang="en-US" sz="1412" spc="-13" dirty="0">
              <a:latin typeface="Calibri"/>
              <a:cs typeface="Calibri"/>
            </a:endParaRPr>
          </a:p>
          <a:p>
            <a:pPr marL="705949" marR="618547" lvl="2" indent="-302549">
              <a:buFont typeface="Arial" panose="020B0604020202020204" pitchFamily="34" charset="0"/>
              <a:buChar char="•"/>
              <a:tabLst>
                <a:tab pos="252685" algn="l"/>
                <a:tab pos="253245" algn="l"/>
              </a:tabLst>
            </a:pPr>
            <a:r>
              <a:rPr lang="en-US" sz="2118" dirty="0">
                <a:cs typeface="Calibri"/>
              </a:rPr>
              <a:t>Interest and Dividends:  $417,349</a:t>
            </a:r>
          </a:p>
        </p:txBody>
      </p:sp>
      <p:sp>
        <p:nvSpPr>
          <p:cNvPr id="19" name="Rectangle 18">
            <a:extLst>
              <a:ext uri="{FF2B5EF4-FFF2-40B4-BE49-F238E27FC236}">
                <a16:creationId xmlns:a16="http://schemas.microsoft.com/office/drawing/2014/main" id="{6A03E8F7-BFB1-43D8-9F06-427940B7B082}"/>
              </a:ext>
            </a:extLst>
          </p:cNvPr>
          <p:cNvSpPr/>
          <p:nvPr/>
        </p:nvSpPr>
        <p:spPr>
          <a:xfrm>
            <a:off x="-62480" y="5622738"/>
            <a:ext cx="6723529" cy="523220"/>
          </a:xfrm>
          <a:prstGeom prst="rect">
            <a:avLst/>
          </a:prstGeom>
        </p:spPr>
        <p:txBody>
          <a:bodyPr wrap="square">
            <a:spAutoFit/>
          </a:bodyPr>
          <a:lstStyle/>
          <a:p>
            <a:pPr marL="916755" marR="142401"/>
            <a:r>
              <a:rPr lang="en-US" sz="1400" spc="-24" baseline="30000" dirty="0">
                <a:solidFill>
                  <a:srgbClr val="0070C0"/>
                </a:solidFill>
                <a:cs typeface="Calibri"/>
              </a:rPr>
              <a:t>*</a:t>
            </a:r>
            <a:r>
              <a:rPr lang="en-US" sz="1400" spc="-24" dirty="0">
                <a:solidFill>
                  <a:srgbClr val="0070C0"/>
                </a:solidFill>
                <a:cs typeface="Calibri"/>
              </a:rPr>
              <a:t>  Amounts have been rounded up throughout this presentation</a:t>
            </a:r>
          </a:p>
          <a:p>
            <a:pPr marL="916755" marR="142401"/>
            <a:r>
              <a:rPr lang="en-US" sz="1400" spc="-24" baseline="30000" dirty="0">
                <a:solidFill>
                  <a:srgbClr val="0070C0"/>
                </a:solidFill>
                <a:cs typeface="Calibri"/>
              </a:rPr>
              <a:t>**</a:t>
            </a:r>
            <a:r>
              <a:rPr lang="en-US" sz="1400" spc="-24" dirty="0">
                <a:solidFill>
                  <a:srgbClr val="0070C0"/>
                </a:solidFill>
                <a:cs typeface="Calibri"/>
              </a:rPr>
              <a:t> Includes period highlights</a:t>
            </a:r>
          </a:p>
        </p:txBody>
      </p:sp>
      <p:grpSp>
        <p:nvGrpSpPr>
          <p:cNvPr id="3" name="Group 1">
            <a:extLst>
              <a:ext uri="{FF2B5EF4-FFF2-40B4-BE49-F238E27FC236}">
                <a16:creationId xmlns:a16="http://schemas.microsoft.com/office/drawing/2014/main" id="{D33C1D82-EBFD-E7E1-7F81-FA48B3750239}"/>
              </a:ext>
            </a:extLst>
          </p:cNvPr>
          <p:cNvGrpSpPr>
            <a:grpSpLocks/>
          </p:cNvGrpSpPr>
          <p:nvPr/>
        </p:nvGrpSpPr>
        <p:grpSpPr bwMode="auto">
          <a:xfrm>
            <a:off x="0" y="6118413"/>
            <a:ext cx="12191996" cy="739588"/>
            <a:chOff x="0" y="6145212"/>
            <a:chExt cx="12192000" cy="712788"/>
          </a:xfrm>
        </p:grpSpPr>
        <p:pic>
          <p:nvPicPr>
            <p:cNvPr id="4" name="Picture 2" descr="title">
              <a:extLst>
                <a:ext uri="{FF2B5EF4-FFF2-40B4-BE49-F238E27FC236}">
                  <a16:creationId xmlns:a16="http://schemas.microsoft.com/office/drawing/2014/main" id="{F698D7FE-3D65-989D-E65B-3D198080125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D48A1C81-DA12-25A9-67E2-C0B6FFA4818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
            <a:extLst>
              <a:ext uri="{FF2B5EF4-FFF2-40B4-BE49-F238E27FC236}">
                <a16:creationId xmlns:a16="http://schemas.microsoft.com/office/drawing/2014/main" id="{EDFD8387-DC76-AD8F-AC33-1FC2429389B1}"/>
              </a:ext>
            </a:extLst>
          </p:cNvPr>
          <p:cNvGrpSpPr/>
          <p:nvPr/>
        </p:nvGrpSpPr>
        <p:grpSpPr>
          <a:xfrm>
            <a:off x="9062391" y="6202420"/>
            <a:ext cx="2656652" cy="574416"/>
            <a:chOff x="8663348" y="6189789"/>
            <a:chExt cx="3010872" cy="651005"/>
          </a:xfrm>
        </p:grpSpPr>
        <p:grpSp>
          <p:nvGrpSpPr>
            <p:cNvPr id="7" name="Group 1">
              <a:extLst>
                <a:ext uri="{FF2B5EF4-FFF2-40B4-BE49-F238E27FC236}">
                  <a16:creationId xmlns:a16="http://schemas.microsoft.com/office/drawing/2014/main" id="{5A965EB6-49D9-427F-D7F5-F069FFFA91D0}"/>
                </a:ext>
              </a:extLst>
            </p:cNvPr>
            <p:cNvGrpSpPr>
              <a:grpSpLocks/>
            </p:cNvGrpSpPr>
            <p:nvPr/>
          </p:nvGrpSpPr>
          <p:grpSpPr bwMode="auto">
            <a:xfrm>
              <a:off x="8663348" y="6231092"/>
              <a:ext cx="2027263" cy="574039"/>
              <a:chOff x="7443039" y="5320816"/>
              <a:chExt cx="3009744" cy="851384"/>
            </a:xfrm>
          </p:grpSpPr>
          <p:pic>
            <p:nvPicPr>
              <p:cNvPr id="9" name="Picture 7">
                <a:extLst>
                  <a:ext uri="{FF2B5EF4-FFF2-40B4-BE49-F238E27FC236}">
                    <a16:creationId xmlns:a16="http://schemas.microsoft.com/office/drawing/2014/main" id="{C5CAEB68-F52B-54CA-548A-002688271D0D}"/>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2018-Baldrige-Award-Recipient-Logo-CS6.png">
                <a:extLst>
                  <a:ext uri="{FF2B5EF4-FFF2-40B4-BE49-F238E27FC236}">
                    <a16:creationId xmlns:a16="http://schemas.microsoft.com/office/drawing/2014/main" id="{61B32831-3A94-B415-B508-4CAA4B890559}"/>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 descr="A red and blue sign with white text&#10;&#10;Description automatically generated">
              <a:extLst>
                <a:ext uri="{FF2B5EF4-FFF2-40B4-BE49-F238E27FC236}">
                  <a16:creationId xmlns:a16="http://schemas.microsoft.com/office/drawing/2014/main" id="{8AD10929-120E-F68F-4D26-F9AE6762EAB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5471" y="242408"/>
            <a:ext cx="7819583" cy="552807"/>
          </a:xfrm>
          <a:prstGeom prst="rect">
            <a:avLst/>
          </a:prstGeom>
        </p:spPr>
        <p:txBody>
          <a:bodyPr vert="horz" wrap="square" lIns="0" tIns="15394" rIns="0" bIns="0" numCol="1" rtlCol="0" anchor="ctr" anchorCtr="0" compatLnSpc="1">
            <a:prstTxWarp prst="textNoShape">
              <a:avLst/>
            </a:prstTxWarp>
            <a:spAutoFit/>
          </a:bodyPr>
          <a:lstStyle/>
          <a:p>
            <a:pPr marL="15394">
              <a:spcBef>
                <a:spcPts val="121"/>
              </a:spcBef>
            </a:pPr>
            <a:r>
              <a:rPr lang="en-US" sz="3879" b="1" spc="-6" dirty="0">
                <a:solidFill>
                  <a:srgbClr val="0070B9"/>
                </a:solidFill>
              </a:rPr>
              <a:t>2024 Q3 </a:t>
            </a:r>
            <a:r>
              <a:rPr sz="3879" b="1" spc="-6" dirty="0">
                <a:solidFill>
                  <a:srgbClr val="0070B9"/>
                </a:solidFill>
              </a:rPr>
              <a:t>Ex</a:t>
            </a:r>
            <a:r>
              <a:rPr sz="3879" b="1" dirty="0">
                <a:solidFill>
                  <a:srgbClr val="0070B9"/>
                </a:solidFill>
              </a:rPr>
              <a:t>p</a:t>
            </a:r>
            <a:r>
              <a:rPr sz="3879" b="1" spc="6" dirty="0">
                <a:solidFill>
                  <a:srgbClr val="0070B9"/>
                </a:solidFill>
              </a:rPr>
              <a:t>e</a:t>
            </a:r>
            <a:r>
              <a:rPr sz="3879" b="1" dirty="0">
                <a:solidFill>
                  <a:srgbClr val="0070B9"/>
                </a:solidFill>
              </a:rPr>
              <a:t>nse</a:t>
            </a:r>
            <a:r>
              <a:rPr lang="en-US" sz="3879" b="1" dirty="0">
                <a:solidFill>
                  <a:srgbClr val="0070B9"/>
                </a:solidFill>
              </a:rPr>
              <a:t>s</a:t>
            </a:r>
            <a:endParaRPr sz="3879" b="1" dirty="0"/>
          </a:p>
        </p:txBody>
      </p:sp>
      <p:pic>
        <p:nvPicPr>
          <p:cNvPr id="17" name="object 17"/>
          <p:cNvPicPr/>
          <p:nvPr/>
        </p:nvPicPr>
        <p:blipFill>
          <a:blip r:embed="rId2" cstate="print"/>
          <a:stretch>
            <a:fillRect/>
          </a:stretch>
        </p:blipFill>
        <p:spPr>
          <a:xfrm>
            <a:off x="4" y="3888"/>
            <a:ext cx="12191997" cy="131156"/>
          </a:xfrm>
          <a:prstGeom prst="rect">
            <a:avLst/>
          </a:prstGeom>
        </p:spPr>
      </p:pic>
      <p:sp>
        <p:nvSpPr>
          <p:cNvPr id="18" name="object 18"/>
          <p:cNvSpPr txBox="1"/>
          <p:nvPr/>
        </p:nvSpPr>
        <p:spPr>
          <a:xfrm>
            <a:off x="515471" y="839711"/>
            <a:ext cx="11538526" cy="4524151"/>
          </a:xfrm>
          <a:prstGeom prst="rect">
            <a:avLst/>
          </a:prstGeom>
        </p:spPr>
        <p:txBody>
          <a:bodyPr vert="horz" wrap="square" lIns="0" tIns="15394" rIns="0" bIns="0" rtlCol="0">
            <a:spAutoFit/>
          </a:bodyPr>
          <a:lstStyle/>
          <a:p>
            <a:pPr marL="10645">
              <a:spcBef>
                <a:spcPts val="88"/>
              </a:spcBef>
              <a:tabLst>
                <a:tab pos="263891" algn="l"/>
                <a:tab pos="264451" algn="l"/>
              </a:tabLst>
            </a:pPr>
            <a:r>
              <a:rPr lang="en-US" sz="2471" spc="-13" dirty="0">
                <a:cs typeface="Calibri"/>
              </a:rPr>
              <a:t>Total</a:t>
            </a:r>
            <a:r>
              <a:rPr lang="en-US" sz="2471" spc="-309" dirty="0">
                <a:latin typeface="Calibri"/>
                <a:cs typeface="Calibri"/>
              </a:rPr>
              <a:t> </a:t>
            </a:r>
            <a:r>
              <a:rPr lang="en-US" sz="2471" dirty="0">
                <a:latin typeface="Calibri"/>
                <a:cs typeface="Calibri"/>
              </a:rPr>
              <a:t>Expenses </a:t>
            </a:r>
            <a:r>
              <a:rPr lang="en-US" sz="2471" spc="-4" dirty="0">
                <a:latin typeface="Calibri"/>
                <a:cs typeface="Calibri"/>
              </a:rPr>
              <a:t>perio</a:t>
            </a:r>
            <a:r>
              <a:rPr lang="en-US" sz="2471" dirty="0">
                <a:latin typeface="Calibri"/>
                <a:cs typeface="Calibri"/>
              </a:rPr>
              <a:t>d</a:t>
            </a:r>
            <a:r>
              <a:rPr lang="en-US" sz="2471" spc="-4" dirty="0">
                <a:latin typeface="Calibri"/>
                <a:cs typeface="Calibri"/>
              </a:rPr>
              <a:t> July 1, 2024 - September 30, 2024</a:t>
            </a:r>
            <a:r>
              <a:rPr lang="en-US" sz="2471" dirty="0">
                <a:latin typeface="Calibri"/>
                <a:cs typeface="Calibri"/>
              </a:rPr>
              <a:t>:  </a:t>
            </a:r>
            <a:r>
              <a:rPr lang="en-US" sz="2471" spc="-18" dirty="0">
                <a:latin typeface="Calibri"/>
                <a:cs typeface="Calibri"/>
              </a:rPr>
              <a:t>$</a:t>
            </a:r>
            <a:r>
              <a:rPr lang="en-US" sz="2471" spc="-18" dirty="0">
                <a:cs typeface="Calibri"/>
              </a:rPr>
              <a:t>2,367,634</a:t>
            </a:r>
            <a:r>
              <a:rPr lang="en-US" sz="2471" spc="-18" baseline="30000" dirty="0">
                <a:solidFill>
                  <a:srgbClr val="0070C0"/>
                </a:solidFill>
                <a:latin typeface="Calibri"/>
                <a:cs typeface="Calibri"/>
              </a:rPr>
              <a:t>*</a:t>
            </a:r>
          </a:p>
          <a:p>
            <a:pPr marL="414044" lvl="1">
              <a:tabLst>
                <a:tab pos="667290" algn="l"/>
                <a:tab pos="667851" algn="l"/>
              </a:tabLst>
            </a:pPr>
            <a:endParaRPr lang="en-US" sz="1412" spc="-13" dirty="0">
              <a:latin typeface="Calibri"/>
              <a:cs typeface="Calibri"/>
            </a:endParaRPr>
          </a:p>
          <a:p>
            <a:pPr marL="716594" lvl="1" indent="-302549">
              <a:buFont typeface="Arial" panose="020B0604020202020204" pitchFamily="34" charset="0"/>
              <a:buChar char="•"/>
              <a:tabLst>
                <a:tab pos="667290" algn="l"/>
                <a:tab pos="667851" algn="l"/>
              </a:tabLst>
            </a:pPr>
            <a:r>
              <a:rPr lang="en-US" sz="2118" spc="-13" dirty="0">
                <a:latin typeface="Calibri"/>
                <a:cs typeface="Calibri"/>
              </a:rPr>
              <a:t>Non-endowed</a:t>
            </a:r>
            <a:r>
              <a:rPr lang="en-US" sz="2118" spc="22" dirty="0">
                <a:latin typeface="Calibri"/>
                <a:cs typeface="Calibri"/>
              </a:rPr>
              <a:t> </a:t>
            </a:r>
            <a:r>
              <a:rPr lang="en-US" sz="2118" spc="-22" dirty="0">
                <a:latin typeface="Calibri"/>
                <a:cs typeface="Calibri"/>
              </a:rPr>
              <a:t>accounts:</a:t>
            </a:r>
            <a:r>
              <a:rPr lang="en-US" sz="2118" spc="-66" dirty="0">
                <a:latin typeface="Calibri"/>
                <a:cs typeface="Calibri"/>
              </a:rPr>
              <a:t>  </a:t>
            </a:r>
            <a:r>
              <a:rPr lang="en-US" sz="2118" spc="-18" dirty="0">
                <a:latin typeface="Calibri"/>
                <a:cs typeface="Calibri"/>
              </a:rPr>
              <a:t>$1,886,434</a:t>
            </a:r>
            <a:endParaRPr lang="en-US" sz="2118" dirty="0">
              <a:latin typeface="Calibri"/>
              <a:cs typeface="Calibri"/>
            </a:endParaRPr>
          </a:p>
          <a:p>
            <a:pPr marL="1109349" marR="618547" lvl="3" indent="-302549">
              <a:spcBef>
                <a:spcPts val="9"/>
              </a:spcBef>
              <a:buFont typeface="Courier New" panose="02070309020205020404" pitchFamily="49" charset="0"/>
              <a:buChar char="o"/>
              <a:tabLst>
                <a:tab pos="252685" algn="l"/>
                <a:tab pos="253245" algn="l"/>
              </a:tabLst>
            </a:pPr>
            <a:r>
              <a:rPr lang="en-US" sz="2118" dirty="0">
                <a:cs typeface="Calibri"/>
              </a:rPr>
              <a:t>$1,027,538 Program Support</a:t>
            </a:r>
            <a:r>
              <a:rPr lang="en-US" sz="2118" spc="-18" baseline="30000" dirty="0">
                <a:solidFill>
                  <a:srgbClr val="0070C0"/>
                </a:solidFill>
                <a:cs typeface="Calibri"/>
              </a:rPr>
              <a:t> **</a:t>
            </a:r>
            <a:r>
              <a:rPr lang="en-US" sz="2118" dirty="0">
                <a:cs typeface="Calibri"/>
              </a:rPr>
              <a:t> </a:t>
            </a:r>
          </a:p>
          <a:p>
            <a:pPr marL="1916147" marR="618547" lvl="5" indent="-302549">
              <a:spcBef>
                <a:spcPts val="9"/>
              </a:spcBef>
              <a:buFont typeface="Courier New" panose="02070309020205020404" pitchFamily="49" charset="0"/>
              <a:buChar char="o"/>
              <a:tabLst>
                <a:tab pos="252685" algn="l"/>
                <a:tab pos="253245" algn="l"/>
              </a:tabLst>
            </a:pPr>
            <a:r>
              <a:rPr lang="en-US" sz="2118" dirty="0">
                <a:cs typeface="Calibri"/>
              </a:rPr>
              <a:t>$396,301 PAC College Operation MS Allocation</a:t>
            </a:r>
          </a:p>
          <a:p>
            <a:pPr marL="1916147" marR="618547" lvl="5" indent="-302549">
              <a:spcBef>
                <a:spcPts val="9"/>
              </a:spcBef>
              <a:buFont typeface="Courier New" panose="02070309020205020404" pitchFamily="49" charset="0"/>
              <a:buChar char="o"/>
              <a:tabLst>
                <a:tab pos="252685" algn="l"/>
                <a:tab pos="253245" algn="l"/>
              </a:tabLst>
            </a:pPr>
            <a:r>
              <a:rPr lang="en-US" sz="2118" dirty="0">
                <a:cs typeface="Calibri"/>
              </a:rPr>
              <a:t>$176,134 PAC High Wage/Demand MS Allocation</a:t>
            </a:r>
          </a:p>
          <a:p>
            <a:pPr marL="1916147" marR="618547" lvl="5" indent="-302549">
              <a:spcBef>
                <a:spcPts val="9"/>
              </a:spcBef>
              <a:buFont typeface="Courier New" panose="02070309020205020404" pitchFamily="49" charset="0"/>
              <a:buChar char="o"/>
              <a:tabLst>
                <a:tab pos="252685" algn="l"/>
                <a:tab pos="253245" algn="l"/>
              </a:tabLst>
            </a:pPr>
            <a:r>
              <a:rPr lang="en-US" sz="2118" dirty="0">
                <a:cs typeface="Calibri"/>
              </a:rPr>
              <a:t>$85,779 USAA </a:t>
            </a:r>
            <a:r>
              <a:rPr lang="en-US" sz="2118" dirty="0" err="1">
                <a:cs typeface="Calibri"/>
              </a:rPr>
              <a:t>AlamoPromise</a:t>
            </a:r>
            <a:r>
              <a:rPr lang="en-US" sz="2118" dirty="0">
                <a:cs typeface="Calibri"/>
              </a:rPr>
              <a:t> Re-Engage</a:t>
            </a:r>
          </a:p>
          <a:p>
            <a:pPr marL="1916147" marR="618547" lvl="5" indent="-302549">
              <a:spcBef>
                <a:spcPts val="9"/>
              </a:spcBef>
              <a:buFont typeface="Courier New" panose="02070309020205020404" pitchFamily="49" charset="0"/>
              <a:buChar char="o"/>
              <a:tabLst>
                <a:tab pos="252685" algn="l"/>
                <a:tab pos="253245" algn="l"/>
              </a:tabLst>
            </a:pPr>
            <a:r>
              <a:rPr lang="en-US" sz="2118" dirty="0">
                <a:cs typeface="Calibri"/>
              </a:rPr>
              <a:t>$82,423 SAT@QUR Program</a:t>
            </a:r>
          </a:p>
          <a:p>
            <a:pPr marL="1109349" marR="618547" lvl="3" indent="-302549">
              <a:spcBef>
                <a:spcPts val="9"/>
              </a:spcBef>
              <a:buFont typeface="Courier New" panose="02070309020205020404" pitchFamily="49" charset="0"/>
              <a:buChar char="o"/>
              <a:tabLst>
                <a:tab pos="252685" algn="l"/>
                <a:tab pos="253245" algn="l"/>
              </a:tabLst>
            </a:pPr>
            <a:r>
              <a:rPr lang="en-US" sz="2118" dirty="0">
                <a:latin typeface="Calibri"/>
                <a:cs typeface="Calibri"/>
              </a:rPr>
              <a:t>$858,896 </a:t>
            </a:r>
            <a:r>
              <a:rPr lang="en-US" sz="2118" dirty="0">
                <a:cs typeface="Calibri"/>
              </a:rPr>
              <a:t>Scholarship Awards</a:t>
            </a:r>
            <a:r>
              <a:rPr lang="en-US" sz="2118" spc="-18" baseline="30000" dirty="0">
                <a:solidFill>
                  <a:srgbClr val="0070C0"/>
                </a:solidFill>
                <a:cs typeface="Calibri"/>
              </a:rPr>
              <a:t>** </a:t>
            </a:r>
            <a:endParaRPr lang="en-US" sz="2118" dirty="0">
              <a:latin typeface="Calibri"/>
              <a:cs typeface="Calibri"/>
            </a:endParaRPr>
          </a:p>
          <a:p>
            <a:pPr marL="1916147" marR="618547" lvl="5" indent="-302549">
              <a:spcBef>
                <a:spcPts val="9"/>
              </a:spcBef>
              <a:buFont typeface="Courier New" panose="02070309020205020404" pitchFamily="49" charset="0"/>
              <a:buChar char="o"/>
              <a:tabLst>
                <a:tab pos="252685" algn="l"/>
                <a:tab pos="253245" algn="l"/>
              </a:tabLst>
            </a:pPr>
            <a:r>
              <a:rPr lang="en-US" sz="2118" dirty="0">
                <a:latin typeface="Calibri"/>
                <a:cs typeface="Calibri"/>
              </a:rPr>
              <a:t>$24,650 Tres Grace Family Scholarships </a:t>
            </a:r>
          </a:p>
          <a:p>
            <a:pPr marL="1916147" marR="618547" lvl="5" indent="-302549">
              <a:spcBef>
                <a:spcPts val="9"/>
              </a:spcBef>
              <a:buFont typeface="Courier New" panose="02070309020205020404" pitchFamily="49" charset="0"/>
              <a:buChar char="o"/>
              <a:tabLst>
                <a:tab pos="252685" algn="l"/>
                <a:tab pos="253245" algn="l"/>
              </a:tabLst>
            </a:pPr>
            <a:r>
              <a:rPr lang="en-US" sz="2118" dirty="0">
                <a:latin typeface="Calibri"/>
                <a:cs typeface="Calibri"/>
              </a:rPr>
              <a:t>$24,361 LULAC Rey Feo Child Scholarships</a:t>
            </a:r>
          </a:p>
          <a:p>
            <a:pPr marL="1916147" marR="618547" lvl="5" indent="-302549">
              <a:spcBef>
                <a:spcPts val="9"/>
              </a:spcBef>
              <a:buFont typeface="Courier New" panose="02070309020205020404" pitchFamily="49" charset="0"/>
              <a:buChar char="o"/>
              <a:tabLst>
                <a:tab pos="252685" algn="l"/>
                <a:tab pos="253245" algn="l"/>
              </a:tabLst>
            </a:pPr>
            <a:r>
              <a:rPr lang="en-US" sz="2118" dirty="0">
                <a:latin typeface="Calibri"/>
                <a:cs typeface="Calibri"/>
              </a:rPr>
              <a:t>$23,500 </a:t>
            </a:r>
            <a:r>
              <a:rPr lang="en-US" sz="2118" dirty="0" err="1">
                <a:latin typeface="Calibri"/>
                <a:cs typeface="Calibri"/>
              </a:rPr>
              <a:t>Greehey</a:t>
            </a:r>
            <a:r>
              <a:rPr lang="en-US" sz="2118" dirty="0">
                <a:latin typeface="Calibri"/>
                <a:cs typeface="Calibri"/>
              </a:rPr>
              <a:t> Family Foundation Scholarship</a:t>
            </a:r>
          </a:p>
          <a:p>
            <a:pPr marL="705949" lvl="1" indent="-302549">
              <a:spcBef>
                <a:spcPts val="9"/>
              </a:spcBef>
              <a:buFont typeface="Arial" panose="020B0604020202020204" pitchFamily="34" charset="0"/>
              <a:buChar char="•"/>
            </a:pPr>
            <a:r>
              <a:rPr lang="en-US" sz="2118" dirty="0">
                <a:cs typeface="Calibri"/>
              </a:rPr>
              <a:t>Endowed accounts:  $481,201</a:t>
            </a:r>
          </a:p>
          <a:p>
            <a:pPr marL="1109349" marR="618547" lvl="3" indent="-302549">
              <a:spcBef>
                <a:spcPts val="9"/>
              </a:spcBef>
              <a:buFont typeface="Courier New" panose="02070309020205020404" pitchFamily="49" charset="0"/>
              <a:buChar char="o"/>
              <a:tabLst>
                <a:tab pos="252685" algn="l"/>
                <a:tab pos="253245" algn="l"/>
              </a:tabLst>
            </a:pPr>
            <a:r>
              <a:rPr lang="en-US" sz="2118" dirty="0">
                <a:cs typeface="Calibri"/>
              </a:rPr>
              <a:t>$481,201 </a:t>
            </a:r>
            <a:r>
              <a:rPr lang="en-US" sz="2118" dirty="0">
                <a:latin typeface="Calibri"/>
                <a:cs typeface="Calibri"/>
              </a:rPr>
              <a:t>Scholarship Awards</a:t>
            </a:r>
            <a:endParaRPr lang="en-US" sz="2074" dirty="0">
              <a:latin typeface="Calibri"/>
              <a:cs typeface="Calibri"/>
            </a:endParaRPr>
          </a:p>
        </p:txBody>
      </p:sp>
      <p:sp>
        <p:nvSpPr>
          <p:cNvPr id="19" name="Rectangle 18">
            <a:extLst>
              <a:ext uri="{FF2B5EF4-FFF2-40B4-BE49-F238E27FC236}">
                <a16:creationId xmlns:a16="http://schemas.microsoft.com/office/drawing/2014/main" id="{F86973B9-B435-4906-9277-03C93EBFCE93}"/>
              </a:ext>
            </a:extLst>
          </p:cNvPr>
          <p:cNvSpPr/>
          <p:nvPr/>
        </p:nvSpPr>
        <p:spPr>
          <a:xfrm>
            <a:off x="1" y="5602434"/>
            <a:ext cx="8838274" cy="523220"/>
          </a:xfrm>
          <a:prstGeom prst="rect">
            <a:avLst/>
          </a:prstGeom>
        </p:spPr>
        <p:txBody>
          <a:bodyPr wrap="square">
            <a:spAutoFit/>
          </a:bodyPr>
          <a:lstStyle/>
          <a:p>
            <a:pPr marL="916755" marR="142401"/>
            <a:r>
              <a:rPr lang="en-US" sz="1400" spc="-24" baseline="30000" dirty="0">
                <a:solidFill>
                  <a:srgbClr val="0070C0"/>
                </a:solidFill>
                <a:cs typeface="Calibri"/>
              </a:rPr>
              <a:t>*</a:t>
            </a:r>
            <a:r>
              <a:rPr lang="en-US" sz="1400" spc="-24" dirty="0">
                <a:solidFill>
                  <a:srgbClr val="0070C0"/>
                </a:solidFill>
                <a:cs typeface="Calibri"/>
              </a:rPr>
              <a:t>  Amounts have been rounded up throughout this presentation</a:t>
            </a:r>
          </a:p>
          <a:p>
            <a:pPr marL="916755" marR="142401"/>
            <a:r>
              <a:rPr lang="en-US" sz="1400" spc="-24" baseline="30000" dirty="0">
                <a:solidFill>
                  <a:srgbClr val="0070C0"/>
                </a:solidFill>
                <a:cs typeface="Calibri"/>
              </a:rPr>
              <a:t>**</a:t>
            </a:r>
            <a:r>
              <a:rPr lang="en-US" sz="1400" spc="-24" dirty="0">
                <a:solidFill>
                  <a:srgbClr val="0070C0"/>
                </a:solidFill>
                <a:cs typeface="Calibri"/>
              </a:rPr>
              <a:t> Includes period highlights</a:t>
            </a:r>
          </a:p>
        </p:txBody>
      </p:sp>
      <p:grpSp>
        <p:nvGrpSpPr>
          <p:cNvPr id="3" name="Group 1">
            <a:extLst>
              <a:ext uri="{FF2B5EF4-FFF2-40B4-BE49-F238E27FC236}">
                <a16:creationId xmlns:a16="http://schemas.microsoft.com/office/drawing/2014/main" id="{B898FF04-17D8-70A9-F914-9C9D81201268}"/>
              </a:ext>
            </a:extLst>
          </p:cNvPr>
          <p:cNvGrpSpPr>
            <a:grpSpLocks/>
          </p:cNvGrpSpPr>
          <p:nvPr/>
        </p:nvGrpSpPr>
        <p:grpSpPr bwMode="auto">
          <a:xfrm>
            <a:off x="0" y="6118413"/>
            <a:ext cx="12191996" cy="739588"/>
            <a:chOff x="0" y="6145212"/>
            <a:chExt cx="12192000" cy="712788"/>
          </a:xfrm>
        </p:grpSpPr>
        <p:pic>
          <p:nvPicPr>
            <p:cNvPr id="4" name="Picture 2" descr="title">
              <a:extLst>
                <a:ext uri="{FF2B5EF4-FFF2-40B4-BE49-F238E27FC236}">
                  <a16:creationId xmlns:a16="http://schemas.microsoft.com/office/drawing/2014/main" id="{E8D35C6D-98F8-3EE3-769F-3FA52A046AA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DDE51E7D-F5C7-1459-1593-5EA8F81ACC4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
            <a:extLst>
              <a:ext uri="{FF2B5EF4-FFF2-40B4-BE49-F238E27FC236}">
                <a16:creationId xmlns:a16="http://schemas.microsoft.com/office/drawing/2014/main" id="{C4A4234E-B9CB-99C6-0DBF-C7703640502A}"/>
              </a:ext>
            </a:extLst>
          </p:cNvPr>
          <p:cNvGrpSpPr/>
          <p:nvPr/>
        </p:nvGrpSpPr>
        <p:grpSpPr>
          <a:xfrm>
            <a:off x="9062391" y="6202420"/>
            <a:ext cx="2656652" cy="574416"/>
            <a:chOff x="8663348" y="6189789"/>
            <a:chExt cx="3010872" cy="651005"/>
          </a:xfrm>
        </p:grpSpPr>
        <p:grpSp>
          <p:nvGrpSpPr>
            <p:cNvPr id="7" name="Group 1">
              <a:extLst>
                <a:ext uri="{FF2B5EF4-FFF2-40B4-BE49-F238E27FC236}">
                  <a16:creationId xmlns:a16="http://schemas.microsoft.com/office/drawing/2014/main" id="{54E6D085-6647-4F40-DB20-5ABB9F56DCFD}"/>
                </a:ext>
              </a:extLst>
            </p:cNvPr>
            <p:cNvGrpSpPr>
              <a:grpSpLocks/>
            </p:cNvGrpSpPr>
            <p:nvPr/>
          </p:nvGrpSpPr>
          <p:grpSpPr bwMode="auto">
            <a:xfrm>
              <a:off x="8663348" y="6231092"/>
              <a:ext cx="2027263" cy="574039"/>
              <a:chOff x="7443039" y="5320816"/>
              <a:chExt cx="3009744" cy="851384"/>
            </a:xfrm>
          </p:grpSpPr>
          <p:pic>
            <p:nvPicPr>
              <p:cNvPr id="9" name="Picture 7">
                <a:extLst>
                  <a:ext uri="{FF2B5EF4-FFF2-40B4-BE49-F238E27FC236}">
                    <a16:creationId xmlns:a16="http://schemas.microsoft.com/office/drawing/2014/main" id="{2C7F5E4A-4589-AEED-854D-D2DB12BC9179}"/>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2018-Baldrige-Award-Recipient-Logo-CS6.png">
                <a:extLst>
                  <a:ext uri="{FF2B5EF4-FFF2-40B4-BE49-F238E27FC236}">
                    <a16:creationId xmlns:a16="http://schemas.microsoft.com/office/drawing/2014/main" id="{103C148D-1D8D-761F-289E-F6813BDAAED1}"/>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 descr="A red and blue sign with white text&#10;&#10;Description automatically generated">
              <a:extLst>
                <a:ext uri="{FF2B5EF4-FFF2-40B4-BE49-F238E27FC236}">
                  <a16:creationId xmlns:a16="http://schemas.microsoft.com/office/drawing/2014/main" id="{17834CEE-898B-5A22-4790-676C7D30606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8422" y="288430"/>
            <a:ext cx="11444285" cy="552936"/>
          </a:xfrm>
          <a:prstGeom prst="rect">
            <a:avLst/>
          </a:prstGeom>
        </p:spPr>
        <p:txBody>
          <a:bodyPr vert="horz" wrap="square" lIns="0" tIns="15394" rIns="0" bIns="0" numCol="1" rtlCol="0" anchor="ctr" anchorCtr="0" compatLnSpc="1">
            <a:prstTxWarp prst="textNoShape">
              <a:avLst/>
            </a:prstTxWarp>
            <a:spAutoFit/>
          </a:bodyPr>
          <a:lstStyle/>
          <a:p>
            <a:pPr marL="15394">
              <a:spcBef>
                <a:spcPts val="121"/>
              </a:spcBef>
            </a:pPr>
            <a:r>
              <a:rPr lang="en-US" sz="3880" b="1" spc="-6" dirty="0">
                <a:solidFill>
                  <a:srgbClr val="0070B9"/>
                </a:solidFill>
              </a:rPr>
              <a:t>Investment Trend</a:t>
            </a:r>
            <a:r>
              <a:rPr lang="en-US" sz="3880" b="1" spc="-97" dirty="0">
                <a:solidFill>
                  <a:srgbClr val="0070B9"/>
                </a:solidFill>
              </a:rPr>
              <a:t> </a:t>
            </a:r>
            <a:r>
              <a:rPr lang="en-US" sz="3880" b="1" spc="-6" dirty="0">
                <a:solidFill>
                  <a:srgbClr val="0070B9"/>
                </a:solidFill>
              </a:rPr>
              <a:t>Data, 2022</a:t>
            </a:r>
            <a:r>
              <a:rPr lang="en-US" sz="3880" b="1" spc="-42" dirty="0">
                <a:solidFill>
                  <a:srgbClr val="0070B9"/>
                </a:solidFill>
              </a:rPr>
              <a:t> </a:t>
            </a:r>
            <a:r>
              <a:rPr lang="en-US" sz="3880" b="1" dirty="0">
                <a:solidFill>
                  <a:srgbClr val="0070B9"/>
                </a:solidFill>
              </a:rPr>
              <a:t>–</a:t>
            </a:r>
            <a:r>
              <a:rPr lang="en-US" sz="3880" b="1" spc="-30" dirty="0">
                <a:solidFill>
                  <a:srgbClr val="0070B9"/>
                </a:solidFill>
              </a:rPr>
              <a:t> </a:t>
            </a:r>
            <a:r>
              <a:rPr lang="en-US" sz="3880" b="1" spc="-6" dirty="0">
                <a:solidFill>
                  <a:srgbClr val="0070B9"/>
                </a:solidFill>
              </a:rPr>
              <a:t>2024 </a:t>
            </a:r>
            <a:endParaRPr sz="3880" b="1" baseline="30000" dirty="0"/>
          </a:p>
        </p:txBody>
      </p:sp>
      <p:pic>
        <p:nvPicPr>
          <p:cNvPr id="17" name="object 17"/>
          <p:cNvPicPr/>
          <p:nvPr/>
        </p:nvPicPr>
        <p:blipFill>
          <a:blip r:embed="rId2" cstate="print"/>
          <a:stretch>
            <a:fillRect/>
          </a:stretch>
        </p:blipFill>
        <p:spPr>
          <a:xfrm>
            <a:off x="1" y="0"/>
            <a:ext cx="12191997" cy="131156"/>
          </a:xfrm>
          <a:prstGeom prst="rect">
            <a:avLst/>
          </a:prstGeom>
        </p:spPr>
      </p:pic>
      <p:graphicFrame>
        <p:nvGraphicFramePr>
          <p:cNvPr id="21" name="Chart 20">
            <a:extLst>
              <a:ext uri="{FF2B5EF4-FFF2-40B4-BE49-F238E27FC236}">
                <a16:creationId xmlns:a16="http://schemas.microsoft.com/office/drawing/2014/main" id="{64E58EF0-D3AD-4FE7-BF92-3D330D919570}"/>
              </a:ext>
            </a:extLst>
          </p:cNvPr>
          <p:cNvGraphicFramePr/>
          <p:nvPr/>
        </p:nvGraphicFramePr>
        <p:xfrm>
          <a:off x="257705" y="796566"/>
          <a:ext cx="11676587" cy="5321846"/>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1">
            <a:extLst>
              <a:ext uri="{FF2B5EF4-FFF2-40B4-BE49-F238E27FC236}">
                <a16:creationId xmlns:a16="http://schemas.microsoft.com/office/drawing/2014/main" id="{DEF02EBD-3A95-40D1-B40B-97044A410A79}"/>
              </a:ext>
            </a:extLst>
          </p:cNvPr>
          <p:cNvGrpSpPr>
            <a:grpSpLocks/>
          </p:cNvGrpSpPr>
          <p:nvPr/>
        </p:nvGrpSpPr>
        <p:grpSpPr bwMode="auto">
          <a:xfrm>
            <a:off x="0" y="6118413"/>
            <a:ext cx="12191996" cy="739588"/>
            <a:chOff x="0" y="6145212"/>
            <a:chExt cx="12192000" cy="712788"/>
          </a:xfrm>
        </p:grpSpPr>
        <p:pic>
          <p:nvPicPr>
            <p:cNvPr id="4" name="Picture 2" descr="title">
              <a:extLst>
                <a:ext uri="{FF2B5EF4-FFF2-40B4-BE49-F238E27FC236}">
                  <a16:creationId xmlns:a16="http://schemas.microsoft.com/office/drawing/2014/main" id="{3FC2F65E-E28F-A439-58BC-90008254A4A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E95A3727-A711-845F-3A5B-0E619EBEA6B8}"/>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
            <a:extLst>
              <a:ext uri="{FF2B5EF4-FFF2-40B4-BE49-F238E27FC236}">
                <a16:creationId xmlns:a16="http://schemas.microsoft.com/office/drawing/2014/main" id="{531D9CDD-2CCB-2808-64D6-5F4EDA470AE5}"/>
              </a:ext>
            </a:extLst>
          </p:cNvPr>
          <p:cNvGrpSpPr/>
          <p:nvPr/>
        </p:nvGrpSpPr>
        <p:grpSpPr>
          <a:xfrm>
            <a:off x="9062391" y="6202420"/>
            <a:ext cx="2656652" cy="574416"/>
            <a:chOff x="8663348" y="6189789"/>
            <a:chExt cx="3010872" cy="651005"/>
          </a:xfrm>
        </p:grpSpPr>
        <p:grpSp>
          <p:nvGrpSpPr>
            <p:cNvPr id="7" name="Group 1">
              <a:extLst>
                <a:ext uri="{FF2B5EF4-FFF2-40B4-BE49-F238E27FC236}">
                  <a16:creationId xmlns:a16="http://schemas.microsoft.com/office/drawing/2014/main" id="{D127B025-9796-3CCC-EEB9-8CBF7C70268F}"/>
                </a:ext>
              </a:extLst>
            </p:cNvPr>
            <p:cNvGrpSpPr>
              <a:grpSpLocks/>
            </p:cNvGrpSpPr>
            <p:nvPr/>
          </p:nvGrpSpPr>
          <p:grpSpPr bwMode="auto">
            <a:xfrm>
              <a:off x="8663348" y="6231092"/>
              <a:ext cx="2027263" cy="574039"/>
              <a:chOff x="7443039" y="5320816"/>
              <a:chExt cx="3009744" cy="851384"/>
            </a:xfrm>
          </p:grpSpPr>
          <p:pic>
            <p:nvPicPr>
              <p:cNvPr id="9" name="Picture 7">
                <a:extLst>
                  <a:ext uri="{FF2B5EF4-FFF2-40B4-BE49-F238E27FC236}">
                    <a16:creationId xmlns:a16="http://schemas.microsoft.com/office/drawing/2014/main" id="{BED34DDE-9E5A-D081-8E46-184C82F87259}"/>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2018-Baldrige-Award-Recipient-Logo-CS6.png">
                <a:extLst>
                  <a:ext uri="{FF2B5EF4-FFF2-40B4-BE49-F238E27FC236}">
                    <a16:creationId xmlns:a16="http://schemas.microsoft.com/office/drawing/2014/main" id="{DBD97DF0-2542-2609-BBEF-2C959009DEDD}"/>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 descr="A red and blue sign with white text&#10;&#10;Description automatically generated">
              <a:extLst>
                <a:ext uri="{FF2B5EF4-FFF2-40B4-BE49-F238E27FC236}">
                  <a16:creationId xmlns:a16="http://schemas.microsoft.com/office/drawing/2014/main" id="{AB317C01-6131-10E4-1339-6A42615AF8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
        <p:nvSpPr>
          <p:cNvPr id="11" name="TextBox 10">
            <a:extLst>
              <a:ext uri="{FF2B5EF4-FFF2-40B4-BE49-F238E27FC236}">
                <a16:creationId xmlns:a16="http://schemas.microsoft.com/office/drawing/2014/main" id="{25D20291-BEB0-F565-23CF-06F2A23CFA33}"/>
              </a:ext>
            </a:extLst>
          </p:cNvPr>
          <p:cNvSpPr txBox="1"/>
          <p:nvPr/>
        </p:nvSpPr>
        <p:spPr>
          <a:xfrm>
            <a:off x="838200" y="898677"/>
            <a:ext cx="3052482" cy="418256"/>
          </a:xfrm>
          <a:prstGeom prst="rect">
            <a:avLst/>
          </a:prstGeom>
          <a:solidFill>
            <a:srgbClr val="FF0000">
              <a:alpha val="50000"/>
            </a:srgbClr>
          </a:solidFill>
          <a:ln w="12700">
            <a:solidFill>
              <a:schemeClr val="tx1"/>
            </a:solidFill>
          </a:ln>
        </p:spPr>
        <p:txBody>
          <a:bodyPr wrap="square" rtlCol="0">
            <a:spAutoFit/>
          </a:bodyPr>
          <a:lstStyle/>
          <a:p>
            <a:pPr algn="ctr"/>
            <a:r>
              <a:rPr lang="en-US" sz="2118" b="1" dirty="0"/>
              <a:t>2022:  ($ 12,397,062)</a:t>
            </a:r>
          </a:p>
        </p:txBody>
      </p:sp>
      <p:sp>
        <p:nvSpPr>
          <p:cNvPr id="12" name="TextBox 11">
            <a:extLst>
              <a:ext uri="{FF2B5EF4-FFF2-40B4-BE49-F238E27FC236}">
                <a16:creationId xmlns:a16="http://schemas.microsoft.com/office/drawing/2014/main" id="{5A7DF9D1-B16C-8675-91F3-98D50C3F67C3}"/>
              </a:ext>
            </a:extLst>
          </p:cNvPr>
          <p:cNvSpPr txBox="1"/>
          <p:nvPr/>
        </p:nvSpPr>
        <p:spPr>
          <a:xfrm>
            <a:off x="5334001" y="889731"/>
            <a:ext cx="2554940" cy="418256"/>
          </a:xfrm>
          <a:prstGeom prst="rect">
            <a:avLst/>
          </a:prstGeom>
          <a:solidFill>
            <a:srgbClr val="33CC33">
              <a:alpha val="50000"/>
            </a:srgbClr>
          </a:solidFill>
          <a:ln w="12700">
            <a:solidFill>
              <a:schemeClr val="tx1"/>
            </a:solidFill>
          </a:ln>
        </p:spPr>
        <p:txBody>
          <a:bodyPr wrap="square" rtlCol="0">
            <a:spAutoFit/>
          </a:bodyPr>
          <a:lstStyle/>
          <a:p>
            <a:pPr algn="ctr"/>
            <a:r>
              <a:rPr lang="en-US" sz="2118" b="1" dirty="0"/>
              <a:t>2023:  $ 7,859,258</a:t>
            </a:r>
          </a:p>
        </p:txBody>
      </p:sp>
      <p:sp>
        <p:nvSpPr>
          <p:cNvPr id="13" name="TextBox 12">
            <a:extLst>
              <a:ext uri="{FF2B5EF4-FFF2-40B4-BE49-F238E27FC236}">
                <a16:creationId xmlns:a16="http://schemas.microsoft.com/office/drawing/2014/main" id="{B8DAC699-A00E-D00B-1376-796E29C453C5}"/>
              </a:ext>
            </a:extLst>
          </p:cNvPr>
          <p:cNvSpPr txBox="1"/>
          <p:nvPr/>
        </p:nvSpPr>
        <p:spPr>
          <a:xfrm>
            <a:off x="8981559" y="889731"/>
            <a:ext cx="3081585" cy="418256"/>
          </a:xfrm>
          <a:prstGeom prst="rect">
            <a:avLst/>
          </a:prstGeom>
          <a:solidFill>
            <a:srgbClr val="33CC33">
              <a:alpha val="50000"/>
            </a:srgbClr>
          </a:solidFill>
          <a:ln w="12700">
            <a:solidFill>
              <a:schemeClr val="tx1"/>
            </a:solidFill>
          </a:ln>
        </p:spPr>
        <p:txBody>
          <a:bodyPr wrap="square" rtlCol="0">
            <a:spAutoFit/>
          </a:bodyPr>
          <a:lstStyle/>
          <a:p>
            <a:pPr algn="ctr"/>
            <a:r>
              <a:rPr lang="en-US" sz="2118" b="1" dirty="0"/>
              <a:t>2024 Q1-2: $ 7,783,392</a:t>
            </a:r>
          </a:p>
        </p:txBody>
      </p:sp>
    </p:spTree>
    <p:extLst>
      <p:ext uri="{BB962C8B-B14F-4D97-AF65-F5344CB8AC3E}">
        <p14:creationId xmlns:p14="http://schemas.microsoft.com/office/powerpoint/2010/main" val="10342978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2706" y="298751"/>
            <a:ext cx="11077438" cy="552807"/>
          </a:xfrm>
          <a:prstGeom prst="rect">
            <a:avLst/>
          </a:prstGeom>
        </p:spPr>
        <p:txBody>
          <a:bodyPr vert="horz" wrap="square" lIns="0" tIns="15394" rIns="0" bIns="0" numCol="1" rtlCol="0" anchor="ctr" anchorCtr="0" compatLnSpc="1">
            <a:prstTxWarp prst="textNoShape">
              <a:avLst/>
            </a:prstTxWarp>
            <a:spAutoFit/>
          </a:bodyPr>
          <a:lstStyle/>
          <a:p>
            <a:pPr marL="15394">
              <a:spcBef>
                <a:spcPts val="121"/>
              </a:spcBef>
            </a:pPr>
            <a:r>
              <a:rPr sz="3879" b="1" spc="-6" dirty="0">
                <a:solidFill>
                  <a:srgbClr val="0070B9"/>
                </a:solidFill>
              </a:rPr>
              <a:t>In</a:t>
            </a:r>
            <a:r>
              <a:rPr sz="3879" b="1" spc="-212" dirty="0">
                <a:solidFill>
                  <a:srgbClr val="0070B9"/>
                </a:solidFill>
              </a:rPr>
              <a:t> </a:t>
            </a:r>
            <a:r>
              <a:rPr sz="3879" b="1" spc="-6" dirty="0">
                <a:solidFill>
                  <a:srgbClr val="0070B9"/>
                </a:solidFill>
              </a:rPr>
              <a:t>Summary</a:t>
            </a:r>
            <a:r>
              <a:rPr lang="en-US" sz="3879" b="1" spc="-6" dirty="0">
                <a:solidFill>
                  <a:srgbClr val="0070B9"/>
                </a:solidFill>
              </a:rPr>
              <a:t> – 2024 Q3 (July - September)</a:t>
            </a:r>
            <a:endParaRPr sz="3879" b="1" dirty="0"/>
          </a:p>
        </p:txBody>
      </p:sp>
      <p:pic>
        <p:nvPicPr>
          <p:cNvPr id="17" name="object 17"/>
          <p:cNvPicPr/>
          <p:nvPr/>
        </p:nvPicPr>
        <p:blipFill>
          <a:blip r:embed="rId2" cstate="print"/>
          <a:stretch>
            <a:fillRect/>
          </a:stretch>
        </p:blipFill>
        <p:spPr>
          <a:xfrm>
            <a:off x="4" y="-18524"/>
            <a:ext cx="12191997" cy="131156"/>
          </a:xfrm>
          <a:prstGeom prst="rect">
            <a:avLst/>
          </a:prstGeom>
        </p:spPr>
      </p:pic>
      <p:sp>
        <p:nvSpPr>
          <p:cNvPr id="18" name="object 18"/>
          <p:cNvSpPr txBox="1"/>
          <p:nvPr/>
        </p:nvSpPr>
        <p:spPr>
          <a:xfrm>
            <a:off x="1037274" y="1160149"/>
            <a:ext cx="10117451" cy="4335188"/>
          </a:xfrm>
          <a:prstGeom prst="rect">
            <a:avLst/>
          </a:prstGeom>
        </p:spPr>
        <p:txBody>
          <a:bodyPr vert="horz" wrap="square" lIns="0" tIns="15394" rIns="0" bIns="0" rtlCol="0">
            <a:spAutoFit/>
          </a:bodyPr>
          <a:lstStyle/>
          <a:p>
            <a:pPr marL="11206">
              <a:spcBef>
                <a:spcPts val="88"/>
              </a:spcBef>
            </a:pPr>
            <a:r>
              <a:rPr lang="en-US" sz="2912" dirty="0"/>
              <a:t>Total net assets at the beginning of period:  $82,019,236</a:t>
            </a:r>
            <a:r>
              <a:rPr lang="en-US" sz="2912" spc="-18" baseline="30000" dirty="0">
                <a:solidFill>
                  <a:srgbClr val="0070C0"/>
                </a:solidFill>
                <a:cs typeface="Calibri"/>
              </a:rPr>
              <a:t>* </a:t>
            </a:r>
            <a:endParaRPr lang="en-US" sz="2912" dirty="0"/>
          </a:p>
          <a:p>
            <a:pPr>
              <a:spcBef>
                <a:spcPts val="9"/>
              </a:spcBef>
              <a:buFont typeface="Arial"/>
              <a:buChar char="•"/>
            </a:pPr>
            <a:endParaRPr lang="en-US" sz="2912" dirty="0">
              <a:latin typeface="Calibri"/>
              <a:cs typeface="Calibri"/>
            </a:endParaRPr>
          </a:p>
          <a:p>
            <a:pPr marL="619106" indent="-302549">
              <a:spcBef>
                <a:spcPts val="4"/>
              </a:spcBef>
              <a:buFont typeface="Arial" panose="020B0604020202020204" pitchFamily="34" charset="0"/>
              <a:buChar char="•"/>
              <a:tabLst>
                <a:tab pos="619666" algn="l"/>
                <a:tab pos="620227" algn="l"/>
              </a:tabLst>
            </a:pPr>
            <a:r>
              <a:rPr lang="en-US" sz="2912" dirty="0"/>
              <a:t>Total </a:t>
            </a:r>
            <a:r>
              <a:rPr lang="en-US" sz="2912" dirty="0">
                <a:latin typeface="Calibri"/>
                <a:cs typeface="Calibri"/>
              </a:rPr>
              <a:t>revenues:</a:t>
            </a:r>
            <a:r>
              <a:rPr lang="en-US" sz="2912" spc="-40" dirty="0">
                <a:latin typeface="Calibri"/>
                <a:cs typeface="Calibri"/>
              </a:rPr>
              <a:t>  </a:t>
            </a:r>
            <a:r>
              <a:rPr lang="en-US" sz="2912" spc="-4" dirty="0">
                <a:latin typeface="Calibri"/>
                <a:cs typeface="Calibri"/>
              </a:rPr>
              <a:t>$</a:t>
            </a:r>
            <a:r>
              <a:rPr lang="en-US" sz="2912" spc="-4" dirty="0">
                <a:cs typeface="Calibri"/>
              </a:rPr>
              <a:t>2,267,000</a:t>
            </a:r>
          </a:p>
          <a:p>
            <a:pPr marL="619106" indent="-302549">
              <a:spcBef>
                <a:spcPts val="4"/>
              </a:spcBef>
              <a:buFont typeface="Arial" panose="020B0604020202020204" pitchFamily="34" charset="0"/>
              <a:buChar char="•"/>
              <a:tabLst>
                <a:tab pos="619666" algn="l"/>
                <a:tab pos="620227" algn="l"/>
              </a:tabLst>
            </a:pPr>
            <a:endParaRPr lang="en-US" sz="2912" dirty="0">
              <a:latin typeface="Calibri"/>
              <a:cs typeface="Calibri"/>
            </a:endParaRPr>
          </a:p>
          <a:p>
            <a:pPr marL="619666" indent="-303110">
              <a:buFont typeface="Arial"/>
              <a:buChar char="•"/>
              <a:tabLst>
                <a:tab pos="619666" algn="l"/>
                <a:tab pos="620227" algn="l"/>
              </a:tabLst>
            </a:pPr>
            <a:r>
              <a:rPr lang="en-US" sz="2912" dirty="0"/>
              <a:t>Total </a:t>
            </a:r>
            <a:r>
              <a:rPr lang="en-US" sz="2912" spc="-9" dirty="0">
                <a:cs typeface="Calibri"/>
              </a:rPr>
              <a:t>expenses</a:t>
            </a:r>
            <a:r>
              <a:rPr lang="en-US" sz="2912" dirty="0">
                <a:cs typeface="Calibri"/>
              </a:rPr>
              <a:t>:</a:t>
            </a:r>
            <a:r>
              <a:rPr lang="en-US" sz="2912" spc="-49" dirty="0">
                <a:cs typeface="Calibri"/>
              </a:rPr>
              <a:t>  (</a:t>
            </a:r>
            <a:r>
              <a:rPr lang="en-US" sz="2912" spc="-4" dirty="0">
                <a:cs typeface="Calibri"/>
              </a:rPr>
              <a:t>$2,367,634)</a:t>
            </a:r>
          </a:p>
          <a:p>
            <a:pPr marL="619666" indent="-303110">
              <a:buFont typeface="Arial"/>
              <a:buChar char="•"/>
              <a:tabLst>
                <a:tab pos="619666" algn="l"/>
                <a:tab pos="620227" algn="l"/>
              </a:tabLst>
            </a:pPr>
            <a:endParaRPr lang="en-US" sz="2912" dirty="0">
              <a:cs typeface="Calibri"/>
            </a:endParaRPr>
          </a:p>
          <a:p>
            <a:pPr marL="619666" indent="-303110">
              <a:buFont typeface="Arial"/>
              <a:buChar char="•"/>
              <a:tabLst>
                <a:tab pos="619666" algn="l"/>
                <a:tab pos="620227" algn="l"/>
              </a:tabLst>
            </a:pPr>
            <a:r>
              <a:rPr lang="en-US" sz="2912" dirty="0">
                <a:solidFill>
                  <a:schemeClr val="tx1">
                    <a:lumMod val="95000"/>
                    <a:lumOff val="5000"/>
                  </a:schemeClr>
                </a:solidFill>
                <a:latin typeface="Calibri"/>
                <a:cs typeface="Calibri"/>
              </a:rPr>
              <a:t>Investment</a:t>
            </a:r>
            <a:r>
              <a:rPr lang="en-US" sz="2912" spc="-66" dirty="0">
                <a:solidFill>
                  <a:schemeClr val="tx1">
                    <a:lumMod val="95000"/>
                    <a:lumOff val="5000"/>
                  </a:schemeClr>
                </a:solidFill>
                <a:latin typeface="Calibri"/>
                <a:cs typeface="Calibri"/>
              </a:rPr>
              <a:t> </a:t>
            </a:r>
            <a:r>
              <a:rPr lang="en-US" sz="2912" dirty="0">
                <a:solidFill>
                  <a:schemeClr val="tx1">
                    <a:lumMod val="95000"/>
                    <a:lumOff val="5000"/>
                  </a:schemeClr>
                </a:solidFill>
                <a:latin typeface="Calibri"/>
                <a:cs typeface="Calibri"/>
              </a:rPr>
              <a:t>gain:</a:t>
            </a:r>
            <a:r>
              <a:rPr lang="en-US" sz="2912" spc="-49" dirty="0">
                <a:solidFill>
                  <a:schemeClr val="tx1">
                    <a:lumMod val="95000"/>
                    <a:lumOff val="5000"/>
                  </a:schemeClr>
                </a:solidFill>
                <a:latin typeface="Calibri"/>
                <a:cs typeface="Calibri"/>
              </a:rPr>
              <a:t> $4,294,533 </a:t>
            </a:r>
            <a:endParaRPr lang="en-US" sz="2912" dirty="0">
              <a:solidFill>
                <a:schemeClr val="tx1">
                  <a:lumMod val="95000"/>
                  <a:lumOff val="5000"/>
                </a:schemeClr>
              </a:solidFill>
              <a:cs typeface="Calibri"/>
            </a:endParaRPr>
          </a:p>
          <a:p>
            <a:pPr marL="619666" indent="-303110">
              <a:buFont typeface="Arial"/>
              <a:buChar char="•"/>
              <a:tabLst>
                <a:tab pos="619666" algn="l"/>
                <a:tab pos="620227" algn="l"/>
              </a:tabLst>
            </a:pPr>
            <a:endParaRPr lang="en-US" sz="2912" dirty="0"/>
          </a:p>
          <a:p>
            <a:pPr marL="11206">
              <a:spcBef>
                <a:spcPts val="88"/>
              </a:spcBef>
              <a:tabLst>
                <a:tab pos="619666" algn="l"/>
                <a:tab pos="620227" algn="l"/>
              </a:tabLst>
            </a:pPr>
            <a:r>
              <a:rPr lang="en-US" sz="2912" dirty="0"/>
              <a:t>Total net assets at the end of period:  $86,213,135</a:t>
            </a:r>
          </a:p>
          <a:p>
            <a:pPr marL="851327" indent="-416427">
              <a:buFont typeface="Arial"/>
              <a:buChar char="•"/>
              <a:tabLst>
                <a:tab pos="851327" algn="l"/>
                <a:tab pos="852098" algn="l"/>
              </a:tabLst>
            </a:pPr>
            <a:endParaRPr lang="en-US" sz="2667" spc="-24" baseline="30000" dirty="0">
              <a:solidFill>
                <a:srgbClr val="0070C0"/>
              </a:solidFill>
              <a:latin typeface="Calibri"/>
              <a:cs typeface="Calibri"/>
            </a:endParaRPr>
          </a:p>
        </p:txBody>
      </p:sp>
      <p:sp>
        <p:nvSpPr>
          <p:cNvPr id="19" name="Rectangle 18">
            <a:extLst>
              <a:ext uri="{FF2B5EF4-FFF2-40B4-BE49-F238E27FC236}">
                <a16:creationId xmlns:a16="http://schemas.microsoft.com/office/drawing/2014/main" id="{1918D108-4302-4F3C-8421-F415283FFD38}"/>
              </a:ext>
            </a:extLst>
          </p:cNvPr>
          <p:cNvSpPr/>
          <p:nvPr/>
        </p:nvSpPr>
        <p:spPr>
          <a:xfrm>
            <a:off x="1" y="5450532"/>
            <a:ext cx="8838274" cy="323165"/>
          </a:xfrm>
          <a:prstGeom prst="rect">
            <a:avLst/>
          </a:prstGeom>
        </p:spPr>
        <p:txBody>
          <a:bodyPr wrap="square">
            <a:spAutoFit/>
          </a:bodyPr>
          <a:lstStyle/>
          <a:p>
            <a:pPr marL="916755" marR="142401"/>
            <a:r>
              <a:rPr lang="en-US" sz="1500" spc="-24" baseline="30000" dirty="0">
                <a:solidFill>
                  <a:srgbClr val="0070C0"/>
                </a:solidFill>
                <a:cs typeface="Calibri"/>
              </a:rPr>
              <a:t>*</a:t>
            </a:r>
            <a:r>
              <a:rPr lang="en-US" sz="1500" spc="-24" dirty="0">
                <a:solidFill>
                  <a:srgbClr val="0070C0"/>
                </a:solidFill>
                <a:cs typeface="Calibri"/>
              </a:rPr>
              <a:t>  Amounts have been rounded up throughout this presentation</a:t>
            </a:r>
          </a:p>
        </p:txBody>
      </p:sp>
      <p:grpSp>
        <p:nvGrpSpPr>
          <p:cNvPr id="3" name="Group 1">
            <a:extLst>
              <a:ext uri="{FF2B5EF4-FFF2-40B4-BE49-F238E27FC236}">
                <a16:creationId xmlns:a16="http://schemas.microsoft.com/office/drawing/2014/main" id="{681CA60A-900E-6BE2-E530-5DF13229C36B}"/>
              </a:ext>
            </a:extLst>
          </p:cNvPr>
          <p:cNvGrpSpPr>
            <a:grpSpLocks/>
          </p:cNvGrpSpPr>
          <p:nvPr/>
        </p:nvGrpSpPr>
        <p:grpSpPr bwMode="auto">
          <a:xfrm>
            <a:off x="0" y="6118413"/>
            <a:ext cx="12191996" cy="739588"/>
            <a:chOff x="0" y="6145212"/>
            <a:chExt cx="12192000" cy="712788"/>
          </a:xfrm>
        </p:grpSpPr>
        <p:pic>
          <p:nvPicPr>
            <p:cNvPr id="4" name="Picture 2" descr="title">
              <a:extLst>
                <a:ext uri="{FF2B5EF4-FFF2-40B4-BE49-F238E27FC236}">
                  <a16:creationId xmlns:a16="http://schemas.microsoft.com/office/drawing/2014/main" id="{56CA790E-8DA0-43BD-4981-69FF1C2C4A3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C7B0996C-2384-3862-692E-299BDC26AB14}"/>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
            <a:extLst>
              <a:ext uri="{FF2B5EF4-FFF2-40B4-BE49-F238E27FC236}">
                <a16:creationId xmlns:a16="http://schemas.microsoft.com/office/drawing/2014/main" id="{C6F93D94-DFB0-71B6-DD09-262A86BF4782}"/>
              </a:ext>
            </a:extLst>
          </p:cNvPr>
          <p:cNvGrpSpPr/>
          <p:nvPr/>
        </p:nvGrpSpPr>
        <p:grpSpPr>
          <a:xfrm>
            <a:off x="9062391" y="6202420"/>
            <a:ext cx="2656652" cy="574416"/>
            <a:chOff x="8663348" y="6189789"/>
            <a:chExt cx="3010872" cy="651005"/>
          </a:xfrm>
        </p:grpSpPr>
        <p:grpSp>
          <p:nvGrpSpPr>
            <p:cNvPr id="7" name="Group 1">
              <a:extLst>
                <a:ext uri="{FF2B5EF4-FFF2-40B4-BE49-F238E27FC236}">
                  <a16:creationId xmlns:a16="http://schemas.microsoft.com/office/drawing/2014/main" id="{7673240A-697B-3A9F-4DF1-285E64B77E0D}"/>
                </a:ext>
              </a:extLst>
            </p:cNvPr>
            <p:cNvGrpSpPr>
              <a:grpSpLocks/>
            </p:cNvGrpSpPr>
            <p:nvPr/>
          </p:nvGrpSpPr>
          <p:grpSpPr bwMode="auto">
            <a:xfrm>
              <a:off x="8663348" y="6231092"/>
              <a:ext cx="2027263" cy="574039"/>
              <a:chOff x="7443039" y="5320816"/>
              <a:chExt cx="3009744" cy="851384"/>
            </a:xfrm>
          </p:grpSpPr>
          <p:pic>
            <p:nvPicPr>
              <p:cNvPr id="9" name="Picture 7">
                <a:extLst>
                  <a:ext uri="{FF2B5EF4-FFF2-40B4-BE49-F238E27FC236}">
                    <a16:creationId xmlns:a16="http://schemas.microsoft.com/office/drawing/2014/main" id="{A0D2FBE3-9EB3-D27F-BF49-7C8E497ECC4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2018-Baldrige-Award-Recipient-Logo-CS6.png">
                <a:extLst>
                  <a:ext uri="{FF2B5EF4-FFF2-40B4-BE49-F238E27FC236}">
                    <a16:creationId xmlns:a16="http://schemas.microsoft.com/office/drawing/2014/main" id="{909E2FAF-8B5D-A6D2-DAB3-B388ABC3EB18}"/>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7" descr="A red and blue sign with white text&#10;&#10;Description automatically generated">
              <a:extLst>
                <a:ext uri="{FF2B5EF4-FFF2-40B4-BE49-F238E27FC236}">
                  <a16:creationId xmlns:a16="http://schemas.microsoft.com/office/drawing/2014/main" id="{A0D695FD-F29E-3BDD-84C7-4E3C65FCDBC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216" y="246958"/>
            <a:ext cx="8373765" cy="552807"/>
          </a:xfrm>
          <a:prstGeom prst="rect">
            <a:avLst/>
          </a:prstGeom>
        </p:spPr>
        <p:txBody>
          <a:bodyPr vert="horz" wrap="square" lIns="0" tIns="15394" rIns="0" bIns="0" numCol="1" rtlCol="0" anchor="ctr" anchorCtr="0" compatLnSpc="1">
            <a:prstTxWarp prst="textNoShape">
              <a:avLst/>
            </a:prstTxWarp>
            <a:spAutoFit/>
          </a:bodyPr>
          <a:lstStyle/>
          <a:p>
            <a:pPr marL="15394">
              <a:spcBef>
                <a:spcPts val="121"/>
              </a:spcBef>
            </a:pPr>
            <a:r>
              <a:rPr sz="3879" b="1" spc="6" dirty="0">
                <a:solidFill>
                  <a:srgbClr val="0070B9"/>
                </a:solidFill>
              </a:rPr>
              <a:t>Net</a:t>
            </a:r>
            <a:r>
              <a:rPr sz="3879" b="1" spc="-42" dirty="0">
                <a:solidFill>
                  <a:srgbClr val="0070B9"/>
                </a:solidFill>
              </a:rPr>
              <a:t> </a:t>
            </a:r>
            <a:r>
              <a:rPr sz="3879" b="1" spc="-6" dirty="0">
                <a:solidFill>
                  <a:srgbClr val="0070B9"/>
                </a:solidFill>
              </a:rPr>
              <a:t>Assets</a:t>
            </a:r>
            <a:r>
              <a:rPr sz="3879" b="1" spc="-97" dirty="0">
                <a:solidFill>
                  <a:srgbClr val="0070B9"/>
                </a:solidFill>
              </a:rPr>
              <a:t> </a:t>
            </a:r>
            <a:r>
              <a:rPr sz="3879" b="1" spc="-49" dirty="0">
                <a:solidFill>
                  <a:srgbClr val="0070B9"/>
                </a:solidFill>
              </a:rPr>
              <a:t>Trend</a:t>
            </a:r>
            <a:r>
              <a:rPr sz="3879" b="1" spc="-182" dirty="0">
                <a:solidFill>
                  <a:srgbClr val="0070B9"/>
                </a:solidFill>
              </a:rPr>
              <a:t> </a:t>
            </a:r>
            <a:r>
              <a:rPr sz="3879" b="1" spc="-6" dirty="0">
                <a:solidFill>
                  <a:srgbClr val="0070B9"/>
                </a:solidFill>
              </a:rPr>
              <a:t>Data 20</a:t>
            </a:r>
            <a:r>
              <a:rPr lang="en-US" sz="3879" b="1" spc="-6" dirty="0">
                <a:solidFill>
                  <a:srgbClr val="0070B9"/>
                </a:solidFill>
              </a:rPr>
              <a:t>13</a:t>
            </a:r>
            <a:r>
              <a:rPr sz="3879" b="1" spc="-42" dirty="0">
                <a:solidFill>
                  <a:srgbClr val="0070B9"/>
                </a:solidFill>
              </a:rPr>
              <a:t> </a:t>
            </a:r>
            <a:r>
              <a:rPr lang="en-US" sz="3879" b="1" dirty="0">
                <a:solidFill>
                  <a:srgbClr val="0070B9"/>
                </a:solidFill>
              </a:rPr>
              <a:t>–</a:t>
            </a:r>
            <a:r>
              <a:rPr sz="3879" b="1" spc="-30" dirty="0">
                <a:solidFill>
                  <a:srgbClr val="0070B9"/>
                </a:solidFill>
              </a:rPr>
              <a:t> </a:t>
            </a:r>
            <a:r>
              <a:rPr sz="3879" b="1" spc="-6" dirty="0">
                <a:solidFill>
                  <a:srgbClr val="0070B9"/>
                </a:solidFill>
              </a:rPr>
              <a:t>202</a:t>
            </a:r>
            <a:r>
              <a:rPr lang="en-US" sz="3879" b="1" spc="-6" dirty="0">
                <a:solidFill>
                  <a:srgbClr val="0070B9"/>
                </a:solidFill>
              </a:rPr>
              <a:t>4</a:t>
            </a:r>
            <a:r>
              <a:rPr lang="en-US" sz="3879" b="1" spc="-6" baseline="30000" dirty="0">
                <a:solidFill>
                  <a:srgbClr val="0070B9"/>
                </a:solidFill>
              </a:rPr>
              <a:t>*</a:t>
            </a:r>
            <a:endParaRPr sz="3879" b="1" baseline="30000" dirty="0"/>
          </a:p>
        </p:txBody>
      </p:sp>
      <p:pic>
        <p:nvPicPr>
          <p:cNvPr id="17" name="object 17"/>
          <p:cNvPicPr/>
          <p:nvPr/>
        </p:nvPicPr>
        <p:blipFill>
          <a:blip r:embed="rId2" cstate="print"/>
          <a:stretch>
            <a:fillRect/>
          </a:stretch>
        </p:blipFill>
        <p:spPr>
          <a:xfrm>
            <a:off x="1" y="-18524"/>
            <a:ext cx="12191997" cy="131156"/>
          </a:xfrm>
          <a:prstGeom prst="rect">
            <a:avLst/>
          </a:prstGeom>
        </p:spPr>
      </p:pic>
      <p:graphicFrame>
        <p:nvGraphicFramePr>
          <p:cNvPr id="21" name="Chart 20">
            <a:extLst>
              <a:ext uri="{FF2B5EF4-FFF2-40B4-BE49-F238E27FC236}">
                <a16:creationId xmlns:a16="http://schemas.microsoft.com/office/drawing/2014/main" id="{64E58EF0-D3AD-4FE7-BF92-3D330D919570}"/>
              </a:ext>
            </a:extLst>
          </p:cNvPr>
          <p:cNvGraphicFramePr/>
          <p:nvPr>
            <p:extLst>
              <p:ext uri="{D42A27DB-BD31-4B8C-83A1-F6EECF244321}">
                <p14:modId xmlns:p14="http://schemas.microsoft.com/office/powerpoint/2010/main" val="475704190"/>
              </p:ext>
            </p:extLst>
          </p:nvPr>
        </p:nvGraphicFramePr>
        <p:xfrm>
          <a:off x="381000" y="907695"/>
          <a:ext cx="11497235" cy="527795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F368FF0-3EC0-4BAF-AE87-DE501C4E2E5E}"/>
              </a:ext>
            </a:extLst>
          </p:cNvPr>
          <p:cNvSpPr txBox="1"/>
          <p:nvPr/>
        </p:nvSpPr>
        <p:spPr>
          <a:xfrm>
            <a:off x="8279704" y="6164531"/>
            <a:ext cx="831273" cy="707694"/>
          </a:xfrm>
          <a:prstGeom prst="rect">
            <a:avLst/>
          </a:prstGeom>
          <a:noFill/>
        </p:spPr>
        <p:txBody>
          <a:bodyPr wrap="square" rtlCol="0">
            <a:spAutoFit/>
          </a:bodyPr>
          <a:lstStyle/>
          <a:p>
            <a:pPr algn="ctr"/>
            <a:r>
              <a:rPr lang="en-US" sz="1333" b="1" dirty="0">
                <a:solidFill>
                  <a:schemeClr val="tx2"/>
                </a:solidFill>
              </a:rPr>
              <a:t>$20M </a:t>
            </a:r>
          </a:p>
          <a:p>
            <a:pPr algn="ctr"/>
            <a:r>
              <a:rPr lang="en-US" sz="1333" b="1" dirty="0">
                <a:solidFill>
                  <a:schemeClr val="tx2"/>
                </a:solidFill>
              </a:rPr>
              <a:t>PAC gift</a:t>
            </a:r>
          </a:p>
        </p:txBody>
      </p:sp>
      <p:sp>
        <p:nvSpPr>
          <p:cNvPr id="13" name="TextBox 12">
            <a:extLst>
              <a:ext uri="{FF2B5EF4-FFF2-40B4-BE49-F238E27FC236}">
                <a16:creationId xmlns:a16="http://schemas.microsoft.com/office/drawing/2014/main" id="{D4430E4C-B969-4DE9-AC22-A92C72451BB7}"/>
              </a:ext>
            </a:extLst>
          </p:cNvPr>
          <p:cNvSpPr txBox="1"/>
          <p:nvPr/>
        </p:nvSpPr>
        <p:spPr>
          <a:xfrm>
            <a:off x="9150928" y="6164531"/>
            <a:ext cx="831273" cy="707694"/>
          </a:xfrm>
          <a:prstGeom prst="rect">
            <a:avLst/>
          </a:prstGeom>
          <a:noFill/>
        </p:spPr>
        <p:txBody>
          <a:bodyPr wrap="square" rtlCol="0">
            <a:spAutoFit/>
          </a:bodyPr>
          <a:lstStyle/>
          <a:p>
            <a:pPr algn="ctr"/>
            <a:r>
              <a:rPr lang="en-US" sz="1333" b="1" dirty="0">
                <a:solidFill>
                  <a:schemeClr val="tx2"/>
                </a:solidFill>
              </a:rPr>
              <a:t>$15M </a:t>
            </a:r>
          </a:p>
          <a:p>
            <a:pPr algn="ctr"/>
            <a:r>
              <a:rPr lang="en-US" sz="1333" b="1" dirty="0">
                <a:solidFill>
                  <a:schemeClr val="tx2"/>
                </a:solidFill>
              </a:rPr>
              <a:t>SAC gift</a:t>
            </a:r>
          </a:p>
        </p:txBody>
      </p:sp>
      <p:sp>
        <p:nvSpPr>
          <p:cNvPr id="4" name="Arrow: Down 3">
            <a:extLst>
              <a:ext uri="{FF2B5EF4-FFF2-40B4-BE49-F238E27FC236}">
                <a16:creationId xmlns:a16="http://schemas.microsoft.com/office/drawing/2014/main" id="{67D55573-10AB-4233-9DCB-F31C52B1E3C2}"/>
              </a:ext>
            </a:extLst>
          </p:cNvPr>
          <p:cNvSpPr/>
          <p:nvPr/>
        </p:nvSpPr>
        <p:spPr>
          <a:xfrm>
            <a:off x="8616984" y="5849472"/>
            <a:ext cx="133496" cy="336177"/>
          </a:xfrm>
          <a:prstGeom prst="downArrow">
            <a:avLst/>
          </a:prstGeom>
          <a:solidFill>
            <a:schemeClr val="tx2">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82"/>
          </a:p>
        </p:txBody>
      </p:sp>
      <p:sp>
        <p:nvSpPr>
          <p:cNvPr id="15" name="Arrow: Down 14">
            <a:extLst>
              <a:ext uri="{FF2B5EF4-FFF2-40B4-BE49-F238E27FC236}">
                <a16:creationId xmlns:a16="http://schemas.microsoft.com/office/drawing/2014/main" id="{1A575954-AA6D-4C9D-93F9-F1A49D43A159}"/>
              </a:ext>
            </a:extLst>
          </p:cNvPr>
          <p:cNvSpPr/>
          <p:nvPr/>
        </p:nvSpPr>
        <p:spPr>
          <a:xfrm>
            <a:off x="9488210" y="5849471"/>
            <a:ext cx="133496" cy="336177"/>
          </a:xfrm>
          <a:prstGeom prst="downArrow">
            <a:avLst/>
          </a:prstGeom>
          <a:solidFill>
            <a:schemeClr val="tx2">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82">
              <a:solidFill>
                <a:schemeClr val="tx2"/>
              </a:solidFill>
            </a:endParaRPr>
          </a:p>
        </p:txBody>
      </p:sp>
    </p:spTree>
    <p:extLst>
      <p:ext uri="{BB962C8B-B14F-4D97-AF65-F5344CB8AC3E}">
        <p14:creationId xmlns:p14="http://schemas.microsoft.com/office/powerpoint/2010/main" val="1793257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91534492-50C3-47DF-826D-28ADF68D637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a:extLst>
              <a:ext uri="{FF2B5EF4-FFF2-40B4-BE49-F238E27FC236}">
                <a16:creationId xmlns:a16="http://schemas.microsoft.com/office/drawing/2014/main" id="{C0E5E68B-6602-F549-B437-0A21F16C4592}"/>
              </a:ext>
            </a:extLst>
          </p:cNvPr>
          <p:cNvSpPr txBox="1">
            <a:spLocks noChangeArrowheads="1"/>
          </p:cNvSpPr>
          <p:nvPr/>
        </p:nvSpPr>
        <p:spPr bwMode="auto">
          <a:xfrm>
            <a:off x="2689225" y="969965"/>
            <a:ext cx="67056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3200" dirty="0">
                <a:solidFill>
                  <a:schemeClr val="bg1"/>
                </a:solidFill>
                <a:latin typeface="Century Gothic" panose="020B0502020202020204" pitchFamily="34" charset="0"/>
              </a:rPr>
              <a:t>Thank you.</a:t>
            </a:r>
          </a:p>
          <a:p>
            <a:pPr algn="ctr">
              <a:lnSpc>
                <a:spcPct val="100000"/>
              </a:lnSpc>
              <a:spcBef>
                <a:spcPct val="50000"/>
              </a:spcBef>
              <a:buFontTx/>
              <a:buNone/>
            </a:pPr>
            <a:endParaRPr lang="en-US" altLang="en-US" sz="3200" dirty="0">
              <a:solidFill>
                <a:schemeClr val="bg1"/>
              </a:solidFill>
              <a:latin typeface="Century Gothic" panose="020B0502020202020204" pitchFamily="34" charset="0"/>
            </a:endParaRPr>
          </a:p>
          <a:p>
            <a:pPr algn="ctr">
              <a:lnSpc>
                <a:spcPct val="100000"/>
              </a:lnSpc>
              <a:spcBef>
                <a:spcPct val="50000"/>
              </a:spcBef>
              <a:buFontTx/>
              <a:buNone/>
            </a:pPr>
            <a:r>
              <a:rPr lang="en-US" altLang="en-US" sz="3200" dirty="0">
                <a:solidFill>
                  <a:schemeClr val="bg1"/>
                </a:solidFill>
                <a:latin typeface="Century Gothic" panose="020B0502020202020204" pitchFamily="34" charset="0"/>
              </a:rPr>
              <a:t>Learn more at</a:t>
            </a:r>
          </a:p>
          <a:p>
            <a:pPr algn="ctr">
              <a:lnSpc>
                <a:spcPct val="100000"/>
              </a:lnSpc>
              <a:spcBef>
                <a:spcPct val="50000"/>
              </a:spcBef>
              <a:buFontTx/>
              <a:buNone/>
            </a:pPr>
            <a:r>
              <a:rPr lang="en-US" altLang="en-US" sz="3200" b="1" dirty="0">
                <a:solidFill>
                  <a:schemeClr val="bg1"/>
                </a:solidFill>
                <a:latin typeface="Century Gothic" panose="020B0502020202020204" pitchFamily="34" charset="0"/>
              </a:rPr>
              <a:t>alamo.edu</a:t>
            </a:r>
          </a:p>
        </p:txBody>
      </p:sp>
      <p:pic>
        <p:nvPicPr>
          <p:cNvPr id="18" name="Picture 7">
            <a:extLst>
              <a:ext uri="{FF2B5EF4-FFF2-40B4-BE49-F238E27FC236}">
                <a16:creationId xmlns:a16="http://schemas.microsoft.com/office/drawing/2014/main" id="{B88CEFB8-4903-FC14-8E30-37B60F3E5741}"/>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364038" y="41735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5FF0EA95-A1D6-AB0D-2A0B-BB746AF98572}"/>
              </a:ext>
            </a:extLst>
          </p:cNvPr>
          <p:cNvCxnSpPr/>
          <p:nvPr/>
        </p:nvCxnSpPr>
        <p:spPr>
          <a:xfrm>
            <a:off x="4211637" y="54832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31D4E10-8B2E-E36E-7B36-EAD0DF6A2A93}"/>
              </a:ext>
            </a:extLst>
          </p:cNvPr>
          <p:cNvCxnSpPr/>
          <p:nvPr/>
        </p:nvCxnSpPr>
        <p:spPr>
          <a:xfrm>
            <a:off x="4211637" y="64738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164C7E1E-5744-424D-8211-ADEE4538851C}"/>
              </a:ext>
            </a:extLst>
          </p:cNvPr>
          <p:cNvGrpSpPr/>
          <p:nvPr/>
        </p:nvGrpSpPr>
        <p:grpSpPr>
          <a:xfrm>
            <a:off x="4239888" y="5574705"/>
            <a:ext cx="3529449" cy="866487"/>
            <a:chOff x="7114850" y="5349240"/>
            <a:chExt cx="3529449" cy="866487"/>
          </a:xfrm>
        </p:grpSpPr>
        <p:pic>
          <p:nvPicPr>
            <p:cNvPr id="22" name="Picture 1">
              <a:extLst>
                <a:ext uri="{FF2B5EF4-FFF2-40B4-BE49-F238E27FC236}">
                  <a16:creationId xmlns:a16="http://schemas.microsoft.com/office/drawing/2014/main" id="{1457F3A0-23D1-C21B-224D-E719FCDA3A06}"/>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2018-Baldrige-Award-Recipient-Logo-CS6.png">
              <a:extLst>
                <a:ext uri="{FF2B5EF4-FFF2-40B4-BE49-F238E27FC236}">
                  <a16:creationId xmlns:a16="http://schemas.microsoft.com/office/drawing/2014/main" id="{7A93CAF0-ADA1-0504-3F6F-62D373AF067F}"/>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red and blue sign with white text&#10;&#10;Description automatically generated">
              <a:extLst>
                <a:ext uri="{FF2B5EF4-FFF2-40B4-BE49-F238E27FC236}">
                  <a16:creationId xmlns:a16="http://schemas.microsoft.com/office/drawing/2014/main" id="{610D4E64-3522-645A-3970-5D8118C27D1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
            <a:extLst>
              <a:ext uri="{FF2B5EF4-FFF2-40B4-BE49-F238E27FC236}">
                <a16:creationId xmlns:a16="http://schemas.microsoft.com/office/drawing/2014/main" id="{8F91EF3F-CA49-F247-BF37-A375F54DB938}"/>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2F797A22-A0DB-7548-98DA-65E3ABB1E93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48533370-8EFE-F044-9779-458719657F5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A7252793-16D8-4149-BFCB-48091ADCBB1C}"/>
              </a:ext>
            </a:extLst>
          </p:cNvPr>
          <p:cNvSpPr>
            <a:spLocks noChangeArrowheads="1"/>
          </p:cNvSpPr>
          <p:nvPr/>
        </p:nvSpPr>
        <p:spPr bwMode="auto">
          <a:xfrm>
            <a:off x="404451" y="141288"/>
            <a:ext cx="553914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a:spcBef>
                <a:spcPts val="0"/>
              </a:spcBef>
              <a:spcAft>
                <a:spcPts val="0"/>
              </a:spcAft>
            </a:pPr>
            <a:r>
              <a:rPr lang="en-US" sz="4000" b="1" dirty="0">
                <a:solidFill>
                  <a:schemeClr val="accent1"/>
                </a:solidFill>
                <a:effectLst/>
                <a:latin typeface="Aptos" panose="020B0004020202020204" pitchFamily="34" charset="0"/>
                <a:ea typeface="Aptos" panose="020B0004020202020204" pitchFamily="34" charset="0"/>
                <a:cs typeface="Aptos" panose="020B0004020202020204" pitchFamily="34" charset="0"/>
              </a:rPr>
              <a:t>Inkar Bakhytzhanova </a:t>
            </a:r>
          </a:p>
        </p:txBody>
      </p:sp>
      <p:sp>
        <p:nvSpPr>
          <p:cNvPr id="33" name="Rectangle 11">
            <a:extLst>
              <a:ext uri="{FF2B5EF4-FFF2-40B4-BE49-F238E27FC236}">
                <a16:creationId xmlns:a16="http://schemas.microsoft.com/office/drawing/2014/main" id="{5949C346-62DD-4D47-B9C4-2D1A4DA69A1C}"/>
              </a:ext>
            </a:extLst>
          </p:cNvPr>
          <p:cNvSpPr>
            <a:spLocks noChangeArrowheads="1"/>
          </p:cNvSpPr>
          <p:nvPr/>
        </p:nvSpPr>
        <p:spPr bwMode="auto">
          <a:xfrm>
            <a:off x="404451" y="1138873"/>
            <a:ext cx="7748949" cy="4904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indent="0" algn="l" eaLnBrk="1" hangingPunct="1">
              <a:defRPr/>
            </a:pPr>
            <a:r>
              <a:rPr lang="en-US" altLang="en-US" sz="2400" dirty="0">
                <a:latin typeface="DIN" pitchFamily="2" charset="0"/>
              </a:rPr>
              <a:t>Hometown: </a:t>
            </a:r>
            <a:r>
              <a:rPr lang="en-US" sz="2400" b="0" i="0" dirty="0">
                <a:solidFill>
                  <a:srgbClr val="212327"/>
                </a:solidFill>
                <a:effectLst/>
                <a:latin typeface="Helvetica Neue"/>
              </a:rPr>
              <a:t>Almaty, Kazakhstan</a:t>
            </a:r>
            <a:endParaRPr lang="en-US" altLang="en-US" sz="2400" dirty="0">
              <a:latin typeface="DIN" pitchFamily="2" charset="0"/>
            </a:endParaRPr>
          </a:p>
          <a:p>
            <a:pPr marL="0" indent="0" algn="l" eaLnBrk="1" hangingPunct="1">
              <a:defRPr/>
            </a:pPr>
            <a:r>
              <a:rPr lang="en-US" altLang="en-US" sz="2400" dirty="0">
                <a:latin typeface="DIN" pitchFamily="2" charset="0"/>
              </a:rPr>
              <a:t>College: San Antonio College</a:t>
            </a:r>
          </a:p>
          <a:p>
            <a:pPr marL="0" indent="0" algn="l" eaLnBrk="1" hangingPunct="1">
              <a:defRPr/>
            </a:pPr>
            <a:r>
              <a:rPr lang="en-US" altLang="en-US" sz="2400" dirty="0">
                <a:latin typeface="DIN" pitchFamily="2" charset="0"/>
              </a:rPr>
              <a:t>Major/Program: Pre-Nursing</a:t>
            </a:r>
          </a:p>
          <a:p>
            <a:pPr marL="0" indent="0" algn="l" eaLnBrk="1" hangingPunct="1">
              <a:defRPr/>
            </a:pPr>
            <a:endParaRPr lang="en-US" altLang="en-US" sz="1500" dirty="0">
              <a:latin typeface="DIN" pitchFamily="2" charset="0"/>
            </a:endParaRPr>
          </a:p>
          <a:p>
            <a:pPr marL="0" indent="0" algn="l" eaLnBrk="1" hangingPunct="1">
              <a:spcBef>
                <a:spcPts val="0"/>
              </a:spcBef>
              <a:defRPr/>
            </a:pPr>
            <a:r>
              <a:rPr lang="en-US" altLang="en-US" sz="2400" dirty="0">
                <a:latin typeface="DIN"/>
                <a:cs typeface="Arial" panose="020B0604020202020204" pitchFamily="34" charset="0"/>
              </a:rPr>
              <a:t>“</a:t>
            </a:r>
            <a:r>
              <a:rPr lang="en-US" sz="2400" dirty="0">
                <a:solidFill>
                  <a:srgbClr val="212327"/>
                </a:solidFill>
                <a:highlight>
                  <a:srgbClr val="FFFFFF"/>
                </a:highlight>
                <a:latin typeface="DIN"/>
                <a:cs typeface="Arial" panose="020B0604020202020204" pitchFamily="34" charset="0"/>
              </a:rPr>
              <a:t> </a:t>
            </a:r>
            <a:r>
              <a:rPr lang="en-US" sz="2400" b="0" i="0" dirty="0">
                <a:solidFill>
                  <a:srgbClr val="000000"/>
                </a:solidFill>
                <a:effectLst/>
                <a:latin typeface="Arial" panose="020B0604020202020204" pitchFamily="34" charset="0"/>
              </a:rPr>
              <a:t>Receiving a scholarship has profoundly changed my life. It lifted a huge financial burden, allowing me to focus on my studies and pursue my passions without constant worry. The scholarship has been a beacon of hope, validating my hard work and dedication. It's given me the courage to aim higher and dream bigger. I’m deeply grateful for this opportunity, and it inspires me every day to excel and pay this generosity forward. Thank you for believing in me. “</a:t>
            </a:r>
            <a:endParaRPr lang="en-US" altLang="en-US" sz="2400" dirty="0">
              <a:latin typeface="DIN"/>
            </a:endParaRPr>
          </a:p>
        </p:txBody>
      </p:sp>
      <p:grpSp>
        <p:nvGrpSpPr>
          <p:cNvPr id="3" name="Group 2">
            <a:extLst>
              <a:ext uri="{FF2B5EF4-FFF2-40B4-BE49-F238E27FC236}">
                <a16:creationId xmlns:a16="http://schemas.microsoft.com/office/drawing/2014/main" id="{EA26D976-B6CF-6FA8-BA88-0FF882F9B1B0}"/>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CDDDECE6-B4D1-7C45-8936-1CD47938260A}"/>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14D03E20-2D30-9A40-ADA2-060CC559D1EF}"/>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E990129B-F8BA-9444-9DBD-354DE638AF83}"/>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15A75811-5766-8719-5C1E-7DE18E53F86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pic>
        <p:nvPicPr>
          <p:cNvPr id="1026" name="Picture 2">
            <a:extLst>
              <a:ext uri="{FF2B5EF4-FFF2-40B4-BE49-F238E27FC236}">
                <a16:creationId xmlns:a16="http://schemas.microsoft.com/office/drawing/2014/main" id="{46A43856-2FEC-91B5-ABB8-45AB86D53B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12431" y="1752600"/>
            <a:ext cx="3676650" cy="367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2725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itle">
            <a:extLst>
              <a:ext uri="{FF2B5EF4-FFF2-40B4-BE49-F238E27FC236}">
                <a16:creationId xmlns:a16="http://schemas.microsoft.com/office/drawing/2014/main" id="{628ED2E9-AFBF-8D4D-004A-227F566E69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 y="-60325"/>
            <a:ext cx="12522200" cy="691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4">
            <a:extLst>
              <a:ext uri="{FF2B5EF4-FFF2-40B4-BE49-F238E27FC236}">
                <a16:creationId xmlns:a16="http://schemas.microsoft.com/office/drawing/2014/main" id="{922FEE92-E2EE-FE32-32DF-DBE8AC2D5FE8}"/>
              </a:ext>
            </a:extLst>
          </p:cNvPr>
          <p:cNvSpPr txBox="1">
            <a:spLocks noChangeArrowheads="1"/>
          </p:cNvSpPr>
          <p:nvPr/>
        </p:nvSpPr>
        <p:spPr bwMode="auto">
          <a:xfrm>
            <a:off x="381000" y="690563"/>
            <a:ext cx="9220200"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US" altLang="en-US" sz="3200" b="1">
                <a:solidFill>
                  <a:schemeClr val="bg1"/>
                </a:solidFill>
                <a:latin typeface="Century Gothic" panose="020B0502020202020204" pitchFamily="34" charset="0"/>
              </a:rPr>
              <a:t>Alamo Colleges Foundation</a:t>
            </a:r>
          </a:p>
          <a:p>
            <a:pPr>
              <a:lnSpc>
                <a:spcPct val="100000"/>
              </a:lnSpc>
              <a:spcBef>
                <a:spcPct val="0"/>
              </a:spcBef>
              <a:buFontTx/>
              <a:buNone/>
            </a:pPr>
            <a:r>
              <a:rPr lang="en-US" altLang="en-US" sz="3200" b="1">
                <a:solidFill>
                  <a:schemeClr val="bg1"/>
                </a:solidFill>
                <a:latin typeface="Century Gothic" panose="020B0502020202020204" pitchFamily="34" charset="0"/>
              </a:rPr>
              <a:t>2024 Development Report</a:t>
            </a:r>
          </a:p>
          <a:p>
            <a:pPr>
              <a:lnSpc>
                <a:spcPct val="100000"/>
              </a:lnSpc>
              <a:spcBef>
                <a:spcPct val="0"/>
              </a:spcBef>
              <a:buFontTx/>
              <a:buNone/>
            </a:pPr>
            <a:endParaRPr lang="en-US" altLang="en-US" sz="3200" b="1">
              <a:solidFill>
                <a:schemeClr val="bg1"/>
              </a:solidFill>
              <a:latin typeface="Century Gothic" panose="020B0502020202020204" pitchFamily="34" charset="0"/>
            </a:endParaRPr>
          </a:p>
          <a:p>
            <a:pPr>
              <a:lnSpc>
                <a:spcPct val="100000"/>
              </a:lnSpc>
              <a:spcBef>
                <a:spcPct val="0"/>
              </a:spcBef>
              <a:buFontTx/>
              <a:buNone/>
            </a:pPr>
            <a:r>
              <a:rPr lang="en-US" altLang="en-US" sz="3200" b="1">
                <a:solidFill>
                  <a:schemeClr val="bg1"/>
                </a:solidFill>
                <a:latin typeface="Century Gothic" panose="020B0502020202020204" pitchFamily="34" charset="0"/>
              </a:rPr>
              <a:t>Jan 1 – Oct 31, 2024</a:t>
            </a:r>
            <a:br>
              <a:rPr lang="en-US" altLang="en-US" sz="3200" b="1">
                <a:solidFill>
                  <a:schemeClr val="bg1"/>
                </a:solidFill>
                <a:latin typeface="Century Gothic" panose="020B0502020202020204" pitchFamily="34" charset="0"/>
              </a:rPr>
            </a:br>
            <a:endParaRPr lang="en-US" altLang="en-US" sz="2000">
              <a:solidFill>
                <a:schemeClr val="bg1"/>
              </a:solidFill>
              <a:latin typeface="Century Gothic" panose="020B0502020202020204" pitchFamily="34" charset="0"/>
            </a:endParaRPr>
          </a:p>
          <a:p>
            <a:pPr>
              <a:lnSpc>
                <a:spcPct val="100000"/>
              </a:lnSpc>
              <a:spcBef>
                <a:spcPct val="0"/>
              </a:spcBef>
              <a:buFontTx/>
              <a:buNone/>
            </a:pPr>
            <a:r>
              <a:rPr lang="en-US" altLang="en-US" sz="1000">
                <a:solidFill>
                  <a:schemeClr val="bg1"/>
                </a:solidFill>
                <a:latin typeface="Century Gothic" panose="020B0502020202020204" pitchFamily="34" charset="0"/>
              </a:rPr>
              <a:t> </a:t>
            </a:r>
          </a:p>
          <a:p>
            <a:pPr>
              <a:lnSpc>
                <a:spcPct val="100000"/>
              </a:lnSpc>
              <a:spcBef>
                <a:spcPct val="0"/>
              </a:spcBef>
              <a:buFontTx/>
              <a:buNone/>
            </a:pPr>
            <a:endParaRPr lang="en-US" altLang="en-US" sz="2400">
              <a:solidFill>
                <a:schemeClr val="bg1"/>
              </a:solidFill>
              <a:latin typeface="Century Gothic" panose="020B0502020202020204" pitchFamily="34" charset="0"/>
            </a:endParaRPr>
          </a:p>
          <a:p>
            <a:pPr>
              <a:lnSpc>
                <a:spcPct val="100000"/>
              </a:lnSpc>
              <a:spcBef>
                <a:spcPct val="0"/>
              </a:spcBef>
              <a:buFontTx/>
              <a:buNone/>
            </a:pPr>
            <a:endParaRPr lang="en-US" altLang="en-US" sz="2400">
              <a:solidFill>
                <a:schemeClr val="bg1"/>
              </a:solidFill>
              <a:latin typeface="Century Gothic" panose="020B0502020202020204" pitchFamily="34" charset="0"/>
            </a:endParaRPr>
          </a:p>
          <a:p>
            <a:pPr>
              <a:lnSpc>
                <a:spcPct val="100000"/>
              </a:lnSpc>
              <a:spcBef>
                <a:spcPct val="0"/>
              </a:spcBef>
              <a:buFontTx/>
              <a:buNone/>
            </a:pPr>
            <a:r>
              <a:rPr lang="en-US" altLang="en-US" sz="2400">
                <a:solidFill>
                  <a:schemeClr val="bg1"/>
                </a:solidFill>
                <a:latin typeface="Century Gothic" panose="020B0502020202020204" pitchFamily="34" charset="0"/>
              </a:rPr>
              <a:t>  </a:t>
            </a:r>
          </a:p>
          <a:p>
            <a:pPr>
              <a:lnSpc>
                <a:spcPct val="100000"/>
              </a:lnSpc>
              <a:spcBef>
                <a:spcPct val="0"/>
              </a:spcBef>
              <a:buFontTx/>
              <a:buNone/>
            </a:pPr>
            <a:endParaRPr lang="en-US" altLang="en-US" sz="2400">
              <a:solidFill>
                <a:schemeClr val="bg1"/>
              </a:solidFill>
              <a:latin typeface="Century Gothic" panose="020B0502020202020204" pitchFamily="34" charset="0"/>
            </a:endParaRPr>
          </a:p>
          <a:p>
            <a:pPr>
              <a:lnSpc>
                <a:spcPct val="100000"/>
              </a:lnSpc>
              <a:spcBef>
                <a:spcPct val="0"/>
              </a:spcBef>
              <a:buFontTx/>
              <a:buNone/>
            </a:pPr>
            <a:r>
              <a:rPr lang="en-US" altLang="en-US" sz="2400">
                <a:solidFill>
                  <a:schemeClr val="bg1"/>
                </a:solidFill>
                <a:latin typeface="Century Gothic" panose="020B0502020202020204" pitchFamily="34" charset="0"/>
              </a:rPr>
              <a:t>  </a:t>
            </a:r>
          </a:p>
        </p:txBody>
      </p:sp>
      <p:pic>
        <p:nvPicPr>
          <p:cNvPr id="5124" name="Picture 1">
            <a:extLst>
              <a:ext uri="{FF2B5EF4-FFF2-40B4-BE49-F238E27FC236}">
                <a16:creationId xmlns:a16="http://schemas.microsoft.com/office/drawing/2014/main" id="{F96E1268-E377-2A3A-AE55-5FEE4EC3E7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5294313"/>
            <a:ext cx="35306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2">
            <a:extLst>
              <a:ext uri="{FF2B5EF4-FFF2-40B4-BE49-F238E27FC236}">
                <a16:creationId xmlns:a16="http://schemas.microsoft.com/office/drawing/2014/main" id="{258B62E8-7294-E6F9-1F93-96A136F6E9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9238" y="4191000"/>
            <a:ext cx="3463925"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3">
            <a:extLst>
              <a:ext uri="{FF2B5EF4-FFF2-40B4-BE49-F238E27FC236}">
                <a16:creationId xmlns:a16="http://schemas.microsoft.com/office/drawing/2014/main" id="{75538F8D-D414-1347-E0E8-34C167B7F4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9538" y="5224463"/>
            <a:ext cx="3743325"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4">
            <a:extLst>
              <a:ext uri="{FF2B5EF4-FFF2-40B4-BE49-F238E27FC236}">
                <a16:creationId xmlns:a16="http://schemas.microsoft.com/office/drawing/2014/main" id="{6407B23F-0A4B-13BC-1807-8E47D37333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9538" y="6226175"/>
            <a:ext cx="3743325"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a:extLst>
              <a:ext uri="{FF2B5EF4-FFF2-40B4-BE49-F238E27FC236}">
                <a16:creationId xmlns:a16="http://schemas.microsoft.com/office/drawing/2014/main" id="{9C5ACE51-CF16-46AC-2FAC-E526C95220A8}"/>
              </a:ext>
            </a:extLst>
          </p:cNvPr>
          <p:cNvSpPr>
            <a:spLocks noChangeArrowheads="1"/>
          </p:cNvSpPr>
          <p:nvPr/>
        </p:nvSpPr>
        <p:spPr bwMode="auto">
          <a:xfrm>
            <a:off x="601663" y="304800"/>
            <a:ext cx="109680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pPr>
            <a:r>
              <a:rPr lang="en-US" altLang="en-US" sz="3200">
                <a:solidFill>
                  <a:srgbClr val="0072BB"/>
                </a:solidFill>
                <a:latin typeface="Century Gothic" panose="020B0502020202020204" pitchFamily="34" charset="0"/>
              </a:rPr>
              <a:t>Year over Year Fundraising Comparison</a:t>
            </a:r>
          </a:p>
        </p:txBody>
      </p:sp>
      <p:graphicFrame>
        <p:nvGraphicFramePr>
          <p:cNvPr id="2" name="Table 2">
            <a:extLst>
              <a:ext uri="{FF2B5EF4-FFF2-40B4-BE49-F238E27FC236}">
                <a16:creationId xmlns:a16="http://schemas.microsoft.com/office/drawing/2014/main" id="{F6522B96-8AF5-C6C8-EDFF-E21DE543AF94}"/>
              </a:ext>
            </a:extLst>
          </p:cNvPr>
          <p:cNvGraphicFramePr>
            <a:graphicFrameLocks noGrp="1"/>
          </p:cNvGraphicFramePr>
          <p:nvPr/>
        </p:nvGraphicFramePr>
        <p:xfrm>
          <a:off x="457200" y="1866900"/>
          <a:ext cx="6738937" cy="1608138"/>
        </p:xfrm>
        <a:graphic>
          <a:graphicData uri="http://schemas.openxmlformats.org/drawingml/2006/table">
            <a:tbl>
              <a:tblPr firstRow="1" bandRow="1">
                <a:tableStyleId>{5C22544A-7EE6-4342-B048-85BDC9FD1C3A}</a:tableStyleId>
              </a:tblPr>
              <a:tblGrid>
                <a:gridCol w="1640022">
                  <a:extLst>
                    <a:ext uri="{9D8B030D-6E8A-4147-A177-3AD203B41FA5}">
                      <a16:colId xmlns:a16="http://schemas.microsoft.com/office/drawing/2014/main" val="20000"/>
                    </a:ext>
                  </a:extLst>
                </a:gridCol>
                <a:gridCol w="1238357">
                  <a:extLst>
                    <a:ext uri="{9D8B030D-6E8A-4147-A177-3AD203B41FA5}">
                      <a16:colId xmlns:a16="http://schemas.microsoft.com/office/drawing/2014/main" val="20001"/>
                    </a:ext>
                  </a:extLst>
                </a:gridCol>
                <a:gridCol w="1236421">
                  <a:extLst>
                    <a:ext uri="{9D8B030D-6E8A-4147-A177-3AD203B41FA5}">
                      <a16:colId xmlns:a16="http://schemas.microsoft.com/office/drawing/2014/main" val="20002"/>
                    </a:ext>
                  </a:extLst>
                </a:gridCol>
                <a:gridCol w="1266251">
                  <a:extLst>
                    <a:ext uri="{9D8B030D-6E8A-4147-A177-3AD203B41FA5}">
                      <a16:colId xmlns:a16="http://schemas.microsoft.com/office/drawing/2014/main" val="20003"/>
                    </a:ext>
                  </a:extLst>
                </a:gridCol>
                <a:gridCol w="1357886">
                  <a:extLst>
                    <a:ext uri="{9D8B030D-6E8A-4147-A177-3AD203B41FA5}">
                      <a16:colId xmlns:a16="http://schemas.microsoft.com/office/drawing/2014/main" val="20004"/>
                    </a:ext>
                  </a:extLst>
                </a:gridCol>
              </a:tblGrid>
              <a:tr h="941349">
                <a:tc>
                  <a:txBody>
                    <a:bodyPr/>
                    <a:lstStyle/>
                    <a:p>
                      <a:pPr algn="ctr"/>
                      <a:r>
                        <a:rPr lang="en-US" sz="1400" dirty="0"/>
                        <a:t>Campaign</a:t>
                      </a:r>
                    </a:p>
                  </a:txBody>
                  <a:tcPr marL="91442" marR="91442" marT="45724" marB="45724" anchor="ctr"/>
                </a:tc>
                <a:tc>
                  <a:txBody>
                    <a:bodyPr/>
                    <a:lstStyle/>
                    <a:p>
                      <a:pPr algn="ctr"/>
                      <a:r>
                        <a:rPr lang="en-US" sz="1400" dirty="0"/>
                        <a:t>Jan 1 – Oct 31</a:t>
                      </a:r>
                    </a:p>
                    <a:p>
                      <a:pPr algn="ctr"/>
                      <a:r>
                        <a:rPr lang="en-US" sz="1400" dirty="0"/>
                        <a:t>2023</a:t>
                      </a:r>
                    </a:p>
                  </a:txBody>
                  <a:tcPr marL="91442" marR="91442" marT="45724" marB="45724" anchor="ctr"/>
                </a:tc>
                <a:tc>
                  <a:txBody>
                    <a:bodyPr/>
                    <a:lstStyle/>
                    <a:p>
                      <a:pPr algn="ctr"/>
                      <a:r>
                        <a:rPr lang="en-US" sz="1400" dirty="0"/>
                        <a:t>Jan 1 – Oct 31</a:t>
                      </a:r>
                      <a:br>
                        <a:rPr lang="en-US" sz="1400" dirty="0"/>
                      </a:br>
                      <a:r>
                        <a:rPr lang="en-US" sz="1400" dirty="0"/>
                        <a:t>2024</a:t>
                      </a:r>
                    </a:p>
                  </a:txBody>
                  <a:tcPr marL="91442" marR="91442" marT="45724" marB="45724" anchor="ctr"/>
                </a:tc>
                <a:tc>
                  <a:txBody>
                    <a:bodyPr/>
                    <a:lstStyle/>
                    <a:p>
                      <a:pPr algn="ctr"/>
                      <a:r>
                        <a:rPr lang="en-US" sz="1400" dirty="0"/>
                        <a:t>YOY</a:t>
                      </a:r>
                    </a:p>
                    <a:p>
                      <a:pPr algn="ctr"/>
                      <a:r>
                        <a:rPr lang="en-US" sz="1400" dirty="0"/>
                        <a:t>$ Change +/-</a:t>
                      </a:r>
                    </a:p>
                  </a:txBody>
                  <a:tcPr marL="91442" marR="91442" marT="45724" marB="45724" anchor="ctr"/>
                </a:tc>
                <a:tc>
                  <a:txBody>
                    <a:bodyPr/>
                    <a:lstStyle/>
                    <a:p>
                      <a:pPr algn="ctr"/>
                      <a:r>
                        <a:rPr lang="en-US" sz="1400" dirty="0"/>
                        <a:t>YOY</a:t>
                      </a:r>
                    </a:p>
                    <a:p>
                      <a:pPr algn="ctr"/>
                      <a:r>
                        <a:rPr lang="en-US" sz="1400" dirty="0"/>
                        <a:t>% Change +/-</a:t>
                      </a:r>
                    </a:p>
                  </a:txBody>
                  <a:tcPr marL="91442" marR="91442" marT="45724" marB="45724" anchor="ctr"/>
                </a:tc>
                <a:extLst>
                  <a:ext uri="{0D108BD9-81ED-4DB2-BD59-A6C34878D82A}">
                    <a16:rowId xmlns:a16="http://schemas.microsoft.com/office/drawing/2014/main" val="10000"/>
                  </a:ext>
                </a:extLst>
              </a:tr>
              <a:tr h="666789">
                <a:tc>
                  <a:txBody>
                    <a:bodyPr/>
                    <a:lstStyle/>
                    <a:p>
                      <a:pPr algn="ctr"/>
                      <a:r>
                        <a:rPr lang="en-US" sz="1400" dirty="0"/>
                        <a:t>All Revenue Sources*</a:t>
                      </a:r>
                    </a:p>
                  </a:txBody>
                  <a:tcPr marL="91442" marR="91442" marT="45724" marB="45724" anchor="ctr"/>
                </a:tc>
                <a:tc>
                  <a:txBody>
                    <a:bodyPr/>
                    <a:lstStyle/>
                    <a:p>
                      <a:pPr algn="r"/>
                      <a:r>
                        <a:rPr lang="en-US" sz="1400" dirty="0"/>
                        <a:t>$6,926,466</a:t>
                      </a:r>
                    </a:p>
                  </a:txBody>
                  <a:tcPr marL="91442" marR="91442" marT="45724" marB="45724" anchor="ctr"/>
                </a:tc>
                <a:tc>
                  <a:txBody>
                    <a:bodyPr/>
                    <a:lstStyle/>
                    <a:p>
                      <a:pPr algn="r"/>
                      <a:r>
                        <a:rPr lang="en-US" sz="1400" dirty="0"/>
                        <a:t>$6,182,264</a:t>
                      </a:r>
                    </a:p>
                  </a:txBody>
                  <a:tcPr marL="91442" marR="91442" marT="45724" marB="45724" anchor="ctr"/>
                </a:tc>
                <a:tc>
                  <a:txBody>
                    <a:bodyPr/>
                    <a:lstStyle/>
                    <a:p>
                      <a:pPr algn="r"/>
                      <a:r>
                        <a:rPr lang="en-US" sz="1400" dirty="0">
                          <a:solidFill>
                            <a:srgbClr val="FF0000"/>
                          </a:solidFill>
                        </a:rPr>
                        <a:t>-$744,202</a:t>
                      </a:r>
                    </a:p>
                  </a:txBody>
                  <a:tcPr marL="91442" marR="91442" marT="45724" marB="45724" anchor="ctr"/>
                </a:tc>
                <a:tc>
                  <a:txBody>
                    <a:bodyPr/>
                    <a:lstStyle/>
                    <a:p>
                      <a:pPr algn="ctr"/>
                      <a:r>
                        <a:rPr lang="en-US" sz="1400" dirty="0">
                          <a:solidFill>
                            <a:srgbClr val="FF0000"/>
                          </a:solidFill>
                        </a:rPr>
                        <a:t>-%12</a:t>
                      </a:r>
                    </a:p>
                  </a:txBody>
                  <a:tcPr marL="91442" marR="91442" marT="45724" marB="45724" anchor="ctr"/>
                </a:tc>
                <a:extLst>
                  <a:ext uri="{0D108BD9-81ED-4DB2-BD59-A6C34878D82A}">
                    <a16:rowId xmlns:a16="http://schemas.microsoft.com/office/drawing/2014/main" val="10001"/>
                  </a:ext>
                </a:extLst>
              </a:tr>
            </a:tbl>
          </a:graphicData>
        </a:graphic>
      </p:graphicFrame>
      <p:sp>
        <p:nvSpPr>
          <p:cNvPr id="7191" name="TextBox 2">
            <a:extLst>
              <a:ext uri="{FF2B5EF4-FFF2-40B4-BE49-F238E27FC236}">
                <a16:creationId xmlns:a16="http://schemas.microsoft.com/office/drawing/2014/main" id="{EB38133D-7E3B-FBB2-3B0F-722EDD3AF5D6}"/>
              </a:ext>
            </a:extLst>
          </p:cNvPr>
          <p:cNvSpPr txBox="1">
            <a:spLocks noChangeArrowheads="1"/>
          </p:cNvSpPr>
          <p:nvPr/>
        </p:nvSpPr>
        <p:spPr bwMode="auto">
          <a:xfrm>
            <a:off x="457200" y="4832350"/>
            <a:ext cx="3962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US" altLang="en-US" sz="1600">
                <a:latin typeface="Arial" panose="020B0604020202020204" pitchFamily="34" charset="0"/>
              </a:rPr>
              <a:t>*Excludes government grants</a:t>
            </a:r>
          </a:p>
        </p:txBody>
      </p:sp>
      <p:graphicFrame>
        <p:nvGraphicFramePr>
          <p:cNvPr id="7192" name="Chart 7">
            <a:extLst>
              <a:ext uri="{FF2B5EF4-FFF2-40B4-BE49-F238E27FC236}">
                <a16:creationId xmlns:a16="http://schemas.microsoft.com/office/drawing/2014/main" id="{63548BFB-E112-37E2-F9BF-11D5F671A576}"/>
              </a:ext>
            </a:extLst>
          </p:cNvPr>
          <p:cNvGraphicFramePr>
            <a:graphicFrameLocks/>
          </p:cNvGraphicFramePr>
          <p:nvPr/>
        </p:nvGraphicFramePr>
        <p:xfrm>
          <a:off x="7315200" y="1295400"/>
          <a:ext cx="4448175" cy="4352925"/>
        </p:xfrm>
        <a:graphic>
          <a:graphicData uri="http://schemas.openxmlformats.org/presentationml/2006/ole">
            <mc:AlternateContent xmlns:mc="http://schemas.openxmlformats.org/markup-compatibility/2006">
              <mc:Choice xmlns:v="urn:schemas-microsoft-com:vml" Requires="v">
                <p:oleObj name="Chart" r:id="rId3" imgW="4629258" imgH="4533926" progId="Excel.Chart.8">
                  <p:embed/>
                </p:oleObj>
              </mc:Choice>
              <mc:Fallback>
                <p:oleObj name="Chart" r:id="rId3" imgW="4629258" imgH="4533926" progId="Excel.Chart.8">
                  <p:embed/>
                  <p:pic>
                    <p:nvPicPr>
                      <p:cNvPr id="7192" name="Chart 7">
                        <a:extLst>
                          <a:ext uri="{FF2B5EF4-FFF2-40B4-BE49-F238E27FC236}">
                            <a16:creationId xmlns:a16="http://schemas.microsoft.com/office/drawing/2014/main" id="{63548BFB-E112-37E2-F9BF-11D5F671A576}"/>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1295400"/>
                        <a:ext cx="4448175"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193" name="Picture 3">
            <a:extLst>
              <a:ext uri="{FF2B5EF4-FFF2-40B4-BE49-F238E27FC236}">
                <a16:creationId xmlns:a16="http://schemas.microsoft.com/office/drawing/2014/main" id="{3F0A1E3B-201A-432F-BA22-6F0E93EDE5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3" y="6159500"/>
            <a:ext cx="12192001"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4" name="Picture 4">
            <a:extLst>
              <a:ext uri="{FF2B5EF4-FFF2-40B4-BE49-F238E27FC236}">
                <a16:creationId xmlns:a16="http://schemas.microsoft.com/office/drawing/2014/main" id="{F61ABD9A-6C82-A3A6-7581-CF5AF60509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1888" y="6181725"/>
            <a:ext cx="3011487"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a:extLst>
              <a:ext uri="{FF2B5EF4-FFF2-40B4-BE49-F238E27FC236}">
                <a16:creationId xmlns:a16="http://schemas.microsoft.com/office/drawing/2014/main" id="{5DA728A0-D827-2BDA-7E1E-CBA2EE828C15}"/>
              </a:ext>
            </a:extLst>
          </p:cNvPr>
          <p:cNvSpPr>
            <a:spLocks noChangeArrowheads="1"/>
          </p:cNvSpPr>
          <p:nvPr/>
        </p:nvSpPr>
        <p:spPr bwMode="auto">
          <a:xfrm>
            <a:off x="533400" y="360363"/>
            <a:ext cx="11201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pPr>
            <a:r>
              <a:rPr lang="en-US" altLang="en-US" sz="3200">
                <a:solidFill>
                  <a:srgbClr val="0072BB"/>
                </a:solidFill>
                <a:latin typeface="Century Gothic" panose="020B0502020202020204" pitchFamily="34" charset="0"/>
              </a:rPr>
              <a:t>Fundraising Comparison to Goal</a:t>
            </a:r>
          </a:p>
        </p:txBody>
      </p:sp>
      <p:grpSp>
        <p:nvGrpSpPr>
          <p:cNvPr id="9219" name="Group 1">
            <a:extLst>
              <a:ext uri="{FF2B5EF4-FFF2-40B4-BE49-F238E27FC236}">
                <a16:creationId xmlns:a16="http://schemas.microsoft.com/office/drawing/2014/main" id="{04AC9D2C-2B7F-545C-2BF8-B9FA7E2F3037}"/>
              </a:ext>
            </a:extLst>
          </p:cNvPr>
          <p:cNvGrpSpPr>
            <a:grpSpLocks/>
          </p:cNvGrpSpPr>
          <p:nvPr/>
        </p:nvGrpSpPr>
        <p:grpSpPr bwMode="auto">
          <a:xfrm>
            <a:off x="9231313" y="6242050"/>
            <a:ext cx="2120900" cy="565150"/>
            <a:chOff x="7443039" y="5334000"/>
            <a:chExt cx="3148761" cy="838200"/>
          </a:xfrm>
        </p:grpSpPr>
        <p:pic>
          <p:nvPicPr>
            <p:cNvPr id="9247" name="Picture 7" descr="ATD-LeaderCollegeDistinctionLogo2-Fnl (White).png">
              <a:extLst>
                <a:ext uri="{FF2B5EF4-FFF2-40B4-BE49-F238E27FC236}">
                  <a16:creationId xmlns:a16="http://schemas.microsoft.com/office/drawing/2014/main" id="{773D40D4-AF90-5A2D-116F-D0619F92A4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8" name="Picture 10" descr="2018-Baldrige-Award-Recipient-Logo-CS6.png">
              <a:extLst>
                <a:ext uri="{FF2B5EF4-FFF2-40B4-BE49-F238E27FC236}">
                  <a16:creationId xmlns:a16="http://schemas.microsoft.com/office/drawing/2014/main" id="{D1DCC72A-F493-FA17-B9F3-18417B99782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2" name="Table 2">
            <a:extLst>
              <a:ext uri="{FF2B5EF4-FFF2-40B4-BE49-F238E27FC236}">
                <a16:creationId xmlns:a16="http://schemas.microsoft.com/office/drawing/2014/main" id="{F8A2C213-4E3C-5F32-E09C-D71F3DC2584C}"/>
              </a:ext>
            </a:extLst>
          </p:cNvPr>
          <p:cNvGraphicFramePr>
            <a:graphicFrameLocks noGrp="1"/>
          </p:cNvGraphicFramePr>
          <p:nvPr/>
        </p:nvGraphicFramePr>
        <p:xfrm>
          <a:off x="469900" y="1905000"/>
          <a:ext cx="6934201" cy="1708150"/>
        </p:xfrm>
        <a:graphic>
          <a:graphicData uri="http://schemas.openxmlformats.org/drawingml/2006/table">
            <a:tbl>
              <a:tblPr firstRow="1" bandRow="1">
                <a:tableStyleId>{5C22544A-7EE6-4342-B048-85BDC9FD1C3A}</a:tableStyleId>
              </a:tblPr>
              <a:tblGrid>
                <a:gridCol w="1373110">
                  <a:extLst>
                    <a:ext uri="{9D8B030D-6E8A-4147-A177-3AD203B41FA5}">
                      <a16:colId xmlns:a16="http://schemas.microsoft.com/office/drawing/2014/main" val="20000"/>
                    </a:ext>
                  </a:extLst>
                </a:gridCol>
                <a:gridCol w="1167142">
                  <a:extLst>
                    <a:ext uri="{9D8B030D-6E8A-4147-A177-3AD203B41FA5}">
                      <a16:colId xmlns:a16="http://schemas.microsoft.com/office/drawing/2014/main" val="20001"/>
                    </a:ext>
                  </a:extLst>
                </a:gridCol>
                <a:gridCol w="1029832">
                  <a:extLst>
                    <a:ext uri="{9D8B030D-6E8A-4147-A177-3AD203B41FA5}">
                      <a16:colId xmlns:a16="http://schemas.microsoft.com/office/drawing/2014/main" val="20002"/>
                    </a:ext>
                  </a:extLst>
                </a:gridCol>
                <a:gridCol w="1154315">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1066802">
                  <a:extLst>
                    <a:ext uri="{9D8B030D-6E8A-4147-A177-3AD203B41FA5}">
                      <a16:colId xmlns:a16="http://schemas.microsoft.com/office/drawing/2014/main" val="20005"/>
                    </a:ext>
                  </a:extLst>
                </a:gridCol>
              </a:tblGrid>
              <a:tr h="976624">
                <a:tc>
                  <a:txBody>
                    <a:bodyPr/>
                    <a:lstStyle/>
                    <a:p>
                      <a:pPr algn="ctr"/>
                      <a:endParaRPr lang="en-US" sz="1400" dirty="0"/>
                    </a:p>
                    <a:p>
                      <a:pPr algn="ctr"/>
                      <a:r>
                        <a:rPr lang="en-US" sz="1400" dirty="0"/>
                        <a:t>Campaign</a:t>
                      </a:r>
                    </a:p>
                  </a:txBody>
                  <a:tcPr marL="91442" marR="91442" marT="45723" marB="45723"/>
                </a:tc>
                <a:tc>
                  <a:txBody>
                    <a:bodyPr/>
                    <a:lstStyle/>
                    <a:p>
                      <a:pPr algn="ctr"/>
                      <a:endParaRPr lang="en-US" sz="1400" dirty="0"/>
                    </a:p>
                    <a:p>
                      <a:pPr algn="ctr"/>
                      <a:r>
                        <a:rPr lang="en-US" sz="1400" dirty="0"/>
                        <a:t>2023 Actual</a:t>
                      </a:r>
                    </a:p>
                  </a:txBody>
                  <a:tcPr marL="91442" marR="91442" marT="45723" marB="45723"/>
                </a:tc>
                <a:tc>
                  <a:txBody>
                    <a:bodyPr/>
                    <a:lstStyle/>
                    <a:p>
                      <a:pPr algn="ctr"/>
                      <a:endParaRPr lang="en-US" sz="1400" dirty="0"/>
                    </a:p>
                    <a:p>
                      <a:pPr algn="ctr"/>
                      <a:r>
                        <a:rPr lang="en-US" sz="1400" dirty="0"/>
                        <a:t>2024 Goal</a:t>
                      </a:r>
                    </a:p>
                  </a:txBody>
                  <a:tcPr marL="91442" marR="91442" marT="45723" marB="45723"/>
                </a:tc>
                <a:tc>
                  <a:txBody>
                    <a:bodyPr/>
                    <a:lstStyle/>
                    <a:p>
                      <a:pPr algn="ctr"/>
                      <a:endParaRPr lang="en-US" sz="1400" dirty="0"/>
                    </a:p>
                    <a:p>
                      <a:pPr algn="ctr"/>
                      <a:r>
                        <a:rPr lang="en-US" sz="1400" dirty="0"/>
                        <a:t>2024 Actual, year to date</a:t>
                      </a:r>
                    </a:p>
                  </a:txBody>
                  <a:tcPr marL="91442" marR="91442" marT="45723" marB="45723"/>
                </a:tc>
                <a:tc>
                  <a:txBody>
                    <a:bodyPr/>
                    <a:lstStyle/>
                    <a:p>
                      <a:pPr algn="ctr"/>
                      <a:endParaRPr lang="en-US" sz="1400" dirty="0"/>
                    </a:p>
                    <a:p>
                      <a:pPr algn="ctr"/>
                      <a:r>
                        <a:rPr lang="en-US" sz="1400" dirty="0"/>
                        <a:t>$ Gap </a:t>
                      </a:r>
                    </a:p>
                    <a:p>
                      <a:pPr algn="ctr"/>
                      <a:r>
                        <a:rPr lang="en-US" sz="1400" dirty="0"/>
                        <a:t>to Goal</a:t>
                      </a:r>
                    </a:p>
                  </a:txBody>
                  <a:tcPr marL="91442" marR="91442" marT="45723" marB="45723"/>
                </a:tc>
                <a:tc>
                  <a:txBody>
                    <a:bodyPr/>
                    <a:lstStyle/>
                    <a:p>
                      <a:pPr algn="ctr"/>
                      <a:endParaRPr lang="en-US" sz="1400" dirty="0"/>
                    </a:p>
                    <a:p>
                      <a:pPr algn="ctr"/>
                      <a:r>
                        <a:rPr lang="en-US" sz="1400" dirty="0"/>
                        <a:t>% Goal </a:t>
                      </a:r>
                    </a:p>
                    <a:p>
                      <a:pPr algn="ctr"/>
                      <a:r>
                        <a:rPr lang="en-US" sz="1400" dirty="0"/>
                        <a:t>Achieved</a:t>
                      </a:r>
                    </a:p>
                  </a:txBody>
                  <a:tcPr marL="91442" marR="91442" marT="45723" marB="45723"/>
                </a:tc>
                <a:extLst>
                  <a:ext uri="{0D108BD9-81ED-4DB2-BD59-A6C34878D82A}">
                    <a16:rowId xmlns:a16="http://schemas.microsoft.com/office/drawing/2014/main" val="10000"/>
                  </a:ext>
                </a:extLst>
              </a:tr>
              <a:tr h="731526">
                <a:tc>
                  <a:txBody>
                    <a:bodyPr/>
                    <a:lstStyle/>
                    <a:p>
                      <a:pPr algn="ctr"/>
                      <a:r>
                        <a:rPr lang="en-US" sz="1400" dirty="0"/>
                        <a:t>All Revenue Sources*</a:t>
                      </a:r>
                    </a:p>
                  </a:txBody>
                  <a:tcPr marL="91442" marR="91442" marT="91394" marB="45723" anchor="ctr"/>
                </a:tc>
                <a:tc>
                  <a:txBody>
                    <a:bodyPr/>
                    <a:lstStyle/>
                    <a:p>
                      <a:pPr algn="r"/>
                      <a:endParaRPr lang="en-US" sz="1400" dirty="0"/>
                    </a:p>
                    <a:p>
                      <a:pPr algn="r"/>
                      <a:r>
                        <a:rPr lang="en-US" sz="1400" dirty="0"/>
                        <a:t>$8,611,420</a:t>
                      </a:r>
                    </a:p>
                    <a:p>
                      <a:pPr algn="r"/>
                      <a:endParaRPr lang="en-US" sz="1400" dirty="0"/>
                    </a:p>
                  </a:txBody>
                  <a:tcPr marL="91442" marR="91442" marT="45723" marB="45723" anchor="ctr"/>
                </a:tc>
                <a:tc>
                  <a:txBody>
                    <a:bodyPr/>
                    <a:lstStyle/>
                    <a:p>
                      <a:pPr algn="r"/>
                      <a:r>
                        <a:rPr lang="en-US" sz="1400" dirty="0"/>
                        <a:t>$8,625,000</a:t>
                      </a:r>
                    </a:p>
                  </a:txBody>
                  <a:tcPr marL="91442" marR="91442" marT="45723" marB="45723" anchor="ctr"/>
                </a:tc>
                <a:tc>
                  <a:txBody>
                    <a:bodyPr/>
                    <a:lstStyle/>
                    <a:p>
                      <a:pPr algn="r"/>
                      <a:r>
                        <a:rPr lang="en-US" sz="1400" dirty="0"/>
                        <a:t>$6,182,264</a:t>
                      </a:r>
                    </a:p>
                  </a:txBody>
                  <a:tcPr marL="91442" marR="91442" marT="45698" marB="45698" anchor="ctr"/>
                </a:tc>
                <a:tc>
                  <a:txBody>
                    <a:bodyPr/>
                    <a:lstStyle/>
                    <a:p>
                      <a:pPr algn="r"/>
                      <a:r>
                        <a:rPr lang="en-US" sz="1400" dirty="0">
                          <a:solidFill>
                            <a:srgbClr val="FF0000"/>
                          </a:solidFill>
                        </a:rPr>
                        <a:t>$2,442,736</a:t>
                      </a:r>
                    </a:p>
                  </a:txBody>
                  <a:tcPr marL="91442" marR="91442" marT="45723" marB="45723" anchor="ctr"/>
                </a:tc>
                <a:tc>
                  <a:txBody>
                    <a:bodyPr/>
                    <a:lstStyle/>
                    <a:p>
                      <a:pPr algn="r"/>
                      <a:r>
                        <a:rPr lang="en-US" sz="1400" dirty="0">
                          <a:solidFill>
                            <a:schemeClr val="tx1"/>
                          </a:solidFill>
                        </a:rPr>
                        <a:t>72%</a:t>
                      </a:r>
                    </a:p>
                  </a:txBody>
                  <a:tcPr marL="91442" marR="91442" marT="45723" marB="45723" anchor="ctr"/>
                </a:tc>
                <a:extLst>
                  <a:ext uri="{0D108BD9-81ED-4DB2-BD59-A6C34878D82A}">
                    <a16:rowId xmlns:a16="http://schemas.microsoft.com/office/drawing/2014/main" val="10001"/>
                  </a:ext>
                </a:extLst>
              </a:tr>
            </a:tbl>
          </a:graphicData>
        </a:graphic>
      </p:graphicFrame>
      <p:sp>
        <p:nvSpPr>
          <p:cNvPr id="9243" name="TextBox 3">
            <a:extLst>
              <a:ext uri="{FF2B5EF4-FFF2-40B4-BE49-F238E27FC236}">
                <a16:creationId xmlns:a16="http://schemas.microsoft.com/office/drawing/2014/main" id="{A15270AE-7108-8358-AD41-AFF6F72BDA5F}"/>
              </a:ext>
            </a:extLst>
          </p:cNvPr>
          <p:cNvSpPr txBox="1">
            <a:spLocks noChangeArrowheads="1"/>
          </p:cNvSpPr>
          <p:nvPr/>
        </p:nvSpPr>
        <p:spPr bwMode="auto">
          <a:xfrm>
            <a:off x="446088" y="4813300"/>
            <a:ext cx="4178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US" altLang="en-US" sz="1600">
                <a:latin typeface="Arial" panose="020B0604020202020204" pitchFamily="34" charset="0"/>
              </a:rPr>
              <a:t>*Excludes government grants</a:t>
            </a:r>
          </a:p>
        </p:txBody>
      </p:sp>
      <p:graphicFrame>
        <p:nvGraphicFramePr>
          <p:cNvPr id="9244" name="Chart 4">
            <a:extLst>
              <a:ext uri="{FF2B5EF4-FFF2-40B4-BE49-F238E27FC236}">
                <a16:creationId xmlns:a16="http://schemas.microsoft.com/office/drawing/2014/main" id="{C8043ABB-C198-DE92-93F8-64368E0C9CCF}"/>
              </a:ext>
            </a:extLst>
          </p:cNvPr>
          <p:cNvGraphicFramePr>
            <a:graphicFrameLocks/>
          </p:cNvGraphicFramePr>
          <p:nvPr/>
        </p:nvGraphicFramePr>
        <p:xfrm>
          <a:off x="7315200" y="1597025"/>
          <a:ext cx="4330700" cy="3476625"/>
        </p:xfrm>
        <a:graphic>
          <a:graphicData uri="http://schemas.openxmlformats.org/presentationml/2006/ole">
            <mc:AlternateContent xmlns:mc="http://schemas.openxmlformats.org/markup-compatibility/2006">
              <mc:Choice xmlns:v="urn:schemas-microsoft-com:vml" Requires="v">
                <p:oleObj name="Chart" r:id="rId5" imgW="5334058" imgH="4276751" progId="Excel.Chart.8">
                  <p:embed/>
                </p:oleObj>
              </mc:Choice>
              <mc:Fallback>
                <p:oleObj name="Chart" r:id="rId5" imgW="5334058" imgH="4276751" progId="Excel.Chart.8">
                  <p:embed/>
                  <p:pic>
                    <p:nvPicPr>
                      <p:cNvPr id="9244" name="Chart 4">
                        <a:extLst>
                          <a:ext uri="{FF2B5EF4-FFF2-40B4-BE49-F238E27FC236}">
                            <a16:creationId xmlns:a16="http://schemas.microsoft.com/office/drawing/2014/main" id="{C8043ABB-C198-DE92-93F8-64368E0C9CCF}"/>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1597025"/>
                        <a:ext cx="433070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245" name="Picture 2">
            <a:extLst>
              <a:ext uri="{FF2B5EF4-FFF2-40B4-BE49-F238E27FC236}">
                <a16:creationId xmlns:a16="http://schemas.microsoft.com/office/drawing/2014/main" id="{6B6F208B-944A-024F-980C-15346B43D6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164263"/>
            <a:ext cx="12192000"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6" name="Picture 3">
            <a:extLst>
              <a:ext uri="{FF2B5EF4-FFF2-40B4-BE49-F238E27FC236}">
                <a16:creationId xmlns:a16="http://schemas.microsoft.com/office/drawing/2014/main" id="{849D5F65-8CBE-AC10-9C33-1346810A62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23313" y="6226175"/>
            <a:ext cx="3011487"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BE9BE338-B122-1CD5-47CE-477CBFCD4749}"/>
              </a:ext>
            </a:extLst>
          </p:cNvPr>
          <p:cNvSpPr>
            <a:spLocks noChangeArrowheads="1"/>
          </p:cNvSpPr>
          <p:nvPr/>
        </p:nvSpPr>
        <p:spPr bwMode="auto">
          <a:xfrm>
            <a:off x="533400" y="360363"/>
            <a:ext cx="11201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pPr>
            <a:r>
              <a:rPr lang="en-US" altLang="en-US" sz="3200">
                <a:solidFill>
                  <a:srgbClr val="0072BB"/>
                </a:solidFill>
                <a:latin typeface="Century Gothic" panose="020B0502020202020204" pitchFamily="34" charset="0"/>
              </a:rPr>
              <a:t>2024 Year-End Projections</a:t>
            </a:r>
          </a:p>
        </p:txBody>
      </p:sp>
      <p:grpSp>
        <p:nvGrpSpPr>
          <p:cNvPr id="11267" name="Group 1">
            <a:extLst>
              <a:ext uri="{FF2B5EF4-FFF2-40B4-BE49-F238E27FC236}">
                <a16:creationId xmlns:a16="http://schemas.microsoft.com/office/drawing/2014/main" id="{A06DED07-9A6A-5518-4CD7-FC51AA37A530}"/>
              </a:ext>
            </a:extLst>
          </p:cNvPr>
          <p:cNvGrpSpPr>
            <a:grpSpLocks/>
          </p:cNvGrpSpPr>
          <p:nvPr/>
        </p:nvGrpSpPr>
        <p:grpSpPr bwMode="auto">
          <a:xfrm>
            <a:off x="9231313" y="6242050"/>
            <a:ext cx="2120900" cy="565150"/>
            <a:chOff x="7443039" y="5334000"/>
            <a:chExt cx="3148761" cy="838200"/>
          </a:xfrm>
        </p:grpSpPr>
        <p:pic>
          <p:nvPicPr>
            <p:cNvPr id="11300" name="Picture 7" descr="ATD-LeaderCollegeDistinctionLogo2-Fnl (White).png">
              <a:extLst>
                <a:ext uri="{FF2B5EF4-FFF2-40B4-BE49-F238E27FC236}">
                  <a16:creationId xmlns:a16="http://schemas.microsoft.com/office/drawing/2014/main" id="{9BD8F428-650C-C92D-F2BD-C2A1DE4130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1" name="Picture 10" descr="2018-Baldrige-Award-Recipient-Logo-CS6.png">
              <a:extLst>
                <a:ext uri="{FF2B5EF4-FFF2-40B4-BE49-F238E27FC236}">
                  <a16:creationId xmlns:a16="http://schemas.microsoft.com/office/drawing/2014/main" id="{8785F7D4-C1FA-40C0-13F2-29F6DF9567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268" name="TextBox 3">
            <a:extLst>
              <a:ext uri="{FF2B5EF4-FFF2-40B4-BE49-F238E27FC236}">
                <a16:creationId xmlns:a16="http://schemas.microsoft.com/office/drawing/2014/main" id="{96C5B6F9-C574-8B54-0CB0-4191CA587696}"/>
              </a:ext>
            </a:extLst>
          </p:cNvPr>
          <p:cNvSpPr txBox="1">
            <a:spLocks noChangeArrowheads="1"/>
          </p:cNvSpPr>
          <p:nvPr/>
        </p:nvSpPr>
        <p:spPr bwMode="auto">
          <a:xfrm>
            <a:off x="446088" y="4813300"/>
            <a:ext cx="4178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US" altLang="en-US" sz="1600">
                <a:latin typeface="Arial" panose="020B0604020202020204" pitchFamily="34" charset="0"/>
              </a:rPr>
              <a:t>*Excludes government grants</a:t>
            </a:r>
          </a:p>
        </p:txBody>
      </p:sp>
      <p:pic>
        <p:nvPicPr>
          <p:cNvPr id="11269" name="Picture 2">
            <a:extLst>
              <a:ext uri="{FF2B5EF4-FFF2-40B4-BE49-F238E27FC236}">
                <a16:creationId xmlns:a16="http://schemas.microsoft.com/office/drawing/2014/main" id="{1471674F-9E9B-2101-6A20-D7F21E7D6B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64263"/>
            <a:ext cx="12192000"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3">
            <a:extLst>
              <a:ext uri="{FF2B5EF4-FFF2-40B4-BE49-F238E27FC236}">
                <a16:creationId xmlns:a16="http://schemas.microsoft.com/office/drawing/2014/main" id="{E9E806A0-643D-181E-D612-7477E6B2BE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3313" y="6226175"/>
            <a:ext cx="3011487"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a:extLst>
              <a:ext uri="{FF2B5EF4-FFF2-40B4-BE49-F238E27FC236}">
                <a16:creationId xmlns:a16="http://schemas.microsoft.com/office/drawing/2014/main" id="{55788826-F89C-20CA-26A5-2CAA8989E976}"/>
              </a:ext>
            </a:extLst>
          </p:cNvPr>
          <p:cNvGraphicFramePr>
            <a:graphicFrameLocks noGrp="1"/>
          </p:cNvGraphicFramePr>
          <p:nvPr/>
        </p:nvGraphicFramePr>
        <p:xfrm>
          <a:off x="346075" y="1524000"/>
          <a:ext cx="8645526" cy="2149475"/>
        </p:xfrm>
        <a:graphic>
          <a:graphicData uri="http://schemas.openxmlformats.org/drawingml/2006/table">
            <a:tbl>
              <a:tblPr firstRow="1" bandRow="1">
                <a:tableStyleId>{5C22544A-7EE6-4342-B048-85BDC9FD1C3A}</a:tableStyleId>
              </a:tblPr>
              <a:tblGrid>
                <a:gridCol w="949326">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gridCol w="1143000">
                  <a:extLst>
                    <a:ext uri="{9D8B030D-6E8A-4147-A177-3AD203B41FA5}">
                      <a16:colId xmlns:a16="http://schemas.microsoft.com/office/drawing/2014/main" val="20005"/>
                    </a:ext>
                  </a:extLst>
                </a:gridCol>
                <a:gridCol w="990600">
                  <a:extLst>
                    <a:ext uri="{9D8B030D-6E8A-4147-A177-3AD203B41FA5}">
                      <a16:colId xmlns:a16="http://schemas.microsoft.com/office/drawing/2014/main" val="20006"/>
                    </a:ext>
                  </a:extLst>
                </a:gridCol>
                <a:gridCol w="1143000">
                  <a:extLst>
                    <a:ext uri="{9D8B030D-6E8A-4147-A177-3AD203B41FA5}">
                      <a16:colId xmlns:a16="http://schemas.microsoft.com/office/drawing/2014/main" val="20007"/>
                    </a:ext>
                  </a:extLst>
                </a:gridCol>
              </a:tblGrid>
              <a:tr h="1371995">
                <a:tc>
                  <a:txBody>
                    <a:bodyPr/>
                    <a:lstStyle/>
                    <a:p>
                      <a:pPr algn="ctr"/>
                      <a:endParaRPr lang="en-US" sz="1400" dirty="0"/>
                    </a:p>
                    <a:p>
                      <a:pPr algn="ctr"/>
                      <a:r>
                        <a:rPr lang="en-US" sz="1400" dirty="0"/>
                        <a:t>Campaign</a:t>
                      </a:r>
                    </a:p>
                  </a:txBody>
                  <a:tcPr marL="91443" marR="91443" marT="45749" marB="45749"/>
                </a:tc>
                <a:tc>
                  <a:txBody>
                    <a:bodyPr/>
                    <a:lstStyle/>
                    <a:p>
                      <a:pPr algn="ctr"/>
                      <a:endParaRPr lang="en-US" sz="1400" dirty="0"/>
                    </a:p>
                    <a:p>
                      <a:pPr algn="ctr"/>
                      <a:r>
                        <a:rPr lang="en-US" sz="1400" dirty="0"/>
                        <a:t>Actual $ 10/31/2024</a:t>
                      </a:r>
                    </a:p>
                  </a:txBody>
                  <a:tcPr marL="91443" marR="91443" marT="45749" marB="45749"/>
                </a:tc>
                <a:tc>
                  <a:txBody>
                    <a:bodyPr/>
                    <a:lstStyle/>
                    <a:p>
                      <a:pPr algn="ctr"/>
                      <a:endParaRPr lang="en-US" sz="1400" dirty="0"/>
                    </a:p>
                    <a:p>
                      <a:pPr algn="ctr"/>
                      <a:r>
                        <a:rPr lang="en-US" sz="1400" dirty="0"/>
                        <a:t>Additional Revenue Expected by 12/31/2024</a:t>
                      </a:r>
                    </a:p>
                  </a:txBody>
                  <a:tcPr marL="91443" marR="91443" marT="45749" marB="45749"/>
                </a:tc>
                <a:tc>
                  <a:txBody>
                    <a:bodyPr/>
                    <a:lstStyle/>
                    <a:p>
                      <a:pPr algn="ctr"/>
                      <a:endParaRPr lang="en-US" sz="1400" dirty="0"/>
                    </a:p>
                    <a:p>
                      <a:pPr algn="ctr"/>
                      <a:r>
                        <a:rPr lang="en-US" sz="1400" dirty="0"/>
                        <a:t>2024 Projection</a:t>
                      </a:r>
                    </a:p>
                  </a:txBody>
                  <a:tcPr marL="91443" marR="91443" marT="45749" marB="45749"/>
                </a:tc>
                <a:tc>
                  <a:txBody>
                    <a:bodyPr/>
                    <a:lstStyle/>
                    <a:p>
                      <a:pPr algn="ctr"/>
                      <a:endParaRPr lang="en-US" sz="1400" dirty="0"/>
                    </a:p>
                    <a:p>
                      <a:pPr algn="ctr"/>
                      <a:r>
                        <a:rPr lang="en-US" sz="1400" dirty="0"/>
                        <a:t>2024 Goal</a:t>
                      </a:r>
                    </a:p>
                  </a:txBody>
                  <a:tcPr marL="91443" marR="91443" marT="45749" marB="45749"/>
                </a:tc>
                <a:tc>
                  <a:txBody>
                    <a:bodyPr/>
                    <a:lstStyle/>
                    <a:p>
                      <a:pPr algn="ctr"/>
                      <a:endParaRPr lang="en-US" sz="1400" dirty="0"/>
                    </a:p>
                    <a:p>
                      <a:pPr algn="ctr"/>
                      <a:r>
                        <a:rPr lang="en-US" sz="1400" dirty="0"/>
                        <a:t>Variance $</a:t>
                      </a:r>
                    </a:p>
                  </a:txBody>
                  <a:tcPr marL="91443" marR="91443" marT="45749" marB="45749"/>
                </a:tc>
                <a:tc>
                  <a:txBody>
                    <a:bodyPr/>
                    <a:lstStyle/>
                    <a:p>
                      <a:pPr algn="ctr"/>
                      <a:endParaRPr lang="en-US" sz="1400" dirty="0"/>
                    </a:p>
                    <a:p>
                      <a:pPr algn="ctr"/>
                      <a:r>
                        <a:rPr lang="en-US" sz="1400" dirty="0"/>
                        <a:t>Variance %</a:t>
                      </a:r>
                    </a:p>
                  </a:txBody>
                  <a:tcPr marL="91443" marR="91443" marT="45749" marB="45749"/>
                </a:tc>
                <a:tc>
                  <a:txBody>
                    <a:bodyPr/>
                    <a:lstStyle/>
                    <a:p>
                      <a:pPr algn="ctr"/>
                      <a:endParaRPr lang="en-US" sz="1400" dirty="0"/>
                    </a:p>
                    <a:p>
                      <a:pPr algn="ctr"/>
                      <a:r>
                        <a:rPr lang="en-US" sz="1400" dirty="0"/>
                        <a:t>2023 Actual</a:t>
                      </a:r>
                    </a:p>
                  </a:txBody>
                  <a:tcPr marL="91443" marR="91443" marT="45749" marB="45749"/>
                </a:tc>
                <a:extLst>
                  <a:ext uri="{0D108BD9-81ED-4DB2-BD59-A6C34878D82A}">
                    <a16:rowId xmlns:a16="http://schemas.microsoft.com/office/drawing/2014/main" val="10000"/>
                  </a:ext>
                </a:extLst>
              </a:tr>
              <a:tr h="777480">
                <a:tc>
                  <a:txBody>
                    <a:bodyPr/>
                    <a:lstStyle/>
                    <a:p>
                      <a:pPr algn="ctr"/>
                      <a:r>
                        <a:rPr lang="en-US" sz="1400" dirty="0"/>
                        <a:t>All Revenue Sources*</a:t>
                      </a:r>
                    </a:p>
                  </a:txBody>
                  <a:tcPr marL="91443" marR="91443" marT="91444" marB="4574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t>$6,182,264</a:t>
                      </a:r>
                    </a:p>
                  </a:txBody>
                  <a:tcPr marL="91443" marR="91443" marT="45749" marB="4574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$3,084,852</a:t>
                      </a:r>
                    </a:p>
                  </a:txBody>
                  <a:tcPr marL="91443" marR="91443" marT="45749" marB="45749" anchor="ctr"/>
                </a:tc>
                <a:tc>
                  <a:txBody>
                    <a:bodyPr/>
                    <a:lstStyle/>
                    <a:p>
                      <a:pPr algn="r"/>
                      <a:r>
                        <a:rPr lang="en-US" sz="1400" dirty="0"/>
                        <a:t>$9,267,116</a:t>
                      </a:r>
                    </a:p>
                  </a:txBody>
                  <a:tcPr marL="91443" marR="91443" marT="45749" marB="45749" anchor="ctr"/>
                </a:tc>
                <a:tc>
                  <a:txBody>
                    <a:bodyPr/>
                    <a:lstStyle/>
                    <a:p>
                      <a:pPr algn="r"/>
                      <a:r>
                        <a:rPr lang="en-US" sz="1400" dirty="0"/>
                        <a:t>$8,625,000</a:t>
                      </a:r>
                    </a:p>
                  </a:txBody>
                  <a:tcPr marL="91443" marR="91443" marT="45724" marB="45724" anchor="ctr"/>
                </a:tc>
                <a:tc>
                  <a:txBody>
                    <a:bodyPr/>
                    <a:lstStyle/>
                    <a:p>
                      <a:pPr algn="r"/>
                      <a:r>
                        <a:rPr lang="en-US" sz="1400" dirty="0">
                          <a:solidFill>
                            <a:schemeClr val="tx1"/>
                          </a:solidFill>
                        </a:rPr>
                        <a:t>+$642,116</a:t>
                      </a:r>
                    </a:p>
                  </a:txBody>
                  <a:tcPr marL="91443" marR="91443" marT="45749" marB="45749" anchor="ctr"/>
                </a:tc>
                <a:tc>
                  <a:txBody>
                    <a:bodyPr/>
                    <a:lstStyle/>
                    <a:p>
                      <a:pPr algn="r"/>
                      <a:r>
                        <a:rPr lang="en-US" sz="1400" dirty="0">
                          <a:solidFill>
                            <a:schemeClr val="tx1"/>
                          </a:solidFill>
                        </a:rPr>
                        <a:t>+7.4%</a:t>
                      </a:r>
                    </a:p>
                  </a:txBody>
                  <a:tcPr marL="91443" marR="91443" marT="45749" marB="4574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a:t>
                      </a:r>
                      <a:r>
                        <a:rPr lang="en-US" sz="1400" dirty="0"/>
                        <a:t>8,611,420</a:t>
                      </a:r>
                    </a:p>
                    <a:p>
                      <a:pPr algn="r"/>
                      <a:endParaRPr lang="en-US" sz="1400" dirty="0">
                        <a:solidFill>
                          <a:schemeClr val="tx1"/>
                        </a:solidFill>
                      </a:endParaRPr>
                    </a:p>
                  </a:txBody>
                  <a:tcPr marL="91443" marR="91443" marT="45749" marB="45749"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a16="http://schemas.microsoft.com/office/drawing/2014/main" id="{E5CBB186-D1EF-33FE-8015-068D5F433C31}"/>
              </a:ext>
            </a:extLst>
          </p:cNvPr>
          <p:cNvSpPr>
            <a:spLocks noChangeArrowheads="1"/>
          </p:cNvSpPr>
          <p:nvPr/>
        </p:nvSpPr>
        <p:spPr bwMode="auto">
          <a:xfrm>
            <a:off x="533400" y="360363"/>
            <a:ext cx="11201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pPr>
            <a:r>
              <a:rPr lang="en-US" altLang="en-US" sz="3200">
                <a:solidFill>
                  <a:srgbClr val="0072BB"/>
                </a:solidFill>
                <a:latin typeface="Century Gothic" panose="020B0502020202020204" pitchFamily="34" charset="0"/>
              </a:rPr>
              <a:t>Major Gifts in Progress</a:t>
            </a:r>
          </a:p>
        </p:txBody>
      </p:sp>
      <p:grpSp>
        <p:nvGrpSpPr>
          <p:cNvPr id="13315" name="Group 1">
            <a:extLst>
              <a:ext uri="{FF2B5EF4-FFF2-40B4-BE49-F238E27FC236}">
                <a16:creationId xmlns:a16="http://schemas.microsoft.com/office/drawing/2014/main" id="{2E90A6A7-D14A-D138-AC57-60FA26C951F9}"/>
              </a:ext>
            </a:extLst>
          </p:cNvPr>
          <p:cNvGrpSpPr>
            <a:grpSpLocks/>
          </p:cNvGrpSpPr>
          <p:nvPr/>
        </p:nvGrpSpPr>
        <p:grpSpPr bwMode="auto">
          <a:xfrm>
            <a:off x="9231313" y="6242050"/>
            <a:ext cx="2120900" cy="565150"/>
            <a:chOff x="7443039" y="5334000"/>
            <a:chExt cx="3148761" cy="838200"/>
          </a:xfrm>
        </p:grpSpPr>
        <p:pic>
          <p:nvPicPr>
            <p:cNvPr id="13319" name="Picture 7" descr="ATD-LeaderCollegeDistinctionLogo2-Fnl (White).png">
              <a:extLst>
                <a:ext uri="{FF2B5EF4-FFF2-40B4-BE49-F238E27FC236}">
                  <a16:creationId xmlns:a16="http://schemas.microsoft.com/office/drawing/2014/main" id="{1A7E7681-D8A5-504F-6963-2269306E00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0" descr="2018-Baldrige-Award-Recipient-Logo-CS6.png">
              <a:extLst>
                <a:ext uri="{FF2B5EF4-FFF2-40B4-BE49-F238E27FC236}">
                  <a16:creationId xmlns:a16="http://schemas.microsoft.com/office/drawing/2014/main" id="{8CDA5B3A-BC2A-D415-9EDE-76EA8AE65B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D4C4B780-E671-637F-A705-EC4DCED7812B}"/>
              </a:ext>
            </a:extLst>
          </p:cNvPr>
          <p:cNvSpPr txBox="1"/>
          <p:nvPr/>
        </p:nvSpPr>
        <p:spPr>
          <a:xfrm>
            <a:off x="609600" y="1247775"/>
            <a:ext cx="10134600" cy="6002338"/>
          </a:xfrm>
          <a:prstGeom prst="rect">
            <a:avLst/>
          </a:prstGeom>
          <a:noFill/>
        </p:spPr>
        <p:txBody>
          <a:bodyPr>
            <a:spAutoFit/>
          </a:bodyPr>
          <a:lstStyle/>
          <a:p>
            <a:pPr>
              <a:defRPr/>
            </a:pPr>
            <a:endParaRPr lang="en-US" dirty="0"/>
          </a:p>
          <a:p>
            <a:pPr marL="342900" indent="-342900">
              <a:buFont typeface="Arial" panose="020B0604020202020204" pitchFamily="34" charset="0"/>
              <a:buChar char="•"/>
              <a:defRPr/>
            </a:pPr>
            <a:r>
              <a:rPr lang="en-US" dirty="0"/>
              <a:t>Kate Marmion Charitable Foundation $300,000 for </a:t>
            </a:r>
            <a:r>
              <a:rPr lang="en-US" dirty="0" err="1"/>
              <a:t>AlamoPROMISE</a:t>
            </a:r>
            <a:endParaRPr lang="en-US" dirty="0"/>
          </a:p>
          <a:p>
            <a:pPr>
              <a:defRPr/>
            </a:pPr>
            <a:endParaRPr lang="en-US" dirty="0"/>
          </a:p>
          <a:p>
            <a:pPr marL="342900" indent="-342900">
              <a:buFont typeface="Arial" panose="020B0604020202020204" pitchFamily="34" charset="0"/>
              <a:buChar char="•"/>
              <a:defRPr/>
            </a:pPr>
            <a:r>
              <a:rPr lang="en-US" dirty="0" err="1"/>
              <a:t>Chesmar</a:t>
            </a:r>
            <a:r>
              <a:rPr lang="en-US" dirty="0"/>
              <a:t> Foundation, $375,000 for nursing scholarships</a:t>
            </a:r>
          </a:p>
          <a:p>
            <a:pPr>
              <a:defRPr/>
            </a:pPr>
            <a:endParaRPr lang="en-US" dirty="0"/>
          </a:p>
          <a:p>
            <a:pPr marL="342900" indent="-342900">
              <a:buFont typeface="Arial" panose="020B0604020202020204" pitchFamily="34" charset="0"/>
              <a:buChar char="•"/>
              <a:defRPr/>
            </a:pPr>
            <a:r>
              <a:rPr lang="en-US" dirty="0"/>
              <a:t>H-E-B $250,000 for advocacy, scholarships and emergency assistance, plus in-kind support valued at $15,000</a:t>
            </a:r>
          </a:p>
          <a:p>
            <a:pPr marL="342900" indent="-342900">
              <a:buFont typeface="Arial" panose="020B0604020202020204" pitchFamily="34" charset="0"/>
              <a:buChar char="•"/>
              <a:defRPr/>
            </a:pPr>
            <a:endParaRPr lang="en-US" dirty="0"/>
          </a:p>
          <a:p>
            <a:pPr marL="342900" indent="-342900">
              <a:buFont typeface="Arial" panose="020B0604020202020204" pitchFamily="34" charset="0"/>
              <a:buChar char="•"/>
              <a:defRPr/>
            </a:pPr>
            <a:r>
              <a:rPr lang="en-US" dirty="0" err="1"/>
              <a:t>Firstmark</a:t>
            </a:r>
            <a:r>
              <a:rPr lang="en-US" dirty="0"/>
              <a:t> Foundation and </a:t>
            </a:r>
            <a:r>
              <a:rPr lang="en-US" dirty="0" err="1"/>
              <a:t>Firstmark</a:t>
            </a:r>
            <a:r>
              <a:rPr lang="en-US" dirty="0"/>
              <a:t> Federal Credit Union $100,000 for financial education</a:t>
            </a:r>
          </a:p>
          <a:p>
            <a:pPr marL="342900" indent="-342900">
              <a:buFont typeface="Arial" panose="020B0604020202020204" pitchFamily="34" charset="0"/>
              <a:buChar char="•"/>
              <a:defRPr/>
            </a:pPr>
            <a:endParaRPr lang="en-US" dirty="0"/>
          </a:p>
          <a:p>
            <a:pPr marL="342900" indent="-342900">
              <a:buFont typeface="Arial" panose="020B0604020202020204" pitchFamily="34" charset="0"/>
              <a:buChar char="•"/>
              <a:defRPr/>
            </a:pPr>
            <a:r>
              <a:rPr lang="en-US" dirty="0"/>
              <a:t>Ann and Bob Stevens considering a gift of $100,000 for scholarships</a:t>
            </a:r>
          </a:p>
          <a:p>
            <a:pPr marL="342900" indent="-342900">
              <a:buFont typeface="Arial" panose="020B0604020202020204" pitchFamily="34" charset="0"/>
              <a:buChar char="•"/>
              <a:defRPr/>
            </a:pPr>
            <a:endParaRPr lang="en-US" dirty="0"/>
          </a:p>
          <a:p>
            <a:pPr>
              <a:defRPr/>
            </a:pPr>
            <a:endParaRPr lang="en-US" dirty="0"/>
          </a:p>
          <a:p>
            <a:pPr>
              <a:defRPr/>
            </a:pPr>
            <a:endParaRPr lang="en-US" dirty="0"/>
          </a:p>
          <a:p>
            <a:pPr>
              <a:defRPr/>
            </a:pPr>
            <a:r>
              <a:rPr lang="en-US" dirty="0"/>
              <a:t>	</a:t>
            </a:r>
          </a:p>
        </p:txBody>
      </p:sp>
      <p:pic>
        <p:nvPicPr>
          <p:cNvPr id="13317" name="Picture 2">
            <a:extLst>
              <a:ext uri="{FF2B5EF4-FFF2-40B4-BE49-F238E27FC236}">
                <a16:creationId xmlns:a16="http://schemas.microsoft.com/office/drawing/2014/main" id="{E8EFF4C9-3CF8-BB6A-65C7-DF862A9FC1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64263"/>
            <a:ext cx="12192000"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3">
            <a:extLst>
              <a:ext uri="{FF2B5EF4-FFF2-40B4-BE49-F238E27FC236}">
                <a16:creationId xmlns:a16="http://schemas.microsoft.com/office/drawing/2014/main" id="{E27872D1-A11A-A1E2-8249-CC29A066D1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1725" y="6205538"/>
            <a:ext cx="3013075"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CFE5C32F-63C7-00BB-44F5-4FA486457A36}"/>
              </a:ext>
            </a:extLst>
          </p:cNvPr>
          <p:cNvSpPr>
            <a:spLocks noChangeArrowheads="1"/>
          </p:cNvSpPr>
          <p:nvPr/>
        </p:nvSpPr>
        <p:spPr bwMode="auto">
          <a:xfrm>
            <a:off x="533400" y="360363"/>
            <a:ext cx="11201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pPr>
            <a:r>
              <a:rPr lang="en-US" altLang="en-US" sz="3200">
                <a:solidFill>
                  <a:srgbClr val="0072BB"/>
                </a:solidFill>
                <a:latin typeface="Century Gothic" panose="020B0502020202020204" pitchFamily="34" charset="0"/>
              </a:rPr>
              <a:t>Event Update – 2024 GED Brunch</a:t>
            </a:r>
          </a:p>
        </p:txBody>
      </p:sp>
      <p:grpSp>
        <p:nvGrpSpPr>
          <p:cNvPr id="15363" name="Group 1">
            <a:extLst>
              <a:ext uri="{FF2B5EF4-FFF2-40B4-BE49-F238E27FC236}">
                <a16:creationId xmlns:a16="http://schemas.microsoft.com/office/drawing/2014/main" id="{95955785-778B-7C0D-E0D1-0A4BF80527F2}"/>
              </a:ext>
            </a:extLst>
          </p:cNvPr>
          <p:cNvGrpSpPr>
            <a:grpSpLocks/>
          </p:cNvGrpSpPr>
          <p:nvPr/>
        </p:nvGrpSpPr>
        <p:grpSpPr bwMode="auto">
          <a:xfrm>
            <a:off x="9231313" y="6242050"/>
            <a:ext cx="2120900" cy="565150"/>
            <a:chOff x="7443039" y="5334000"/>
            <a:chExt cx="3148761" cy="838200"/>
          </a:xfrm>
        </p:grpSpPr>
        <p:pic>
          <p:nvPicPr>
            <p:cNvPr id="15368" name="Picture 7" descr="ATD-LeaderCollegeDistinctionLogo2-Fnl (White).png">
              <a:extLst>
                <a:ext uri="{FF2B5EF4-FFF2-40B4-BE49-F238E27FC236}">
                  <a16:creationId xmlns:a16="http://schemas.microsoft.com/office/drawing/2014/main" id="{6E871353-3470-8CB9-A0E8-323D344048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10" descr="2018-Baldrige-Award-Recipient-Logo-CS6.png">
              <a:extLst>
                <a:ext uri="{FF2B5EF4-FFF2-40B4-BE49-F238E27FC236}">
                  <a16:creationId xmlns:a16="http://schemas.microsoft.com/office/drawing/2014/main" id="{79754CB1-3ABF-76A2-D06C-F9B86AC4F8D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364" name="Picture 2">
            <a:extLst>
              <a:ext uri="{FF2B5EF4-FFF2-40B4-BE49-F238E27FC236}">
                <a16:creationId xmlns:a16="http://schemas.microsoft.com/office/drawing/2014/main" id="{F5B28846-273A-7523-491C-631DF77A99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64263"/>
            <a:ext cx="12192000"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
            <a:extLst>
              <a:ext uri="{FF2B5EF4-FFF2-40B4-BE49-F238E27FC236}">
                <a16:creationId xmlns:a16="http://schemas.microsoft.com/office/drawing/2014/main" id="{E5EB1E51-A7C5-DDBE-79C2-5FB37B2FED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1725" y="6205538"/>
            <a:ext cx="3013075"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34BBA17-AE2F-17BD-36C0-1FBC74660AE3}"/>
              </a:ext>
            </a:extLst>
          </p:cNvPr>
          <p:cNvSpPr txBox="1"/>
          <p:nvPr/>
        </p:nvSpPr>
        <p:spPr>
          <a:xfrm>
            <a:off x="-28575" y="1133475"/>
            <a:ext cx="5181600" cy="6862763"/>
          </a:xfrm>
          <a:prstGeom prst="rect">
            <a:avLst/>
          </a:prstGeom>
          <a:noFill/>
        </p:spPr>
        <p:txBody>
          <a:bodyPr>
            <a:spAutoFit/>
          </a:bodyPr>
          <a:lstStyle/>
          <a:p>
            <a:pPr>
              <a:defRPr/>
            </a:pPr>
            <a:endParaRPr lang="en-US" sz="2000" b="1" dirty="0"/>
          </a:p>
          <a:p>
            <a:pPr marL="800100" lvl="1" indent="-342900">
              <a:buFont typeface="Wingdings" panose="05000000000000000000" pitchFamily="2" charset="2"/>
              <a:buChar char="v"/>
              <a:defRPr/>
            </a:pPr>
            <a:r>
              <a:rPr lang="en-US" sz="2000" dirty="0"/>
              <a:t>Join us for the 17</a:t>
            </a:r>
            <a:r>
              <a:rPr lang="en-US" sz="2000" baseline="30000" dirty="0"/>
              <a:t>th</a:t>
            </a:r>
            <a:r>
              <a:rPr lang="en-US" sz="2000" dirty="0"/>
              <a:t> annual (Hats Off to GED!) </a:t>
            </a:r>
            <a:r>
              <a:rPr lang="en-US" sz="2000" b="1" dirty="0"/>
              <a:t>GED Brunch </a:t>
            </a:r>
            <a:r>
              <a:rPr lang="en-US" sz="2000" dirty="0"/>
              <a:t>hosted by the </a:t>
            </a:r>
            <a:r>
              <a:rPr lang="en-US" sz="2000" b="1" dirty="0"/>
              <a:t>Fabulous GED Brunch Committee</a:t>
            </a:r>
            <a:r>
              <a:rPr lang="en-US" sz="2000" dirty="0"/>
              <a:t> and our own </a:t>
            </a:r>
            <a:r>
              <a:rPr lang="en-US" sz="2000" b="1" dirty="0"/>
              <a:t>Martha Tijerina</a:t>
            </a:r>
          </a:p>
          <a:p>
            <a:pPr lvl="1">
              <a:defRPr/>
            </a:pPr>
            <a:endParaRPr lang="en-US" sz="2000" b="1" dirty="0"/>
          </a:p>
          <a:p>
            <a:pPr marL="800100" lvl="1" indent="-342900">
              <a:buFont typeface="Wingdings" panose="05000000000000000000" pitchFamily="2" charset="2"/>
              <a:buChar char="v"/>
              <a:defRPr/>
            </a:pPr>
            <a:r>
              <a:rPr lang="en-US" sz="2000" dirty="0"/>
              <a:t>Saturday, December 7, 2024, at the Westin San Antonio North – Check-in opens at 9 a.m.; Program at 11 a.m.</a:t>
            </a:r>
          </a:p>
          <a:p>
            <a:pPr lvl="1">
              <a:defRPr/>
            </a:pPr>
            <a:endParaRPr lang="en-US" sz="2000" dirty="0"/>
          </a:p>
          <a:p>
            <a:pPr marL="800100" lvl="1" indent="-342900">
              <a:buFont typeface="Wingdings" panose="05000000000000000000" pitchFamily="2" charset="2"/>
              <a:buChar char="v"/>
              <a:defRPr/>
            </a:pPr>
            <a:r>
              <a:rPr lang="en-US" sz="2000" dirty="0"/>
              <a:t>Expected to raise $135,000 for GED programs across the Alamo Colleges District</a:t>
            </a:r>
          </a:p>
          <a:p>
            <a:pPr marL="800100" lvl="1" indent="-342900">
              <a:buFont typeface="Wingdings" panose="05000000000000000000" pitchFamily="2" charset="2"/>
              <a:buChar char="v"/>
              <a:defRPr/>
            </a:pPr>
            <a:endParaRPr lang="en-US" sz="2000" dirty="0"/>
          </a:p>
          <a:p>
            <a:pPr marL="800100" lvl="1" indent="-342900">
              <a:buFont typeface="Wingdings" panose="05000000000000000000" pitchFamily="2" charset="2"/>
              <a:buChar char="v"/>
              <a:defRPr/>
            </a:pPr>
            <a:r>
              <a:rPr lang="en-US" sz="2000" dirty="0"/>
              <a:t>41 tables sold of 65 total</a:t>
            </a:r>
          </a:p>
          <a:p>
            <a:pPr lvl="1">
              <a:defRPr/>
            </a:pPr>
            <a:endParaRPr lang="en-US" sz="2000" dirty="0"/>
          </a:p>
          <a:p>
            <a:pPr marL="800100" lvl="1" indent="-342900">
              <a:buFont typeface="Arial" panose="020B0604020202020204" pitchFamily="34" charset="0"/>
              <a:buChar char="•"/>
              <a:defRPr/>
            </a:pPr>
            <a:endParaRPr lang="en-US" dirty="0"/>
          </a:p>
          <a:p>
            <a:pPr>
              <a:defRPr/>
            </a:pPr>
            <a:endParaRPr lang="en-US" dirty="0"/>
          </a:p>
          <a:p>
            <a:pPr>
              <a:defRPr/>
            </a:pPr>
            <a:endParaRPr lang="en-US" dirty="0"/>
          </a:p>
          <a:p>
            <a:pPr>
              <a:defRPr/>
            </a:pPr>
            <a:endParaRPr lang="en-US" dirty="0"/>
          </a:p>
          <a:p>
            <a:pPr>
              <a:defRPr/>
            </a:pPr>
            <a:r>
              <a:rPr lang="en-US" dirty="0"/>
              <a:t>	</a:t>
            </a:r>
          </a:p>
        </p:txBody>
      </p:sp>
      <p:pic>
        <p:nvPicPr>
          <p:cNvPr id="15367" name="Picture 3">
            <a:extLst>
              <a:ext uri="{FF2B5EF4-FFF2-40B4-BE49-F238E27FC236}">
                <a16:creationId xmlns:a16="http://schemas.microsoft.com/office/drawing/2014/main" id="{2877AE2E-900E-ED00-83A4-B9C561502F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6700" y="1524000"/>
            <a:ext cx="638810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0A23E115-A3DD-201B-1D88-C51783D342C9}"/>
              </a:ext>
            </a:extLst>
          </p:cNvPr>
          <p:cNvSpPr>
            <a:spLocks noChangeArrowheads="1"/>
          </p:cNvSpPr>
          <p:nvPr/>
        </p:nvSpPr>
        <p:spPr bwMode="auto">
          <a:xfrm>
            <a:off x="533400" y="360363"/>
            <a:ext cx="11201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pPr>
            <a:r>
              <a:rPr lang="en-US" altLang="en-US" sz="3200">
                <a:solidFill>
                  <a:srgbClr val="0072BB"/>
                </a:solidFill>
                <a:latin typeface="Century Gothic" panose="020B0502020202020204" pitchFamily="34" charset="0"/>
              </a:rPr>
              <a:t>MOSAICO 2025 Update</a:t>
            </a:r>
          </a:p>
        </p:txBody>
      </p:sp>
      <p:grpSp>
        <p:nvGrpSpPr>
          <p:cNvPr id="17411" name="Group 1">
            <a:extLst>
              <a:ext uri="{FF2B5EF4-FFF2-40B4-BE49-F238E27FC236}">
                <a16:creationId xmlns:a16="http://schemas.microsoft.com/office/drawing/2014/main" id="{A36C22E3-71D5-794C-7D48-6131C38786F4}"/>
              </a:ext>
            </a:extLst>
          </p:cNvPr>
          <p:cNvGrpSpPr>
            <a:grpSpLocks/>
          </p:cNvGrpSpPr>
          <p:nvPr/>
        </p:nvGrpSpPr>
        <p:grpSpPr bwMode="auto">
          <a:xfrm>
            <a:off x="9231313" y="6242050"/>
            <a:ext cx="2120900" cy="565150"/>
            <a:chOff x="7443039" y="5334000"/>
            <a:chExt cx="3148761" cy="838200"/>
          </a:xfrm>
        </p:grpSpPr>
        <p:pic>
          <p:nvPicPr>
            <p:cNvPr id="17416" name="Picture 7" descr="ATD-LeaderCollegeDistinctionLogo2-Fnl (White).png">
              <a:extLst>
                <a:ext uri="{FF2B5EF4-FFF2-40B4-BE49-F238E27FC236}">
                  <a16:creationId xmlns:a16="http://schemas.microsoft.com/office/drawing/2014/main" id="{746D3040-2F3F-6E81-565A-CC02CDBDEB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0" descr="2018-Baldrige-Award-Recipient-Logo-CS6.png">
              <a:extLst>
                <a:ext uri="{FF2B5EF4-FFF2-40B4-BE49-F238E27FC236}">
                  <a16:creationId xmlns:a16="http://schemas.microsoft.com/office/drawing/2014/main" id="{82970DA3-55BF-65C7-65E6-99961617CC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412" name="Picture 2">
            <a:extLst>
              <a:ext uri="{FF2B5EF4-FFF2-40B4-BE49-F238E27FC236}">
                <a16:creationId xmlns:a16="http://schemas.microsoft.com/office/drawing/2014/main" id="{DB20BF96-EC76-D9AE-0662-E17BA7CBCF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67438"/>
            <a:ext cx="121920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3">
            <a:extLst>
              <a:ext uri="{FF2B5EF4-FFF2-40B4-BE49-F238E27FC236}">
                <a16:creationId xmlns:a16="http://schemas.microsoft.com/office/drawing/2014/main" id="{FA8FEE7B-12E5-EE74-C458-8221B9A5EB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0138" y="6196013"/>
            <a:ext cx="3011487"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469232E-D161-B337-C4B4-6F1C319CE703}"/>
              </a:ext>
            </a:extLst>
          </p:cNvPr>
          <p:cNvSpPr txBox="1"/>
          <p:nvPr/>
        </p:nvSpPr>
        <p:spPr>
          <a:xfrm>
            <a:off x="228600" y="1370013"/>
            <a:ext cx="6934200" cy="7170737"/>
          </a:xfrm>
          <a:prstGeom prst="rect">
            <a:avLst/>
          </a:prstGeom>
          <a:noFill/>
        </p:spPr>
        <p:txBody>
          <a:bodyPr>
            <a:spAutoFit/>
          </a:bodyPr>
          <a:lstStyle/>
          <a:p>
            <a:pPr marL="800100" lvl="1" indent="-342900">
              <a:buFont typeface="Wingdings" panose="05000000000000000000" pitchFamily="2" charset="2"/>
              <a:buChar char="v"/>
              <a:defRPr/>
            </a:pPr>
            <a:r>
              <a:rPr lang="en-US" sz="2000" dirty="0"/>
              <a:t>Co-Chairs</a:t>
            </a:r>
            <a:r>
              <a:rPr lang="en-US" sz="2000" b="1" dirty="0"/>
              <a:t> </a:t>
            </a:r>
            <a:r>
              <a:rPr lang="en-US" sz="2000" dirty="0"/>
              <a:t>Amber and Sloan Thomas and Jamie and Travis Kowalski; Honorary Chairs Mayor Ron Nirenberg and First Lady Erika Prosper Nirenberg</a:t>
            </a:r>
          </a:p>
          <a:p>
            <a:pPr lvl="1">
              <a:defRPr/>
            </a:pPr>
            <a:endParaRPr lang="en-US" sz="1000" b="1" dirty="0"/>
          </a:p>
          <a:p>
            <a:pPr marL="800100" lvl="1" indent="-342900">
              <a:buFont typeface="Wingdings" panose="05000000000000000000" pitchFamily="2" charset="2"/>
              <a:buChar char="v"/>
              <a:defRPr/>
            </a:pPr>
            <a:r>
              <a:rPr lang="en-US" sz="2000" dirty="0"/>
              <a:t>Thursday, March 27, 2025, at the Witte Museum, Mays Family Center and Zachry Family Acequia Garden</a:t>
            </a:r>
          </a:p>
          <a:p>
            <a:pPr lvl="1">
              <a:defRPr/>
            </a:pPr>
            <a:endParaRPr lang="en-US" sz="1000" dirty="0"/>
          </a:p>
          <a:p>
            <a:pPr marL="800100" lvl="1" indent="-342900">
              <a:buFont typeface="Wingdings" panose="05000000000000000000" pitchFamily="2" charset="2"/>
              <a:buChar char="v"/>
              <a:defRPr/>
            </a:pPr>
            <a:r>
              <a:rPr lang="en-US" sz="2000" dirty="0"/>
              <a:t>Thank you to our Board Members serving on this year’s committee: Norma Reyes, Deborah Knapp, Wendell Hall, Laura Linhart-Kistner, Lisa Andrade </a:t>
            </a:r>
            <a:r>
              <a:rPr lang="en-US" sz="2000" dirty="0" err="1"/>
              <a:t>Gonima</a:t>
            </a:r>
            <a:r>
              <a:rPr lang="en-US" sz="2000" dirty="0"/>
              <a:t> and Sloan Thomas</a:t>
            </a:r>
          </a:p>
          <a:p>
            <a:pPr lvl="1">
              <a:defRPr/>
            </a:pPr>
            <a:endParaRPr lang="en-US" sz="1000" dirty="0"/>
          </a:p>
          <a:p>
            <a:pPr marL="800100" lvl="1" indent="-342900">
              <a:buFont typeface="Wingdings" panose="05000000000000000000" pitchFamily="2" charset="2"/>
              <a:buChar char="v"/>
              <a:defRPr/>
            </a:pPr>
            <a:r>
              <a:rPr lang="en-US" sz="2000" dirty="0"/>
              <a:t>This year’s goal is $1,300,000</a:t>
            </a:r>
          </a:p>
          <a:p>
            <a:pPr marL="1257300" lvl="2" indent="-342900">
              <a:buFont typeface="Arial" panose="020B0604020202020204" pitchFamily="34" charset="0"/>
              <a:buChar char="•"/>
              <a:defRPr/>
            </a:pPr>
            <a:r>
              <a:rPr lang="en-US" sz="2000" dirty="0"/>
              <a:t>$515,000 in revenue committed to date</a:t>
            </a:r>
          </a:p>
          <a:p>
            <a:pPr marL="1257300" lvl="2" indent="-342900">
              <a:buFont typeface="Arial" panose="020B0604020202020204" pitchFamily="34" charset="0"/>
              <a:buChar char="•"/>
              <a:defRPr/>
            </a:pPr>
            <a:r>
              <a:rPr lang="en-US" sz="2000" dirty="0"/>
              <a:t>25 tables sold of 55 total</a:t>
            </a:r>
          </a:p>
          <a:p>
            <a:pPr lvl="2">
              <a:defRPr/>
            </a:pPr>
            <a:endParaRPr lang="en-US" sz="1000" dirty="0"/>
          </a:p>
          <a:p>
            <a:pPr lvl="1">
              <a:defRPr/>
            </a:pPr>
            <a:endParaRPr lang="en-US" sz="2000" dirty="0"/>
          </a:p>
          <a:p>
            <a:pPr lvl="1">
              <a:defRPr/>
            </a:pPr>
            <a:endParaRPr lang="en-US" sz="2000" dirty="0"/>
          </a:p>
          <a:p>
            <a:pPr marL="800100" lvl="1" indent="-342900">
              <a:buFont typeface="Arial" panose="020B0604020202020204" pitchFamily="34" charset="0"/>
              <a:buChar char="•"/>
              <a:defRPr/>
            </a:pPr>
            <a:endParaRPr lang="en-US" dirty="0"/>
          </a:p>
          <a:p>
            <a:pPr>
              <a:defRPr/>
            </a:pPr>
            <a:endParaRPr lang="en-US" dirty="0"/>
          </a:p>
          <a:p>
            <a:pPr>
              <a:defRPr/>
            </a:pPr>
            <a:endParaRPr lang="en-US" dirty="0"/>
          </a:p>
          <a:p>
            <a:pPr>
              <a:defRPr/>
            </a:pPr>
            <a:endParaRPr lang="en-US" dirty="0"/>
          </a:p>
          <a:p>
            <a:pPr>
              <a:defRPr/>
            </a:pPr>
            <a:r>
              <a:rPr lang="en-US" dirty="0"/>
              <a:t>	</a:t>
            </a:r>
          </a:p>
        </p:txBody>
      </p:sp>
      <p:pic>
        <p:nvPicPr>
          <p:cNvPr id="17415" name="Picture 2">
            <a:extLst>
              <a:ext uri="{FF2B5EF4-FFF2-40B4-BE49-F238E27FC236}">
                <a16:creationId xmlns:a16="http://schemas.microsoft.com/office/drawing/2014/main" id="{A71B5ECB-D269-0023-DDF6-BAF647C64D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3875" y="1976438"/>
            <a:ext cx="5064125"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BA3F3F85-CB54-B689-D990-9E8634FB3F67}"/>
              </a:ext>
            </a:extLst>
          </p:cNvPr>
          <p:cNvSpPr>
            <a:spLocks noChangeArrowheads="1"/>
          </p:cNvSpPr>
          <p:nvPr/>
        </p:nvSpPr>
        <p:spPr bwMode="auto">
          <a:xfrm>
            <a:off x="533400" y="360363"/>
            <a:ext cx="11201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eaLnBrk="1" hangingPunct="1">
              <a:lnSpc>
                <a:spcPct val="100000"/>
              </a:lnSpc>
              <a:spcBef>
                <a:spcPct val="0"/>
              </a:spcBef>
              <a:buFontTx/>
              <a:buNone/>
            </a:pPr>
            <a:r>
              <a:rPr lang="en-US" altLang="en-US" sz="3200">
                <a:solidFill>
                  <a:srgbClr val="0072BB"/>
                </a:solidFill>
                <a:latin typeface="Century Gothic" panose="020B0502020202020204" pitchFamily="34" charset="0"/>
              </a:rPr>
              <a:t>Annual Employee Giving Campaign Results</a:t>
            </a:r>
          </a:p>
        </p:txBody>
      </p:sp>
      <p:grpSp>
        <p:nvGrpSpPr>
          <p:cNvPr id="19459" name="Group 1">
            <a:extLst>
              <a:ext uri="{FF2B5EF4-FFF2-40B4-BE49-F238E27FC236}">
                <a16:creationId xmlns:a16="http://schemas.microsoft.com/office/drawing/2014/main" id="{0BDADFC8-D7EC-EB26-204A-41996D332D60}"/>
              </a:ext>
            </a:extLst>
          </p:cNvPr>
          <p:cNvGrpSpPr>
            <a:grpSpLocks/>
          </p:cNvGrpSpPr>
          <p:nvPr/>
        </p:nvGrpSpPr>
        <p:grpSpPr bwMode="auto">
          <a:xfrm>
            <a:off x="9231313" y="6242050"/>
            <a:ext cx="2120900" cy="565150"/>
            <a:chOff x="7443039" y="5334000"/>
            <a:chExt cx="3148761" cy="838200"/>
          </a:xfrm>
        </p:grpSpPr>
        <p:pic>
          <p:nvPicPr>
            <p:cNvPr id="19464" name="Picture 7" descr="ATD-LeaderCollegeDistinctionLogo2-Fnl (White).png">
              <a:extLst>
                <a:ext uri="{FF2B5EF4-FFF2-40B4-BE49-F238E27FC236}">
                  <a16:creationId xmlns:a16="http://schemas.microsoft.com/office/drawing/2014/main" id="{9670BAF5-3D57-36D9-7484-214886A4B0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10" descr="2018-Baldrige-Award-Recipient-Logo-CS6.png">
              <a:extLst>
                <a:ext uri="{FF2B5EF4-FFF2-40B4-BE49-F238E27FC236}">
                  <a16:creationId xmlns:a16="http://schemas.microsoft.com/office/drawing/2014/main" id="{782D67B6-505A-A6CD-705F-B8AF09BAD5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60" name="Picture 2">
            <a:extLst>
              <a:ext uri="{FF2B5EF4-FFF2-40B4-BE49-F238E27FC236}">
                <a16:creationId xmlns:a16="http://schemas.microsoft.com/office/drawing/2014/main" id="{340D0231-D41D-E727-B9E2-82C6DD1FE9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67438"/>
            <a:ext cx="121920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3">
            <a:extLst>
              <a:ext uri="{FF2B5EF4-FFF2-40B4-BE49-F238E27FC236}">
                <a16:creationId xmlns:a16="http://schemas.microsoft.com/office/drawing/2014/main" id="{69ECC88B-9FCC-4F11-8B01-51234ED159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0138" y="6196013"/>
            <a:ext cx="3011487"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F6B25CB-F042-8B2A-E6F2-19E520E48CF6}"/>
              </a:ext>
            </a:extLst>
          </p:cNvPr>
          <p:cNvSpPr txBox="1"/>
          <p:nvPr/>
        </p:nvSpPr>
        <p:spPr>
          <a:xfrm>
            <a:off x="-22225" y="1423988"/>
            <a:ext cx="10891838" cy="5508625"/>
          </a:xfrm>
          <a:prstGeom prst="rect">
            <a:avLst/>
          </a:prstGeom>
          <a:noFill/>
        </p:spPr>
        <p:txBody>
          <a:bodyPr>
            <a:spAutoFit/>
          </a:bodyPr>
          <a:lstStyle/>
          <a:p>
            <a:pPr marL="800100" lvl="1" indent="-342900">
              <a:buFont typeface="Wingdings" panose="05000000000000000000" pitchFamily="2" charset="2"/>
              <a:buChar char="v"/>
              <a:defRPr/>
            </a:pPr>
            <a:r>
              <a:rPr lang="en-US" sz="2000" dirty="0"/>
              <a:t>Employees may give to an Alamo Colleges</a:t>
            </a:r>
            <a:br>
              <a:rPr lang="en-US" sz="2000" dirty="0"/>
            </a:br>
            <a:r>
              <a:rPr lang="en-US" sz="2000" dirty="0"/>
              <a:t>Foundation cause or a local United Way</a:t>
            </a:r>
            <a:br>
              <a:rPr lang="en-US" sz="2000" dirty="0"/>
            </a:br>
            <a:r>
              <a:rPr lang="en-US" sz="2000" dirty="0"/>
              <a:t>impact partner. Alamo Colleges Foundation</a:t>
            </a:r>
            <a:br>
              <a:rPr lang="en-US" sz="2000" dirty="0"/>
            </a:br>
            <a:r>
              <a:rPr lang="en-US" sz="2000" dirty="0"/>
              <a:t>(Student Helpline) is one of the impact</a:t>
            </a:r>
            <a:br>
              <a:rPr lang="en-US" sz="2000" dirty="0"/>
            </a:br>
            <a:r>
              <a:rPr lang="en-US" sz="2000" dirty="0"/>
              <a:t>partners as well.</a:t>
            </a:r>
          </a:p>
          <a:p>
            <a:pPr marL="800100" lvl="1" indent="-342900">
              <a:buFont typeface="Wingdings" panose="05000000000000000000" pitchFamily="2" charset="2"/>
              <a:buChar char="v"/>
              <a:defRPr/>
            </a:pPr>
            <a:endParaRPr lang="en-US" sz="2000" dirty="0"/>
          </a:p>
          <a:p>
            <a:pPr marL="800100" lvl="1" indent="-342900">
              <a:buFont typeface="Wingdings" panose="05000000000000000000" pitchFamily="2" charset="2"/>
              <a:buChar char="v"/>
              <a:defRPr/>
            </a:pPr>
            <a:r>
              <a:rPr lang="en-US" sz="2000" dirty="0"/>
              <a:t>Approximately 75-80% of monies raised each                                                                                     year are designated to the Foundation.</a:t>
            </a:r>
          </a:p>
          <a:p>
            <a:pPr marL="800100" lvl="1" indent="-342900">
              <a:buFont typeface="Wingdings" panose="05000000000000000000" pitchFamily="2" charset="2"/>
              <a:buChar char="v"/>
              <a:defRPr/>
            </a:pPr>
            <a:endParaRPr lang="en-US" sz="2000" dirty="0"/>
          </a:p>
          <a:p>
            <a:pPr marL="800100" lvl="1" indent="-342900">
              <a:buFont typeface="Wingdings" panose="05000000000000000000" pitchFamily="2" charset="2"/>
              <a:buChar char="v"/>
              <a:defRPr/>
            </a:pPr>
            <a:r>
              <a:rPr lang="en-US" sz="2000" dirty="0"/>
              <a:t>2024 Participation: </a:t>
            </a:r>
            <a:r>
              <a:rPr lang="en-US" sz="2000" b="1" dirty="0"/>
              <a:t>54.27%</a:t>
            </a:r>
          </a:p>
          <a:p>
            <a:pPr lvl="1">
              <a:defRPr/>
            </a:pPr>
            <a:endParaRPr lang="en-US" sz="2000" dirty="0"/>
          </a:p>
          <a:p>
            <a:pPr marL="800100" lvl="1" indent="-342900">
              <a:buFont typeface="Wingdings" panose="05000000000000000000" pitchFamily="2" charset="2"/>
              <a:buChar char="v"/>
              <a:defRPr/>
            </a:pPr>
            <a:r>
              <a:rPr lang="en-US" sz="2000" dirty="0"/>
              <a:t>2024 Dollars Raised: </a:t>
            </a:r>
            <a:r>
              <a:rPr lang="en-US" sz="2000" b="1" dirty="0"/>
              <a:t>$458,198 and counting!	</a:t>
            </a:r>
          </a:p>
          <a:p>
            <a:pPr lvl="1">
              <a:defRPr/>
            </a:pPr>
            <a:r>
              <a:rPr lang="en-US" sz="2000" dirty="0"/>
              <a:t>	- NEW RECORD!</a:t>
            </a:r>
          </a:p>
          <a:p>
            <a:pPr lvl="1">
              <a:defRPr/>
            </a:pPr>
            <a:r>
              <a:rPr lang="en-US" sz="2000" dirty="0"/>
              <a:t>	- Previous record was $375,197 (2023)</a:t>
            </a:r>
          </a:p>
          <a:p>
            <a:pPr>
              <a:defRPr/>
            </a:pPr>
            <a:endParaRPr lang="en-US" dirty="0"/>
          </a:p>
          <a:p>
            <a:pPr>
              <a:defRPr/>
            </a:pPr>
            <a:endParaRPr lang="en-US" dirty="0"/>
          </a:p>
          <a:p>
            <a:pPr>
              <a:defRPr/>
            </a:pPr>
            <a:r>
              <a:rPr lang="en-US" dirty="0"/>
              <a:t>	</a:t>
            </a:r>
          </a:p>
        </p:txBody>
      </p:sp>
      <p:pic>
        <p:nvPicPr>
          <p:cNvPr id="19463" name="Picture 2">
            <a:extLst>
              <a:ext uri="{FF2B5EF4-FFF2-40B4-BE49-F238E27FC236}">
                <a16:creationId xmlns:a16="http://schemas.microsoft.com/office/drawing/2014/main" id="{548B775D-85A2-8123-DAD8-D149FB88F0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5850" y="2044700"/>
            <a:ext cx="5565775"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1">
            <a:extLst>
              <a:ext uri="{FF2B5EF4-FFF2-40B4-BE49-F238E27FC236}">
                <a16:creationId xmlns:a16="http://schemas.microsoft.com/office/drawing/2014/main" id="{22984D05-A662-C4A1-C0E5-F68E3ACD9E9D}"/>
              </a:ext>
            </a:extLst>
          </p:cNvPr>
          <p:cNvGrpSpPr>
            <a:grpSpLocks/>
          </p:cNvGrpSpPr>
          <p:nvPr/>
        </p:nvGrpSpPr>
        <p:grpSpPr bwMode="auto">
          <a:xfrm>
            <a:off x="9231313" y="6242050"/>
            <a:ext cx="2120900" cy="565150"/>
            <a:chOff x="7443039" y="5334000"/>
            <a:chExt cx="3148761" cy="838200"/>
          </a:xfrm>
        </p:grpSpPr>
        <p:pic>
          <p:nvPicPr>
            <p:cNvPr id="21510" name="Picture 7" descr="ATD-LeaderCollegeDistinctionLogo2-Fnl (White).png">
              <a:extLst>
                <a:ext uri="{FF2B5EF4-FFF2-40B4-BE49-F238E27FC236}">
                  <a16:creationId xmlns:a16="http://schemas.microsoft.com/office/drawing/2014/main" id="{FF2AC70E-54F7-CC9D-8D90-A97DBD190B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3620" y="5410200"/>
              <a:ext cx="1218180" cy="67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10" descr="2018-Baldrige-Award-Recipient-Logo-CS6.png">
              <a:extLst>
                <a:ext uri="{FF2B5EF4-FFF2-40B4-BE49-F238E27FC236}">
                  <a16:creationId xmlns:a16="http://schemas.microsoft.com/office/drawing/2014/main" id="{591088D2-01B1-9D60-FB5D-20D30DE367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507" name="Picture 2">
            <a:extLst>
              <a:ext uri="{FF2B5EF4-FFF2-40B4-BE49-F238E27FC236}">
                <a16:creationId xmlns:a16="http://schemas.microsoft.com/office/drawing/2014/main" id="{6699FB2F-7BEC-8259-8007-54C8515806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67438"/>
            <a:ext cx="121920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3">
            <a:extLst>
              <a:ext uri="{FF2B5EF4-FFF2-40B4-BE49-F238E27FC236}">
                <a16:creationId xmlns:a16="http://schemas.microsoft.com/office/drawing/2014/main" id="{A42A20D4-4EDE-08F4-FD66-72BCF59314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0138" y="6196013"/>
            <a:ext cx="3011487"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
            <a:extLst>
              <a:ext uri="{FF2B5EF4-FFF2-40B4-BE49-F238E27FC236}">
                <a16:creationId xmlns:a16="http://schemas.microsoft.com/office/drawing/2014/main" id="{CF92B447-C1DC-AFDA-A636-DA1E512311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5675" y="304800"/>
            <a:ext cx="7740650" cy="553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itle">
            <a:extLst>
              <a:ext uri="{FF2B5EF4-FFF2-40B4-BE49-F238E27FC236}">
                <a16:creationId xmlns:a16="http://schemas.microsoft.com/office/drawing/2014/main" id="{BDF6E0BA-BB20-BD4C-9115-89D8F0AF1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3">
            <a:extLst>
              <a:ext uri="{FF2B5EF4-FFF2-40B4-BE49-F238E27FC236}">
                <a16:creationId xmlns:a16="http://schemas.microsoft.com/office/drawing/2014/main" id="{03890191-D9A8-4BE2-299A-76C258ACAABC}"/>
              </a:ext>
            </a:extLst>
          </p:cNvPr>
          <p:cNvSpPr txBox="1">
            <a:spLocks noChangeArrowheads="1"/>
          </p:cNvSpPr>
          <p:nvPr/>
        </p:nvSpPr>
        <p:spPr bwMode="auto">
          <a:xfrm>
            <a:off x="2689225" y="969963"/>
            <a:ext cx="670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50000"/>
              </a:spcBef>
              <a:buFontTx/>
              <a:buNone/>
            </a:pPr>
            <a:r>
              <a:rPr lang="en-US" altLang="en-US" sz="3200">
                <a:solidFill>
                  <a:schemeClr val="bg1"/>
                </a:solidFill>
                <a:latin typeface="Century Gothic" panose="020B0502020202020204" pitchFamily="34" charset="0"/>
              </a:rPr>
              <a:t>Thank you!</a:t>
            </a:r>
          </a:p>
        </p:txBody>
      </p:sp>
      <p:pic>
        <p:nvPicPr>
          <p:cNvPr id="23556" name="Picture 1">
            <a:extLst>
              <a:ext uri="{FF2B5EF4-FFF2-40B4-BE49-F238E27FC236}">
                <a16:creationId xmlns:a16="http://schemas.microsoft.com/office/drawing/2014/main" id="{62574BD0-3EA2-B988-D0CE-A5B1CE8205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6725" y="4038600"/>
            <a:ext cx="3530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2">
            <a:extLst>
              <a:ext uri="{FF2B5EF4-FFF2-40B4-BE49-F238E27FC236}">
                <a16:creationId xmlns:a16="http://schemas.microsoft.com/office/drawing/2014/main" id="{5C7874D6-1073-311C-26E0-8609324727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0363" y="4968875"/>
            <a:ext cx="3743325"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3">
            <a:extLst>
              <a:ext uri="{FF2B5EF4-FFF2-40B4-BE49-F238E27FC236}">
                <a16:creationId xmlns:a16="http://schemas.microsoft.com/office/drawing/2014/main" id="{7A3AEA52-A407-EBF3-4487-B992088374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4338" y="3962400"/>
            <a:ext cx="3743325"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4">
            <a:extLst>
              <a:ext uri="{FF2B5EF4-FFF2-40B4-BE49-F238E27FC236}">
                <a16:creationId xmlns:a16="http://schemas.microsoft.com/office/drawing/2014/main" id="{0263F0C3-091D-7E2F-F19C-2B7606BB2D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4038" y="2895600"/>
            <a:ext cx="3463925"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91534492-50C3-47DF-826D-28ADF68D637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a:extLst>
              <a:ext uri="{FF2B5EF4-FFF2-40B4-BE49-F238E27FC236}">
                <a16:creationId xmlns:a16="http://schemas.microsoft.com/office/drawing/2014/main" id="{C0E5E68B-6602-F549-B437-0A21F16C4592}"/>
              </a:ext>
            </a:extLst>
          </p:cNvPr>
          <p:cNvSpPr txBox="1">
            <a:spLocks noChangeArrowheads="1"/>
          </p:cNvSpPr>
          <p:nvPr/>
        </p:nvSpPr>
        <p:spPr bwMode="auto">
          <a:xfrm>
            <a:off x="2689225" y="969963"/>
            <a:ext cx="6705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3200" dirty="0">
                <a:solidFill>
                  <a:schemeClr val="bg1"/>
                </a:solidFill>
                <a:latin typeface="Century Gothic" panose="020B0502020202020204" pitchFamily="34" charset="0"/>
              </a:rPr>
              <a:t>Thank you.</a:t>
            </a:r>
          </a:p>
          <a:p>
            <a:pPr algn="ctr">
              <a:lnSpc>
                <a:spcPct val="100000"/>
              </a:lnSpc>
              <a:spcBef>
                <a:spcPct val="50000"/>
              </a:spcBef>
              <a:buFontTx/>
              <a:buNone/>
            </a:pPr>
            <a:endParaRPr lang="en-US" altLang="en-US" sz="3200" dirty="0">
              <a:solidFill>
                <a:schemeClr val="bg1"/>
              </a:solidFill>
              <a:latin typeface="Century Gothic" panose="020B0502020202020204" pitchFamily="34" charset="0"/>
            </a:endParaRPr>
          </a:p>
        </p:txBody>
      </p:sp>
      <p:pic>
        <p:nvPicPr>
          <p:cNvPr id="18" name="Picture 7">
            <a:extLst>
              <a:ext uri="{FF2B5EF4-FFF2-40B4-BE49-F238E27FC236}">
                <a16:creationId xmlns:a16="http://schemas.microsoft.com/office/drawing/2014/main" id="{B88CEFB8-4903-FC14-8E30-37B60F3E5741}"/>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364037" y="41735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5FF0EA95-A1D6-AB0D-2A0B-BB746AF98572}"/>
              </a:ext>
            </a:extLst>
          </p:cNvPr>
          <p:cNvCxnSpPr/>
          <p:nvPr/>
        </p:nvCxnSpPr>
        <p:spPr>
          <a:xfrm>
            <a:off x="4211637" y="54832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31D4E10-8B2E-E36E-7B36-EAD0DF6A2A93}"/>
              </a:ext>
            </a:extLst>
          </p:cNvPr>
          <p:cNvCxnSpPr/>
          <p:nvPr/>
        </p:nvCxnSpPr>
        <p:spPr>
          <a:xfrm>
            <a:off x="4211637" y="64738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164C7E1E-5744-424D-8211-ADEE4538851C}"/>
              </a:ext>
            </a:extLst>
          </p:cNvPr>
          <p:cNvGrpSpPr/>
          <p:nvPr/>
        </p:nvGrpSpPr>
        <p:grpSpPr>
          <a:xfrm>
            <a:off x="4239887" y="5574703"/>
            <a:ext cx="3529449" cy="866487"/>
            <a:chOff x="7114850" y="5349240"/>
            <a:chExt cx="3529449" cy="866487"/>
          </a:xfrm>
        </p:grpSpPr>
        <p:pic>
          <p:nvPicPr>
            <p:cNvPr id="22" name="Picture 1">
              <a:extLst>
                <a:ext uri="{FF2B5EF4-FFF2-40B4-BE49-F238E27FC236}">
                  <a16:creationId xmlns:a16="http://schemas.microsoft.com/office/drawing/2014/main" id="{1457F3A0-23D1-C21B-224D-E719FCDA3A06}"/>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2018-Baldrige-Award-Recipient-Logo-CS6.png">
              <a:extLst>
                <a:ext uri="{FF2B5EF4-FFF2-40B4-BE49-F238E27FC236}">
                  <a16:creationId xmlns:a16="http://schemas.microsoft.com/office/drawing/2014/main" id="{7A93CAF0-ADA1-0504-3F6F-62D373AF067F}"/>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red and blue sign with white text&#10;&#10;Description automatically generated">
              <a:extLst>
                <a:ext uri="{FF2B5EF4-FFF2-40B4-BE49-F238E27FC236}">
                  <a16:creationId xmlns:a16="http://schemas.microsoft.com/office/drawing/2014/main" id="{610D4E64-3522-645A-3970-5D8118C27D1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3" name="TextBox 2">
            <a:extLst>
              <a:ext uri="{FF2B5EF4-FFF2-40B4-BE49-F238E27FC236}">
                <a16:creationId xmlns:a16="http://schemas.microsoft.com/office/drawing/2014/main" id="{E70E8AC5-DBF2-0347-5823-C94C132C5AB2}"/>
              </a:ext>
            </a:extLst>
          </p:cNvPr>
          <p:cNvSpPr txBox="1"/>
          <p:nvPr/>
        </p:nvSpPr>
        <p:spPr>
          <a:xfrm>
            <a:off x="297415" y="1116232"/>
            <a:ext cx="7239000" cy="1815882"/>
          </a:xfrm>
          <a:prstGeom prst="rect">
            <a:avLst/>
          </a:prstGeom>
          <a:noFill/>
        </p:spPr>
        <p:txBody>
          <a:bodyPr wrap="square">
            <a:spAutoFit/>
          </a:bodyPr>
          <a:lstStyle/>
          <a:p>
            <a:pPr>
              <a:lnSpc>
                <a:spcPct val="100000"/>
              </a:lnSpc>
              <a:spcBef>
                <a:spcPct val="50000"/>
              </a:spcBef>
              <a:buFontTx/>
              <a:buNone/>
            </a:pPr>
            <a:r>
              <a:rPr lang="en-US" altLang="en-US" sz="2800" b="1" dirty="0">
                <a:solidFill>
                  <a:schemeClr val="bg1"/>
                </a:solidFill>
                <a:latin typeface="Century Gothic" panose="020B0502020202020204" pitchFamily="34" charset="0"/>
              </a:rPr>
              <a:t>Alamo Colleges Foundation</a:t>
            </a:r>
          </a:p>
          <a:p>
            <a:pPr>
              <a:lnSpc>
                <a:spcPct val="100000"/>
              </a:lnSpc>
              <a:spcBef>
                <a:spcPct val="50000"/>
              </a:spcBef>
              <a:buFontTx/>
              <a:buNone/>
            </a:pPr>
            <a:r>
              <a:rPr lang="en-US" altLang="en-US" sz="2800" b="1" dirty="0">
                <a:solidFill>
                  <a:schemeClr val="bg1"/>
                </a:solidFill>
                <a:latin typeface="Century Gothic" panose="020B0502020202020204" pitchFamily="34" charset="0"/>
              </a:rPr>
              <a:t>Scholarship Team</a:t>
            </a:r>
          </a:p>
          <a:p>
            <a:pPr>
              <a:lnSpc>
                <a:spcPct val="100000"/>
              </a:lnSpc>
              <a:spcBef>
                <a:spcPct val="50000"/>
              </a:spcBef>
              <a:buFontTx/>
              <a:buNone/>
            </a:pPr>
            <a:r>
              <a:rPr lang="en-US" altLang="en-US" sz="2800" b="1" dirty="0">
                <a:solidFill>
                  <a:schemeClr val="bg1"/>
                </a:solidFill>
                <a:latin typeface="Century Gothic" panose="020B0502020202020204" pitchFamily="34" charset="0"/>
              </a:rPr>
              <a:t>Q3 Board Report  November 2024</a:t>
            </a:r>
          </a:p>
        </p:txBody>
      </p:sp>
      <p:sp>
        <p:nvSpPr>
          <p:cNvPr id="9" name="TextBox 8">
            <a:extLst>
              <a:ext uri="{FF2B5EF4-FFF2-40B4-BE49-F238E27FC236}">
                <a16:creationId xmlns:a16="http://schemas.microsoft.com/office/drawing/2014/main" id="{F7984715-27D9-86BB-8F5F-7385F7A24B17}"/>
              </a:ext>
            </a:extLst>
          </p:cNvPr>
          <p:cNvSpPr txBox="1"/>
          <p:nvPr/>
        </p:nvSpPr>
        <p:spPr>
          <a:xfrm>
            <a:off x="297415" y="5328512"/>
            <a:ext cx="8683486" cy="969496"/>
          </a:xfrm>
          <a:prstGeom prst="rect">
            <a:avLst/>
          </a:prstGeom>
          <a:noFill/>
        </p:spPr>
        <p:txBody>
          <a:bodyPr wrap="square">
            <a:spAutoFit/>
          </a:bodyPr>
          <a:lstStyle/>
          <a:p>
            <a:pPr>
              <a:lnSpc>
                <a:spcPct val="100000"/>
              </a:lnSpc>
              <a:spcBef>
                <a:spcPts val="600"/>
              </a:spcBef>
              <a:buFontTx/>
              <a:buNone/>
            </a:pPr>
            <a:r>
              <a:rPr lang="en-US" altLang="en-US" sz="2600" b="1" dirty="0">
                <a:solidFill>
                  <a:schemeClr val="bg1"/>
                </a:solidFill>
                <a:latin typeface="Century Gothic" panose="020B0502020202020204" pitchFamily="34" charset="0"/>
              </a:rPr>
              <a:t>Amy Carcanagues		</a:t>
            </a:r>
          </a:p>
          <a:p>
            <a:pPr>
              <a:lnSpc>
                <a:spcPct val="100000"/>
              </a:lnSpc>
              <a:spcBef>
                <a:spcPts val="600"/>
              </a:spcBef>
              <a:buFontTx/>
              <a:buNone/>
            </a:pPr>
            <a:r>
              <a:rPr lang="en-US" altLang="en-US" sz="2600" dirty="0">
                <a:solidFill>
                  <a:schemeClr val="bg1"/>
                </a:solidFill>
                <a:latin typeface="Century Gothic" panose="020B0502020202020204" pitchFamily="34" charset="0"/>
              </a:rPr>
              <a:t>Director of Scholarship Programs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5CCA52C-4503-B442-AF11-A9A2B15CC54B}"/>
              </a:ext>
            </a:extLst>
          </p:cNvPr>
          <p:cNvSpPr>
            <a:spLocks noChangeArrowheads="1"/>
          </p:cNvSpPr>
          <p:nvPr/>
        </p:nvSpPr>
        <p:spPr bwMode="auto">
          <a:xfrm>
            <a:off x="228600" y="266700"/>
            <a:ext cx="906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dirty="0">
                <a:solidFill>
                  <a:srgbClr val="0072BB"/>
                </a:solidFill>
                <a:latin typeface="DIN Offc" panose="020B0504020101020102" pitchFamily="34" charset="77"/>
              </a:rPr>
              <a:t>UPDATE: AWARDING BY YEAR</a:t>
            </a:r>
            <a:endParaRPr lang="en-US" altLang="en-US" sz="3200" b="1" dirty="0">
              <a:solidFill>
                <a:srgbClr val="0072BB"/>
              </a:solidFill>
              <a:latin typeface="DIN" pitchFamily="2" charset="0"/>
            </a:endParaRPr>
          </a:p>
        </p:txBody>
      </p:sp>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a:extLst>
              <a:ext uri="{FF2B5EF4-FFF2-40B4-BE49-F238E27FC236}">
                <a16:creationId xmlns:a16="http://schemas.microsoft.com/office/drawing/2014/main" id="{05A55191-500C-BBA6-7FC7-FF3AB61A40F1}"/>
              </a:ext>
            </a:extLst>
          </p:cNvPr>
          <p:cNvGrpSpPr/>
          <p:nvPr/>
        </p:nvGrpSpPr>
        <p:grpSpPr>
          <a:xfrm>
            <a:off x="8663348" y="6189789"/>
            <a:ext cx="3010872" cy="651005"/>
            <a:chOff x="8663348" y="6189789"/>
            <a:chExt cx="3010872" cy="651005"/>
          </a:xfrm>
        </p:grpSpPr>
        <p:grpSp>
          <p:nvGrpSpPr>
            <p:cNvPr id="11" name="Group 1">
              <a:extLst>
                <a:ext uri="{FF2B5EF4-FFF2-40B4-BE49-F238E27FC236}">
                  <a16:creationId xmlns:a16="http://schemas.microsoft.com/office/drawing/2014/main" id="{B9FF8F98-EF95-3E93-C42E-208E6F322A0B}"/>
                </a:ext>
              </a:extLst>
            </p:cNvPr>
            <p:cNvGrpSpPr>
              <a:grpSpLocks/>
            </p:cNvGrpSpPr>
            <p:nvPr/>
          </p:nvGrpSpPr>
          <p:grpSpPr bwMode="auto">
            <a:xfrm>
              <a:off x="8663348" y="6231092"/>
              <a:ext cx="2027263" cy="574039"/>
              <a:chOff x="7443039" y="5320816"/>
              <a:chExt cx="3009744" cy="851384"/>
            </a:xfrm>
          </p:grpSpPr>
          <p:pic>
            <p:nvPicPr>
              <p:cNvPr id="13" name="Picture 7">
                <a:extLst>
                  <a:ext uri="{FF2B5EF4-FFF2-40B4-BE49-F238E27FC236}">
                    <a16:creationId xmlns:a16="http://schemas.microsoft.com/office/drawing/2014/main" id="{EEC81B7D-E670-D375-CE6B-0340E3B491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2018-Baldrige-Award-Recipient-Logo-CS6.png">
                <a:extLst>
                  <a:ext uri="{FF2B5EF4-FFF2-40B4-BE49-F238E27FC236}">
                    <a16:creationId xmlns:a16="http://schemas.microsoft.com/office/drawing/2014/main" id="{6609C53E-C157-25D4-5252-F13C00A830EA}"/>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red and blue sign with white text&#10;&#10;Description automatically generated">
              <a:extLst>
                <a:ext uri="{FF2B5EF4-FFF2-40B4-BE49-F238E27FC236}">
                  <a16:creationId xmlns:a16="http://schemas.microsoft.com/office/drawing/2014/main" id="{81EE4AA7-51E5-D7D6-7732-B736BF01478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graphicFrame>
        <p:nvGraphicFramePr>
          <p:cNvPr id="2" name="Chart 1">
            <a:extLst>
              <a:ext uri="{FF2B5EF4-FFF2-40B4-BE49-F238E27FC236}">
                <a16:creationId xmlns:a16="http://schemas.microsoft.com/office/drawing/2014/main" id="{B6191271-B85D-A33E-6908-E5A1954F5D1C}"/>
              </a:ext>
            </a:extLst>
          </p:cNvPr>
          <p:cNvGraphicFramePr>
            <a:graphicFrameLocks/>
          </p:cNvGraphicFramePr>
          <p:nvPr/>
        </p:nvGraphicFramePr>
        <p:xfrm>
          <a:off x="228600" y="1143000"/>
          <a:ext cx="11658600" cy="49212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 name="Chart 4">
            <a:extLst>
              <a:ext uri="{FF2B5EF4-FFF2-40B4-BE49-F238E27FC236}">
                <a16:creationId xmlns:a16="http://schemas.microsoft.com/office/drawing/2014/main" id="{2AEA5605-52D2-E69C-AB4C-CCD99C6AAECA}"/>
              </a:ext>
            </a:extLst>
          </p:cNvPr>
          <p:cNvGraphicFramePr>
            <a:graphicFrameLocks/>
          </p:cNvGraphicFramePr>
          <p:nvPr/>
        </p:nvGraphicFramePr>
        <p:xfrm>
          <a:off x="0" y="1125794"/>
          <a:ext cx="11887200" cy="4938456"/>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8362115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A9236-7C76-2281-A72E-E31608C6FBC2}"/>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C1F367B3-A178-C5F6-7392-3C8F7E1C3CB3}"/>
              </a:ext>
            </a:extLst>
          </p:cNvPr>
          <p:cNvSpPr>
            <a:spLocks noChangeArrowheads="1"/>
          </p:cNvSpPr>
          <p:nvPr/>
        </p:nvSpPr>
        <p:spPr bwMode="auto">
          <a:xfrm>
            <a:off x="228600" y="266700"/>
            <a:ext cx="906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dirty="0">
                <a:solidFill>
                  <a:srgbClr val="0072BB"/>
                </a:solidFill>
                <a:latin typeface="DIN Offc" panose="020B0504020101020102" pitchFamily="34" charset="77"/>
              </a:rPr>
              <a:t>UPDATE: FUNDS PAID IN AUGUST</a:t>
            </a:r>
            <a:endParaRPr lang="en-US" altLang="en-US" sz="3200" b="1" dirty="0">
              <a:solidFill>
                <a:srgbClr val="0072BB"/>
              </a:solidFill>
              <a:latin typeface="DIN" pitchFamily="2" charset="0"/>
            </a:endParaRPr>
          </a:p>
        </p:txBody>
      </p:sp>
      <p:grpSp>
        <p:nvGrpSpPr>
          <p:cNvPr id="6" name="Group 1">
            <a:extLst>
              <a:ext uri="{FF2B5EF4-FFF2-40B4-BE49-F238E27FC236}">
                <a16:creationId xmlns:a16="http://schemas.microsoft.com/office/drawing/2014/main" id="{4D6D95A4-AEDB-5576-4BE0-B1B37911AF54}"/>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C162A47-BE01-4FA2-4CC1-8BDBE37860B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191CD907-A76C-7449-1725-67A9BC6D600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a:extLst>
              <a:ext uri="{FF2B5EF4-FFF2-40B4-BE49-F238E27FC236}">
                <a16:creationId xmlns:a16="http://schemas.microsoft.com/office/drawing/2014/main" id="{F308115A-2054-7941-0E72-B62ABBEC94DA}"/>
              </a:ext>
            </a:extLst>
          </p:cNvPr>
          <p:cNvGrpSpPr/>
          <p:nvPr/>
        </p:nvGrpSpPr>
        <p:grpSpPr>
          <a:xfrm>
            <a:off x="8663348" y="6189789"/>
            <a:ext cx="3010872" cy="651005"/>
            <a:chOff x="8663348" y="6189789"/>
            <a:chExt cx="3010872" cy="651005"/>
          </a:xfrm>
        </p:grpSpPr>
        <p:grpSp>
          <p:nvGrpSpPr>
            <p:cNvPr id="11" name="Group 1">
              <a:extLst>
                <a:ext uri="{FF2B5EF4-FFF2-40B4-BE49-F238E27FC236}">
                  <a16:creationId xmlns:a16="http://schemas.microsoft.com/office/drawing/2014/main" id="{600C66F7-EFAF-DBA5-0EBE-BBEDF462CE2F}"/>
                </a:ext>
              </a:extLst>
            </p:cNvPr>
            <p:cNvGrpSpPr>
              <a:grpSpLocks/>
            </p:cNvGrpSpPr>
            <p:nvPr/>
          </p:nvGrpSpPr>
          <p:grpSpPr bwMode="auto">
            <a:xfrm>
              <a:off x="8663348" y="6231092"/>
              <a:ext cx="2027263" cy="574039"/>
              <a:chOff x="7443039" y="5320816"/>
              <a:chExt cx="3009744" cy="851384"/>
            </a:xfrm>
          </p:grpSpPr>
          <p:pic>
            <p:nvPicPr>
              <p:cNvPr id="13" name="Picture 7">
                <a:extLst>
                  <a:ext uri="{FF2B5EF4-FFF2-40B4-BE49-F238E27FC236}">
                    <a16:creationId xmlns:a16="http://schemas.microsoft.com/office/drawing/2014/main" id="{66958B84-29A0-D46C-6887-DEC9C5A1CAF1}"/>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2018-Baldrige-Award-Recipient-Logo-CS6.png">
                <a:extLst>
                  <a:ext uri="{FF2B5EF4-FFF2-40B4-BE49-F238E27FC236}">
                    <a16:creationId xmlns:a16="http://schemas.microsoft.com/office/drawing/2014/main" id="{C7193A07-9323-9E92-D176-354CF101812C}"/>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red and blue sign with white text&#10;&#10;Description automatically generated">
              <a:extLst>
                <a:ext uri="{FF2B5EF4-FFF2-40B4-BE49-F238E27FC236}">
                  <a16:creationId xmlns:a16="http://schemas.microsoft.com/office/drawing/2014/main" id="{F16955BC-ED53-5A55-9790-CF8BF45F6B8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graphicFrame>
        <p:nvGraphicFramePr>
          <p:cNvPr id="2" name="Chart 1">
            <a:extLst>
              <a:ext uri="{FF2B5EF4-FFF2-40B4-BE49-F238E27FC236}">
                <a16:creationId xmlns:a16="http://schemas.microsoft.com/office/drawing/2014/main" id="{9DDD578B-8B41-DAAB-1A84-27BF5769A041}"/>
              </a:ext>
            </a:extLst>
          </p:cNvPr>
          <p:cNvGraphicFramePr>
            <a:graphicFrameLocks/>
          </p:cNvGraphicFramePr>
          <p:nvPr/>
        </p:nvGraphicFramePr>
        <p:xfrm>
          <a:off x="228600" y="1143000"/>
          <a:ext cx="11658600" cy="49212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 name="Chart 4">
            <a:extLst>
              <a:ext uri="{FF2B5EF4-FFF2-40B4-BE49-F238E27FC236}">
                <a16:creationId xmlns:a16="http://schemas.microsoft.com/office/drawing/2014/main" id="{629CEDF0-DE0E-07ED-E91E-AE4EC14A40D2}"/>
              </a:ext>
            </a:extLst>
          </p:cNvPr>
          <p:cNvGraphicFramePr>
            <a:graphicFrameLocks/>
          </p:cNvGraphicFramePr>
          <p:nvPr/>
        </p:nvGraphicFramePr>
        <p:xfrm>
          <a:off x="0" y="1125794"/>
          <a:ext cx="11887200" cy="493845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 name="Chart 2">
            <a:extLst>
              <a:ext uri="{FF2B5EF4-FFF2-40B4-BE49-F238E27FC236}">
                <a16:creationId xmlns:a16="http://schemas.microsoft.com/office/drawing/2014/main" id="{014991B1-F955-A4C1-6D7A-3D3912F26115}"/>
              </a:ext>
            </a:extLst>
          </p:cNvPr>
          <p:cNvGraphicFramePr>
            <a:graphicFrameLocks/>
          </p:cNvGraphicFramePr>
          <p:nvPr/>
        </p:nvGraphicFramePr>
        <p:xfrm>
          <a:off x="76200" y="793750"/>
          <a:ext cx="11887200" cy="5149850"/>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37289486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3034A-7514-7056-1D81-FF6A4A79AD7A}"/>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BAC73790-7410-7092-1314-4F5C36006909}"/>
              </a:ext>
            </a:extLst>
          </p:cNvPr>
          <p:cNvSpPr>
            <a:spLocks noChangeArrowheads="1"/>
          </p:cNvSpPr>
          <p:nvPr/>
        </p:nvSpPr>
        <p:spPr bwMode="auto">
          <a:xfrm>
            <a:off x="228600" y="266700"/>
            <a:ext cx="906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dirty="0">
                <a:solidFill>
                  <a:srgbClr val="0072BB"/>
                </a:solidFill>
                <a:latin typeface="DIN Offc" panose="020B0504020101020102" pitchFamily="34" charset="77"/>
              </a:rPr>
              <a:t>UPDATE: ALAMO PROMISE </a:t>
            </a:r>
          </a:p>
          <a:p>
            <a:pPr eaLnBrk="1" hangingPunct="1">
              <a:defRPr/>
            </a:pPr>
            <a:r>
              <a:rPr lang="en-US" altLang="en-US" sz="3200" b="1" dirty="0">
                <a:solidFill>
                  <a:srgbClr val="0072BB"/>
                </a:solidFill>
                <a:latin typeface="DIN Offc" panose="020B0504020101020102" pitchFamily="34" charset="77"/>
              </a:rPr>
              <a:t>FOUNDATION AWARDING BY ACADEMIC YEAR</a:t>
            </a:r>
            <a:endParaRPr lang="en-US" altLang="en-US" sz="3200" b="1" dirty="0">
              <a:solidFill>
                <a:srgbClr val="0072BB"/>
              </a:solidFill>
              <a:latin typeface="DIN" pitchFamily="2" charset="0"/>
            </a:endParaRPr>
          </a:p>
        </p:txBody>
      </p:sp>
      <p:grpSp>
        <p:nvGrpSpPr>
          <p:cNvPr id="6" name="Group 1">
            <a:extLst>
              <a:ext uri="{FF2B5EF4-FFF2-40B4-BE49-F238E27FC236}">
                <a16:creationId xmlns:a16="http://schemas.microsoft.com/office/drawing/2014/main" id="{B662C9D3-B2BA-F69D-B5C6-6622E6A645A4}"/>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EE2C11E-6CFC-11AA-7900-EFD5529F6A8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51B4E6B-E6DC-4DA7-76C0-1A976854ADCB}"/>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a:extLst>
              <a:ext uri="{FF2B5EF4-FFF2-40B4-BE49-F238E27FC236}">
                <a16:creationId xmlns:a16="http://schemas.microsoft.com/office/drawing/2014/main" id="{72C48C56-A869-C686-39A8-C8F6F263735B}"/>
              </a:ext>
            </a:extLst>
          </p:cNvPr>
          <p:cNvGrpSpPr/>
          <p:nvPr/>
        </p:nvGrpSpPr>
        <p:grpSpPr>
          <a:xfrm>
            <a:off x="8663348" y="6189789"/>
            <a:ext cx="3010872" cy="651005"/>
            <a:chOff x="8663348" y="6189789"/>
            <a:chExt cx="3010872" cy="651005"/>
          </a:xfrm>
        </p:grpSpPr>
        <p:grpSp>
          <p:nvGrpSpPr>
            <p:cNvPr id="11" name="Group 1">
              <a:extLst>
                <a:ext uri="{FF2B5EF4-FFF2-40B4-BE49-F238E27FC236}">
                  <a16:creationId xmlns:a16="http://schemas.microsoft.com/office/drawing/2014/main" id="{8CD1EBCE-FCC5-D751-479E-039CE1C354AE}"/>
                </a:ext>
              </a:extLst>
            </p:cNvPr>
            <p:cNvGrpSpPr>
              <a:grpSpLocks/>
            </p:cNvGrpSpPr>
            <p:nvPr/>
          </p:nvGrpSpPr>
          <p:grpSpPr bwMode="auto">
            <a:xfrm>
              <a:off x="8663348" y="6231092"/>
              <a:ext cx="2027263" cy="574039"/>
              <a:chOff x="7443039" y="5320816"/>
              <a:chExt cx="3009744" cy="851384"/>
            </a:xfrm>
          </p:grpSpPr>
          <p:pic>
            <p:nvPicPr>
              <p:cNvPr id="13" name="Picture 7">
                <a:extLst>
                  <a:ext uri="{FF2B5EF4-FFF2-40B4-BE49-F238E27FC236}">
                    <a16:creationId xmlns:a16="http://schemas.microsoft.com/office/drawing/2014/main" id="{D8E25B8B-9108-5E9D-F03A-B6CF37F9382E}"/>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2018-Baldrige-Award-Recipient-Logo-CS6.png">
                <a:extLst>
                  <a:ext uri="{FF2B5EF4-FFF2-40B4-BE49-F238E27FC236}">
                    <a16:creationId xmlns:a16="http://schemas.microsoft.com/office/drawing/2014/main" id="{EDADD3D4-BB6D-56AD-82F3-54F9CB94085E}"/>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red and blue sign with white text&#10;&#10;Description automatically generated">
              <a:extLst>
                <a:ext uri="{FF2B5EF4-FFF2-40B4-BE49-F238E27FC236}">
                  <a16:creationId xmlns:a16="http://schemas.microsoft.com/office/drawing/2014/main" id="{D06C9419-F3EE-F796-E2B0-8C51A2F38B9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graphicFrame>
        <p:nvGraphicFramePr>
          <p:cNvPr id="2" name="Chart 1">
            <a:extLst>
              <a:ext uri="{FF2B5EF4-FFF2-40B4-BE49-F238E27FC236}">
                <a16:creationId xmlns:a16="http://schemas.microsoft.com/office/drawing/2014/main" id="{C81783BF-8147-3B79-498E-30F37295594B}"/>
              </a:ext>
            </a:extLst>
          </p:cNvPr>
          <p:cNvGraphicFramePr>
            <a:graphicFrameLocks/>
          </p:cNvGraphicFramePr>
          <p:nvPr/>
        </p:nvGraphicFramePr>
        <p:xfrm>
          <a:off x="228600" y="1143000"/>
          <a:ext cx="11658600" cy="4921250"/>
        </p:xfrm>
        <a:graphic>
          <a:graphicData uri="http://schemas.openxmlformats.org/drawingml/2006/chart">
            <c:chart xmlns:c="http://schemas.openxmlformats.org/drawingml/2006/chart" xmlns:r="http://schemas.openxmlformats.org/officeDocument/2006/relationships" r:id="rId8"/>
          </a:graphicData>
        </a:graphic>
      </p:graphicFrame>
      <p:cxnSp>
        <p:nvCxnSpPr>
          <p:cNvPr id="10" name="Straight Connector 9">
            <a:extLst>
              <a:ext uri="{FF2B5EF4-FFF2-40B4-BE49-F238E27FC236}">
                <a16:creationId xmlns:a16="http://schemas.microsoft.com/office/drawing/2014/main" id="{B42A5676-DA2E-3F3A-52C6-ABBA5A147A1C}"/>
              </a:ext>
            </a:extLst>
          </p:cNvPr>
          <p:cNvCxnSpPr>
            <a:cxnSpLocks/>
          </p:cNvCxnSpPr>
          <p:nvPr/>
        </p:nvCxnSpPr>
        <p:spPr>
          <a:xfrm>
            <a:off x="4114800" y="1320249"/>
            <a:ext cx="0" cy="451888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C9EBDBA-20EB-0823-D7B8-51EDC9F03064}"/>
              </a:ext>
            </a:extLst>
          </p:cNvPr>
          <p:cNvSpPr txBox="1"/>
          <p:nvPr/>
        </p:nvSpPr>
        <p:spPr>
          <a:xfrm>
            <a:off x="228600" y="1600200"/>
            <a:ext cx="3760168" cy="3785652"/>
          </a:xfrm>
          <a:prstGeom prst="rect">
            <a:avLst/>
          </a:prstGeom>
          <a:noFill/>
        </p:spPr>
        <p:txBody>
          <a:bodyPr wrap="square" rtlCol="0">
            <a:spAutoFit/>
          </a:bodyPr>
          <a:lstStyle/>
          <a:p>
            <a:pPr marL="342900" indent="-342900">
              <a:buFont typeface="Arial" panose="020B0604020202020204" pitchFamily="34" charset="0"/>
              <a:buChar char="•"/>
            </a:pPr>
            <a:r>
              <a:rPr lang="en-US" dirty="0"/>
              <a:t>Since 2020, over $3.8 million paid to students from Foundation last dollar funds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For Fall 2024, we have 12,362 Alamo Promise Scholars enrolled across the colleges</a:t>
            </a:r>
          </a:p>
          <a:p>
            <a:pPr marL="342900" indent="-342900">
              <a:buFont typeface="Arial" panose="020B0604020202020204" pitchFamily="34" charset="0"/>
              <a:buChar char="•"/>
            </a:pPr>
            <a:endParaRPr lang="en-US" dirty="0"/>
          </a:p>
        </p:txBody>
      </p:sp>
      <p:graphicFrame>
        <p:nvGraphicFramePr>
          <p:cNvPr id="18" name="Chart 17">
            <a:extLst>
              <a:ext uri="{FF2B5EF4-FFF2-40B4-BE49-F238E27FC236}">
                <a16:creationId xmlns:a16="http://schemas.microsoft.com/office/drawing/2014/main" id="{71956DC3-6825-4D69-46AE-D451B8D95A32}"/>
              </a:ext>
            </a:extLst>
          </p:cNvPr>
          <p:cNvGraphicFramePr>
            <a:graphicFrameLocks/>
          </p:cNvGraphicFramePr>
          <p:nvPr/>
        </p:nvGraphicFramePr>
        <p:xfrm>
          <a:off x="4240833" y="1320249"/>
          <a:ext cx="7951165" cy="4744001"/>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9601174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75CCA52C-4503-B442-AF11-A9A2B15CC54B}"/>
              </a:ext>
            </a:extLst>
          </p:cNvPr>
          <p:cNvSpPr>
            <a:spLocks noChangeArrowheads="1"/>
          </p:cNvSpPr>
          <p:nvPr/>
        </p:nvSpPr>
        <p:spPr bwMode="auto">
          <a:xfrm>
            <a:off x="228600" y="266700"/>
            <a:ext cx="906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3200" b="1" dirty="0">
                <a:solidFill>
                  <a:srgbClr val="0072BB"/>
                </a:solidFill>
                <a:latin typeface="DIN Offc" panose="020B0504020101020102" pitchFamily="34" charset="77"/>
              </a:rPr>
              <a:t>FALL 2024 INITITATIVE UPDATE: CAREER WEBINARS</a:t>
            </a:r>
          </a:p>
        </p:txBody>
      </p:sp>
      <p:sp>
        <p:nvSpPr>
          <p:cNvPr id="5" name="Rectangle 11">
            <a:extLst>
              <a:ext uri="{FF2B5EF4-FFF2-40B4-BE49-F238E27FC236}">
                <a16:creationId xmlns:a16="http://schemas.microsoft.com/office/drawing/2014/main" id="{DE280E54-B345-F546-9853-FD9CFEDF784C}"/>
              </a:ext>
            </a:extLst>
          </p:cNvPr>
          <p:cNvSpPr>
            <a:spLocks noChangeArrowheads="1"/>
          </p:cNvSpPr>
          <p:nvPr/>
        </p:nvSpPr>
        <p:spPr bwMode="auto">
          <a:xfrm>
            <a:off x="228600" y="1295400"/>
            <a:ext cx="5715000" cy="476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algn="l">
              <a:lnSpc>
                <a:spcPct val="100000"/>
              </a:lnSpc>
              <a:buFont typeface="Arial" panose="020B0604020202020204" pitchFamily="34" charset="0"/>
              <a:buChar char="•"/>
            </a:pPr>
            <a:r>
              <a:rPr lang="en-US" sz="2800" dirty="0">
                <a:latin typeface="DIN Offc" panose="020B0504020101020102"/>
              </a:rPr>
              <a:t>Pepsi Co Foundation provided funds for programming</a:t>
            </a:r>
          </a:p>
          <a:p>
            <a:pPr algn="l">
              <a:lnSpc>
                <a:spcPct val="100000"/>
              </a:lnSpc>
              <a:buFont typeface="Arial" panose="020B0604020202020204" pitchFamily="34" charset="0"/>
              <a:buChar char="•"/>
            </a:pPr>
            <a:endParaRPr lang="en-US" sz="1800" dirty="0">
              <a:latin typeface="DIN Offc" panose="020B0504020101020102"/>
            </a:endParaRPr>
          </a:p>
          <a:p>
            <a:pPr algn="l">
              <a:lnSpc>
                <a:spcPct val="100000"/>
              </a:lnSpc>
              <a:buFont typeface="Arial" panose="020B0604020202020204" pitchFamily="34" charset="0"/>
              <a:buChar char="•"/>
            </a:pPr>
            <a:r>
              <a:rPr lang="en-US" sz="2800" dirty="0">
                <a:latin typeface="DIN Offc" panose="020B0504020101020102"/>
              </a:rPr>
              <a:t>Offering Career Development Series to explore how to define and communicate value, craft an elevator pitch, rework your resume, create your brand, leverage LinkedIn and use strategies to secure internships/employment</a:t>
            </a:r>
          </a:p>
        </p:txBody>
      </p:sp>
      <p:grpSp>
        <p:nvGrpSpPr>
          <p:cNvPr id="6" name="Group 1">
            <a:extLst>
              <a:ext uri="{FF2B5EF4-FFF2-40B4-BE49-F238E27FC236}">
                <a16:creationId xmlns:a16="http://schemas.microsoft.com/office/drawing/2014/main" id="{E4608D9F-A3FE-0745-9550-63A9AC785EEF}"/>
              </a:ext>
            </a:extLst>
          </p:cNvPr>
          <p:cNvGrpSpPr>
            <a:grpSpLocks/>
          </p:cNvGrpSpPr>
          <p:nvPr/>
        </p:nvGrpSpPr>
        <p:grpSpPr bwMode="auto">
          <a:xfrm>
            <a:off x="0" y="6145213"/>
            <a:ext cx="12192000" cy="712787"/>
            <a:chOff x="0" y="6145212"/>
            <a:chExt cx="12192000" cy="712788"/>
          </a:xfrm>
        </p:grpSpPr>
        <p:pic>
          <p:nvPicPr>
            <p:cNvPr id="7" name="Picture 2" descr="title">
              <a:extLst>
                <a:ext uri="{FF2B5EF4-FFF2-40B4-BE49-F238E27FC236}">
                  <a16:creationId xmlns:a16="http://schemas.microsoft.com/office/drawing/2014/main" id="{B6394B78-5F46-8A43-AEC9-EA7A49BF4DE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a:extLst>
                <a:ext uri="{FF2B5EF4-FFF2-40B4-BE49-F238E27FC236}">
                  <a16:creationId xmlns:a16="http://schemas.microsoft.com/office/drawing/2014/main" id="{98D756DB-0A74-604D-BFC3-594FC3A246A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E0EEE22B-72D1-4B24-B509-326E2324EE13}"/>
              </a:ext>
            </a:extLst>
          </p:cNvPr>
          <p:cNvGrpSpPr/>
          <p:nvPr/>
        </p:nvGrpSpPr>
        <p:grpSpPr>
          <a:xfrm>
            <a:off x="8663348" y="6189789"/>
            <a:ext cx="3010872" cy="651005"/>
            <a:chOff x="8663348" y="6189789"/>
            <a:chExt cx="3010872" cy="651005"/>
          </a:xfrm>
        </p:grpSpPr>
        <p:grpSp>
          <p:nvGrpSpPr>
            <p:cNvPr id="12" name="Group 1">
              <a:extLst>
                <a:ext uri="{FF2B5EF4-FFF2-40B4-BE49-F238E27FC236}">
                  <a16:creationId xmlns:a16="http://schemas.microsoft.com/office/drawing/2014/main" id="{2874A9BC-958B-B3F1-D254-5F6A4A219ECB}"/>
                </a:ext>
              </a:extLst>
            </p:cNvPr>
            <p:cNvGrpSpPr>
              <a:grpSpLocks/>
            </p:cNvGrpSpPr>
            <p:nvPr/>
          </p:nvGrpSpPr>
          <p:grpSpPr bwMode="auto">
            <a:xfrm>
              <a:off x="8663348" y="6231092"/>
              <a:ext cx="2027263" cy="574039"/>
              <a:chOff x="7443039" y="5320816"/>
              <a:chExt cx="3009744" cy="851384"/>
            </a:xfrm>
          </p:grpSpPr>
          <p:pic>
            <p:nvPicPr>
              <p:cNvPr id="14" name="Picture 7">
                <a:extLst>
                  <a:ext uri="{FF2B5EF4-FFF2-40B4-BE49-F238E27FC236}">
                    <a16:creationId xmlns:a16="http://schemas.microsoft.com/office/drawing/2014/main" id="{DFC6010E-8281-A13F-C3A2-87BDD29ADAE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2018-Baldrige-Award-Recipient-Logo-CS6.png">
                <a:extLst>
                  <a:ext uri="{FF2B5EF4-FFF2-40B4-BE49-F238E27FC236}">
                    <a16:creationId xmlns:a16="http://schemas.microsoft.com/office/drawing/2014/main" id="{22310C6E-4E79-97B1-D019-9618CFB4CACF}"/>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12" descr="A red and blue sign with white text&#10;&#10;Description automatically generated">
              <a:extLst>
                <a:ext uri="{FF2B5EF4-FFF2-40B4-BE49-F238E27FC236}">
                  <a16:creationId xmlns:a16="http://schemas.microsoft.com/office/drawing/2014/main" id="{B7237CEE-33CC-69EB-0B1F-DFEF8B36FA5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pic>
        <p:nvPicPr>
          <p:cNvPr id="9" name="Picture 8" descr="A person smiling at the camera&#10;&#10;Description automatically generated">
            <a:extLst>
              <a:ext uri="{FF2B5EF4-FFF2-40B4-BE49-F238E27FC236}">
                <a16:creationId xmlns:a16="http://schemas.microsoft.com/office/drawing/2014/main" id="{E703EA5A-71E1-3519-C84A-E306FADE1367}"/>
              </a:ext>
            </a:extLst>
          </p:cNvPr>
          <p:cNvPicPr>
            <a:picLocks noChangeAspect="1"/>
          </p:cNvPicPr>
          <p:nvPr/>
        </p:nvPicPr>
        <p:blipFill>
          <a:blip r:embed="rId8"/>
          <a:srcRect r="5640"/>
          <a:stretch/>
        </p:blipFill>
        <p:spPr>
          <a:xfrm>
            <a:off x="6119446" y="1409700"/>
            <a:ext cx="6072554" cy="4290345"/>
          </a:xfrm>
          <a:prstGeom prst="rect">
            <a:avLst/>
          </a:prstGeom>
        </p:spPr>
      </p:pic>
    </p:spTree>
    <p:extLst>
      <p:ext uri="{BB962C8B-B14F-4D97-AF65-F5344CB8AC3E}">
        <p14:creationId xmlns:p14="http://schemas.microsoft.com/office/powerpoint/2010/main" val="36820049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91534492-50C3-47DF-826D-28ADF68D637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a:extLst>
              <a:ext uri="{FF2B5EF4-FFF2-40B4-BE49-F238E27FC236}">
                <a16:creationId xmlns:a16="http://schemas.microsoft.com/office/drawing/2014/main" id="{C0E5E68B-6602-F549-B437-0A21F16C4592}"/>
              </a:ext>
            </a:extLst>
          </p:cNvPr>
          <p:cNvSpPr txBox="1">
            <a:spLocks noChangeArrowheads="1"/>
          </p:cNvSpPr>
          <p:nvPr/>
        </p:nvSpPr>
        <p:spPr bwMode="auto">
          <a:xfrm>
            <a:off x="1752600" y="762015"/>
            <a:ext cx="8458200" cy="263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en-US" altLang="en-US" sz="3200" dirty="0">
                <a:solidFill>
                  <a:schemeClr val="bg1"/>
                </a:solidFill>
                <a:latin typeface="Century Gothic" panose="020B0502020202020204" pitchFamily="34" charset="0"/>
              </a:rPr>
              <a:t>Thank you!</a:t>
            </a:r>
          </a:p>
          <a:p>
            <a:pPr algn="ctr">
              <a:lnSpc>
                <a:spcPct val="100000"/>
              </a:lnSpc>
              <a:spcBef>
                <a:spcPct val="50000"/>
              </a:spcBef>
              <a:buFontTx/>
              <a:buNone/>
            </a:pPr>
            <a:endParaRPr lang="en-US" altLang="en-US" sz="2500" dirty="0">
              <a:solidFill>
                <a:schemeClr val="bg1"/>
              </a:solidFill>
              <a:latin typeface="Century Gothic" panose="020B0502020202020204" pitchFamily="34" charset="0"/>
            </a:endParaRPr>
          </a:p>
          <a:p>
            <a:pPr algn="ctr">
              <a:lnSpc>
                <a:spcPct val="100000"/>
              </a:lnSpc>
              <a:spcBef>
                <a:spcPct val="50000"/>
              </a:spcBef>
              <a:buFontTx/>
              <a:buNone/>
            </a:pPr>
            <a:r>
              <a:rPr lang="en-US" altLang="en-US" sz="3200" dirty="0">
                <a:solidFill>
                  <a:schemeClr val="bg1"/>
                </a:solidFill>
                <a:latin typeface="Century Gothic" panose="020B0502020202020204" pitchFamily="34" charset="0"/>
              </a:rPr>
              <a:t>Learn more at</a:t>
            </a:r>
          </a:p>
          <a:p>
            <a:pPr algn="ctr">
              <a:lnSpc>
                <a:spcPct val="100000"/>
              </a:lnSpc>
              <a:spcBef>
                <a:spcPct val="50000"/>
              </a:spcBef>
              <a:buFontTx/>
              <a:buNone/>
            </a:pPr>
            <a:r>
              <a:rPr lang="en-US" altLang="en-US" sz="3200" b="1" dirty="0">
                <a:solidFill>
                  <a:schemeClr val="bg1"/>
                </a:solidFill>
                <a:latin typeface="Century Gothic" panose="020B0502020202020204" pitchFamily="34" charset="0"/>
              </a:rPr>
              <a:t>alamo.edu/foundation/scholarships</a:t>
            </a:r>
          </a:p>
        </p:txBody>
      </p:sp>
      <p:pic>
        <p:nvPicPr>
          <p:cNvPr id="18" name="Picture 7">
            <a:extLst>
              <a:ext uri="{FF2B5EF4-FFF2-40B4-BE49-F238E27FC236}">
                <a16:creationId xmlns:a16="http://schemas.microsoft.com/office/drawing/2014/main" id="{B88CEFB8-4903-FC14-8E30-37B60F3E5741}"/>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364037" y="4173576"/>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Straight Connector 18">
            <a:extLst>
              <a:ext uri="{FF2B5EF4-FFF2-40B4-BE49-F238E27FC236}">
                <a16:creationId xmlns:a16="http://schemas.microsoft.com/office/drawing/2014/main" id="{5FF0EA95-A1D6-AB0D-2A0B-BB746AF98572}"/>
              </a:ext>
            </a:extLst>
          </p:cNvPr>
          <p:cNvCxnSpPr/>
          <p:nvPr/>
        </p:nvCxnSpPr>
        <p:spPr>
          <a:xfrm>
            <a:off x="4211637" y="54832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31D4E10-8B2E-E36E-7B36-EAD0DF6A2A93}"/>
              </a:ext>
            </a:extLst>
          </p:cNvPr>
          <p:cNvCxnSpPr/>
          <p:nvPr/>
        </p:nvCxnSpPr>
        <p:spPr>
          <a:xfrm>
            <a:off x="4211637" y="6473863"/>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164C7E1E-5744-424D-8211-ADEE4538851C}"/>
              </a:ext>
            </a:extLst>
          </p:cNvPr>
          <p:cNvGrpSpPr/>
          <p:nvPr/>
        </p:nvGrpSpPr>
        <p:grpSpPr>
          <a:xfrm>
            <a:off x="4239887" y="5574703"/>
            <a:ext cx="3529449" cy="866487"/>
            <a:chOff x="7114850" y="5349240"/>
            <a:chExt cx="3529449" cy="866487"/>
          </a:xfrm>
        </p:grpSpPr>
        <p:pic>
          <p:nvPicPr>
            <p:cNvPr id="22" name="Picture 1">
              <a:extLst>
                <a:ext uri="{FF2B5EF4-FFF2-40B4-BE49-F238E27FC236}">
                  <a16:creationId xmlns:a16="http://schemas.microsoft.com/office/drawing/2014/main" id="{1457F3A0-23D1-C21B-224D-E719FCDA3A06}"/>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2018-Baldrige-Award-Recipient-Logo-CS6.png">
              <a:extLst>
                <a:ext uri="{FF2B5EF4-FFF2-40B4-BE49-F238E27FC236}">
                  <a16:creationId xmlns:a16="http://schemas.microsoft.com/office/drawing/2014/main" id="{7A93CAF0-ADA1-0504-3F6F-62D373AF067F}"/>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 red and blue sign with white text&#10;&#10;Description automatically generated">
              <a:extLst>
                <a:ext uri="{FF2B5EF4-FFF2-40B4-BE49-F238E27FC236}">
                  <a16:creationId xmlns:a16="http://schemas.microsoft.com/office/drawing/2014/main" id="{610D4E64-3522-645A-3970-5D8118C27D1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E256B5-99E5-4DB8-8725-CFB65EA19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359"/>
            <a:ext cx="12192000" cy="6023085"/>
          </a:xfrm>
          <a:prstGeom prst="rect">
            <a:avLst/>
          </a:prstGeom>
        </p:spPr>
      </p:pic>
      <p:grpSp>
        <p:nvGrpSpPr>
          <p:cNvPr id="4" name="Group 1">
            <a:extLst>
              <a:ext uri="{FF2B5EF4-FFF2-40B4-BE49-F238E27FC236}">
                <a16:creationId xmlns:a16="http://schemas.microsoft.com/office/drawing/2014/main" id="{C583CA3C-5511-47ED-8F62-881AE4F7D4E9}"/>
              </a:ext>
            </a:extLst>
          </p:cNvPr>
          <p:cNvGrpSpPr>
            <a:grpSpLocks/>
          </p:cNvGrpSpPr>
          <p:nvPr/>
        </p:nvGrpSpPr>
        <p:grpSpPr bwMode="auto">
          <a:xfrm>
            <a:off x="0" y="6145213"/>
            <a:ext cx="12192000" cy="712787"/>
            <a:chOff x="0" y="6145212"/>
            <a:chExt cx="12192000" cy="712788"/>
          </a:xfrm>
        </p:grpSpPr>
        <p:pic>
          <p:nvPicPr>
            <p:cNvPr id="5" name="Picture 2" descr="title">
              <a:extLst>
                <a:ext uri="{FF2B5EF4-FFF2-40B4-BE49-F238E27FC236}">
                  <a16:creationId xmlns:a16="http://schemas.microsoft.com/office/drawing/2014/main" id="{2F78497A-00CD-4B68-BBCC-839184FE09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923F952-2D38-45E5-8393-D4602B243DA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a:extLst>
              <a:ext uri="{FF2B5EF4-FFF2-40B4-BE49-F238E27FC236}">
                <a16:creationId xmlns:a16="http://schemas.microsoft.com/office/drawing/2014/main" id="{A36E3100-6CC2-4B1A-80CD-1AB102174AAA}"/>
              </a:ext>
            </a:extLst>
          </p:cNvPr>
          <p:cNvSpPr txBox="1"/>
          <p:nvPr/>
        </p:nvSpPr>
        <p:spPr>
          <a:xfrm>
            <a:off x="3559908" y="2767280"/>
            <a:ext cx="4477620" cy="1323439"/>
          </a:xfrm>
          <a:prstGeom prst="rect">
            <a:avLst/>
          </a:prstGeom>
          <a:noFill/>
        </p:spPr>
        <p:txBody>
          <a:bodyPr wrap="square" rtlCol="0">
            <a:spAutoFit/>
          </a:bodyPr>
          <a:lstStyle/>
          <a:p>
            <a:pPr algn="ctr"/>
            <a:r>
              <a:rPr lang="en-US" sz="2000" dirty="0">
                <a:latin typeface="+mj-lt"/>
              </a:rPr>
              <a:t>2024 Institutional Advancement </a:t>
            </a:r>
          </a:p>
          <a:p>
            <a:pPr algn="ctr"/>
            <a:r>
              <a:rPr lang="en-US" sz="2000" dirty="0">
                <a:latin typeface="+mj-lt"/>
              </a:rPr>
              <a:t>Grants</a:t>
            </a:r>
            <a:r>
              <a:rPr lang="en-US" sz="2000" b="1" dirty="0">
                <a:latin typeface="+mj-lt"/>
              </a:rPr>
              <a:t> </a:t>
            </a:r>
            <a:r>
              <a:rPr lang="en-US" sz="2000" dirty="0">
                <a:latin typeface="+mj-lt"/>
              </a:rPr>
              <a:t>Report </a:t>
            </a:r>
          </a:p>
          <a:p>
            <a:pPr algn="ctr"/>
            <a:r>
              <a:rPr lang="en-US" sz="2000" b="1" spc="300" dirty="0">
                <a:latin typeface="+mj-lt"/>
              </a:rPr>
              <a:t>ACF Board Meeting</a:t>
            </a:r>
          </a:p>
          <a:p>
            <a:pPr algn="ctr"/>
            <a:r>
              <a:rPr lang="en-US" sz="2000" b="1" dirty="0">
                <a:latin typeface="+mj-lt"/>
              </a:rPr>
              <a:t>11.13.2024</a:t>
            </a:r>
          </a:p>
        </p:txBody>
      </p:sp>
      <p:pic>
        <p:nvPicPr>
          <p:cNvPr id="8" name="Picture 7">
            <a:extLst>
              <a:ext uri="{FF2B5EF4-FFF2-40B4-BE49-F238E27FC236}">
                <a16:creationId xmlns:a16="http://schemas.microsoft.com/office/drawing/2014/main" id="{EF163D8A-483D-4153-A55E-6D6F620A80F5}"/>
              </a:ext>
            </a:extLst>
          </p:cNvPr>
          <p:cNvPicPr>
            <a:picLocks noChangeAspect="1"/>
          </p:cNvPicPr>
          <p:nvPr/>
        </p:nvPicPr>
        <p:blipFill>
          <a:blip r:embed="rId6"/>
          <a:stretch>
            <a:fillRect/>
          </a:stretch>
        </p:blipFill>
        <p:spPr>
          <a:xfrm>
            <a:off x="319933" y="203091"/>
            <a:ext cx="3146251" cy="759873"/>
          </a:xfrm>
          <a:prstGeom prst="rect">
            <a:avLst/>
          </a:prstGeom>
        </p:spPr>
      </p:pic>
      <p:pic>
        <p:nvPicPr>
          <p:cNvPr id="9" name="Picture 8">
            <a:extLst>
              <a:ext uri="{FF2B5EF4-FFF2-40B4-BE49-F238E27FC236}">
                <a16:creationId xmlns:a16="http://schemas.microsoft.com/office/drawing/2014/main" id="{4DEF75AA-36BB-46CA-B34F-1EEB957DDBBD}"/>
              </a:ext>
            </a:extLst>
          </p:cNvPr>
          <p:cNvPicPr>
            <a:picLocks noChangeAspect="1"/>
          </p:cNvPicPr>
          <p:nvPr/>
        </p:nvPicPr>
        <p:blipFill>
          <a:blip r:embed="rId7">
            <a:duotone>
              <a:schemeClr val="accent1">
                <a:shade val="45000"/>
                <a:satMod val="135000"/>
              </a:schemeClr>
              <a:prstClr val="white"/>
            </a:duotone>
          </a:blip>
          <a:stretch>
            <a:fillRect/>
          </a:stretch>
        </p:blipFill>
        <p:spPr>
          <a:xfrm>
            <a:off x="5138395" y="1162413"/>
            <a:ext cx="1320647" cy="1129550"/>
          </a:xfrm>
          <a:prstGeom prst="rect">
            <a:avLst/>
          </a:prstGeom>
        </p:spPr>
      </p:pic>
      <p:pic>
        <p:nvPicPr>
          <p:cNvPr id="10" name="Graphic 19">
            <a:extLst>
              <a:ext uri="{FF2B5EF4-FFF2-40B4-BE49-F238E27FC236}">
                <a16:creationId xmlns:a16="http://schemas.microsoft.com/office/drawing/2014/main" id="{26CB5973-29C6-4D04-B394-A94716B2826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75" y="-4763"/>
            <a:ext cx="12188825" cy="13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4F9FB0E9-4030-1824-37B7-04D138EB6743}"/>
              </a:ext>
            </a:extLst>
          </p:cNvPr>
          <p:cNvGrpSpPr/>
          <p:nvPr/>
        </p:nvGrpSpPr>
        <p:grpSpPr>
          <a:xfrm>
            <a:off x="8663348" y="6189789"/>
            <a:ext cx="3010872" cy="651005"/>
            <a:chOff x="8663348" y="6189789"/>
            <a:chExt cx="3010872" cy="651005"/>
          </a:xfrm>
        </p:grpSpPr>
        <p:grpSp>
          <p:nvGrpSpPr>
            <p:cNvPr id="11" name="Group 1">
              <a:extLst>
                <a:ext uri="{FF2B5EF4-FFF2-40B4-BE49-F238E27FC236}">
                  <a16:creationId xmlns:a16="http://schemas.microsoft.com/office/drawing/2014/main" id="{76FF3FBE-9E9D-8528-BC4F-FC5CA3BB9E0A}"/>
                </a:ext>
              </a:extLst>
            </p:cNvPr>
            <p:cNvGrpSpPr>
              <a:grpSpLocks/>
            </p:cNvGrpSpPr>
            <p:nvPr/>
          </p:nvGrpSpPr>
          <p:grpSpPr bwMode="auto">
            <a:xfrm>
              <a:off x="8663348" y="6231092"/>
              <a:ext cx="2027263" cy="574039"/>
              <a:chOff x="7443039" y="5320816"/>
              <a:chExt cx="3009744" cy="851384"/>
            </a:xfrm>
          </p:grpSpPr>
          <p:pic>
            <p:nvPicPr>
              <p:cNvPr id="13" name="Picture 7">
                <a:extLst>
                  <a:ext uri="{FF2B5EF4-FFF2-40B4-BE49-F238E27FC236}">
                    <a16:creationId xmlns:a16="http://schemas.microsoft.com/office/drawing/2014/main" id="{08A22947-DEFC-C6E7-AFA4-5F0A0EBC07E0}"/>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2018-Baldrige-Award-Recipient-Logo-CS6.png">
                <a:extLst>
                  <a:ext uri="{FF2B5EF4-FFF2-40B4-BE49-F238E27FC236}">
                    <a16:creationId xmlns:a16="http://schemas.microsoft.com/office/drawing/2014/main" id="{FD8C8A3B-8779-1235-B5EE-4D5C36C51003}"/>
                  </a:ext>
                </a:extLst>
              </p:cNvPr>
              <p:cNvPicPr>
                <a:picLocks noChangeAspect="1"/>
              </p:cNvPicPr>
              <p:nvPr/>
            </p:nvPicPr>
            <p:blipFill>
              <a:blip r:embed="rId10"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red and blue sign with white text&#10;&#10;Description automatically generated">
              <a:extLst>
                <a:ext uri="{FF2B5EF4-FFF2-40B4-BE49-F238E27FC236}">
                  <a16:creationId xmlns:a16="http://schemas.microsoft.com/office/drawing/2014/main" id="{ED161643-C908-1DA3-FD55-8E3A4F4C9816}"/>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36293281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D21A-7444-4274-86B9-0CCDBB03198B}"/>
              </a:ext>
            </a:extLst>
          </p:cNvPr>
          <p:cNvSpPr>
            <a:spLocks noGrp="1"/>
          </p:cNvSpPr>
          <p:nvPr>
            <p:ph type="title"/>
          </p:nvPr>
        </p:nvSpPr>
        <p:spPr>
          <a:xfrm>
            <a:off x="481051" y="381000"/>
            <a:ext cx="10645985" cy="1805731"/>
          </a:xfrm>
        </p:spPr>
        <p:txBody>
          <a:bodyPr>
            <a:normAutofit/>
          </a:bodyPr>
          <a:lstStyle/>
          <a:p>
            <a:r>
              <a:rPr lang="en-US" dirty="0"/>
              <a:t>Overview of Services</a:t>
            </a:r>
            <a:br>
              <a:rPr lang="en-US" dirty="0"/>
            </a:br>
            <a:br>
              <a:rPr lang="en-US" dirty="0"/>
            </a:br>
            <a:endParaRPr lang="en-US" sz="3200" dirty="0"/>
          </a:p>
        </p:txBody>
      </p:sp>
      <p:grpSp>
        <p:nvGrpSpPr>
          <p:cNvPr id="24" name="Group 1">
            <a:extLst>
              <a:ext uri="{FF2B5EF4-FFF2-40B4-BE49-F238E27FC236}">
                <a16:creationId xmlns:a16="http://schemas.microsoft.com/office/drawing/2014/main" id="{F6097515-422E-4A83-9875-AD59C5B9D061}"/>
              </a:ext>
            </a:extLst>
          </p:cNvPr>
          <p:cNvGrpSpPr>
            <a:grpSpLocks/>
          </p:cNvGrpSpPr>
          <p:nvPr/>
        </p:nvGrpSpPr>
        <p:grpSpPr bwMode="auto">
          <a:xfrm>
            <a:off x="0" y="6145213"/>
            <a:ext cx="12192000" cy="712787"/>
            <a:chOff x="0" y="6145212"/>
            <a:chExt cx="12192000" cy="712788"/>
          </a:xfrm>
        </p:grpSpPr>
        <p:pic>
          <p:nvPicPr>
            <p:cNvPr id="25" name="Picture 2" descr="title">
              <a:extLst>
                <a:ext uri="{FF2B5EF4-FFF2-40B4-BE49-F238E27FC236}">
                  <a16:creationId xmlns:a16="http://schemas.microsoft.com/office/drawing/2014/main" id="{2F88B47D-B3F9-4FC0-9816-315D51631E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8A1575B2-647B-48A7-8120-468782FEC4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 name="Graphic 19">
            <a:extLst>
              <a:ext uri="{FF2B5EF4-FFF2-40B4-BE49-F238E27FC236}">
                <a16:creationId xmlns:a16="http://schemas.microsoft.com/office/drawing/2014/main" id="{E441AB06-52B0-429E-8C06-4A6A393E60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 y="-4763"/>
            <a:ext cx="12188825" cy="13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FD7FA1B-2E4B-064A-5485-9EE6481FF273}"/>
              </a:ext>
            </a:extLst>
          </p:cNvPr>
          <p:cNvSpPr txBox="1"/>
          <p:nvPr/>
        </p:nvSpPr>
        <p:spPr>
          <a:xfrm>
            <a:off x="661012" y="1399141"/>
            <a:ext cx="10917716" cy="3970318"/>
          </a:xfrm>
          <a:prstGeom prst="rect">
            <a:avLst/>
          </a:prstGeom>
          <a:noFill/>
        </p:spPr>
        <p:txBody>
          <a:bodyPr wrap="square">
            <a:spAutoFit/>
          </a:bodyPr>
          <a:lstStyle/>
          <a:p>
            <a:pPr marL="457200" indent="-457200">
              <a:buFont typeface="Arial" panose="020B0604020202020204" pitchFamily="34" charset="0"/>
              <a:buChar char="•"/>
            </a:pPr>
            <a:r>
              <a:rPr lang="en-US" sz="2800" dirty="0">
                <a:latin typeface="+mn-lt"/>
                <a:ea typeface="+mn-ea"/>
              </a:rPr>
              <a:t>District-wide coordination of limited submission state grants</a:t>
            </a:r>
          </a:p>
          <a:p>
            <a:pPr marL="457200" indent="-457200">
              <a:buFont typeface="Arial" panose="020B0604020202020204" pitchFamily="34" charset="0"/>
              <a:buChar char="•"/>
            </a:pPr>
            <a:endParaRPr lang="en-US" sz="2800" dirty="0">
              <a:latin typeface="+mn-lt"/>
              <a:ea typeface="+mn-ea"/>
            </a:endParaRPr>
          </a:p>
          <a:p>
            <a:pPr marL="457200" indent="-457200">
              <a:buFont typeface="Arial" panose="020B0604020202020204" pitchFamily="34" charset="0"/>
              <a:buChar char="•"/>
            </a:pPr>
            <a:r>
              <a:rPr lang="en-US" sz="2800" dirty="0">
                <a:latin typeface="+mn-lt"/>
                <a:ea typeface="+mn-ea"/>
              </a:rPr>
              <a:t>District-wide coordination with Chief Legislative, Industry, &amp; External Relations Officer on congressional requests</a:t>
            </a:r>
          </a:p>
          <a:p>
            <a:pPr marL="457200" indent="-457200">
              <a:buFont typeface="Arial" panose="020B0604020202020204" pitchFamily="34" charset="0"/>
              <a:buChar char="•"/>
            </a:pPr>
            <a:endParaRPr lang="en-US" sz="2800" dirty="0">
              <a:latin typeface="+mn-lt"/>
              <a:ea typeface="+mn-ea"/>
            </a:endParaRPr>
          </a:p>
          <a:p>
            <a:pPr marL="457200" indent="-457200">
              <a:buFont typeface="Arial" panose="020B0604020202020204" pitchFamily="34" charset="0"/>
              <a:buChar char="•"/>
            </a:pPr>
            <a:r>
              <a:rPr lang="en-US" sz="2800" dirty="0">
                <a:latin typeface="+mn-lt"/>
                <a:ea typeface="+mn-ea"/>
              </a:rPr>
              <a:t>Grant submissions that require the fiscal agent to be a 501c3 </a:t>
            </a:r>
          </a:p>
          <a:p>
            <a:pPr marL="457200" indent="-457200">
              <a:buFont typeface="Arial" panose="020B0604020202020204" pitchFamily="34" charset="0"/>
              <a:buChar char="•"/>
            </a:pPr>
            <a:endParaRPr lang="en-US" sz="2800" dirty="0">
              <a:latin typeface="+mn-lt"/>
              <a:ea typeface="+mn-ea"/>
            </a:endParaRPr>
          </a:p>
          <a:p>
            <a:pPr marL="457200" indent="-457200">
              <a:buFont typeface="Arial" panose="020B0604020202020204" pitchFamily="34" charset="0"/>
              <a:buChar char="•"/>
            </a:pPr>
            <a:r>
              <a:rPr lang="en-US" sz="2800" dirty="0">
                <a:latin typeface="+mn-lt"/>
                <a:ea typeface="+mn-ea"/>
              </a:rPr>
              <a:t>Submission of district-wide grants supporting the Chancellor's charges or initiatives with district-wide impact</a:t>
            </a:r>
          </a:p>
        </p:txBody>
      </p:sp>
      <p:grpSp>
        <p:nvGrpSpPr>
          <p:cNvPr id="3" name="Group 2">
            <a:extLst>
              <a:ext uri="{FF2B5EF4-FFF2-40B4-BE49-F238E27FC236}">
                <a16:creationId xmlns:a16="http://schemas.microsoft.com/office/drawing/2014/main" id="{71D2B287-69BB-7785-A553-CCB606E01D48}"/>
              </a:ext>
            </a:extLst>
          </p:cNvPr>
          <p:cNvGrpSpPr/>
          <p:nvPr/>
        </p:nvGrpSpPr>
        <p:grpSpPr>
          <a:xfrm>
            <a:off x="8663348" y="6189789"/>
            <a:ext cx="3010872" cy="651005"/>
            <a:chOff x="8663348" y="6189789"/>
            <a:chExt cx="3010872" cy="651005"/>
          </a:xfrm>
        </p:grpSpPr>
        <p:grpSp>
          <p:nvGrpSpPr>
            <p:cNvPr id="4" name="Group 1">
              <a:extLst>
                <a:ext uri="{FF2B5EF4-FFF2-40B4-BE49-F238E27FC236}">
                  <a16:creationId xmlns:a16="http://schemas.microsoft.com/office/drawing/2014/main" id="{51CA9C22-211F-D23B-4EF0-5DAD5D6A77C7}"/>
                </a:ext>
              </a:extLst>
            </p:cNvPr>
            <p:cNvGrpSpPr>
              <a:grpSpLocks/>
            </p:cNvGrpSpPr>
            <p:nvPr/>
          </p:nvGrpSpPr>
          <p:grpSpPr bwMode="auto">
            <a:xfrm>
              <a:off x="8663348" y="6231092"/>
              <a:ext cx="2027263" cy="574039"/>
              <a:chOff x="7443039" y="5320816"/>
              <a:chExt cx="3009744" cy="851384"/>
            </a:xfrm>
          </p:grpSpPr>
          <p:pic>
            <p:nvPicPr>
              <p:cNvPr id="7" name="Picture 7">
                <a:extLst>
                  <a:ext uri="{FF2B5EF4-FFF2-40B4-BE49-F238E27FC236}">
                    <a16:creationId xmlns:a16="http://schemas.microsoft.com/office/drawing/2014/main" id="{FB649D5B-5C72-A73D-6FBB-200787C01955}"/>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2018-Baldrige-Award-Recipient-Logo-CS6.png">
                <a:extLst>
                  <a:ext uri="{FF2B5EF4-FFF2-40B4-BE49-F238E27FC236}">
                    <a16:creationId xmlns:a16="http://schemas.microsoft.com/office/drawing/2014/main" id="{21466720-AB5F-3469-37C5-1842772904F0}"/>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 name="Picture 4" descr="A red and blue sign with white text&#10;&#10;Description automatically generated">
              <a:extLst>
                <a:ext uri="{FF2B5EF4-FFF2-40B4-BE49-F238E27FC236}">
                  <a16:creationId xmlns:a16="http://schemas.microsoft.com/office/drawing/2014/main" id="{76F3334F-21D7-38EA-BB64-663140EDA78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26919148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6073ED9-D5CF-43FE-ACFB-0EBCE32A1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991" y="4331061"/>
            <a:ext cx="1814151" cy="1814151"/>
          </a:xfrm>
          <a:prstGeom prst="rect">
            <a:avLst/>
          </a:prstGeom>
        </p:spPr>
      </p:pic>
      <p:pic>
        <p:nvPicPr>
          <p:cNvPr id="41" name="Picture 40">
            <a:extLst>
              <a:ext uri="{FF2B5EF4-FFF2-40B4-BE49-F238E27FC236}">
                <a16:creationId xmlns:a16="http://schemas.microsoft.com/office/drawing/2014/main" id="{1579F219-1D16-4322-B7A4-0D4A2715A4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6881" y="1953713"/>
            <a:ext cx="2403782" cy="4399192"/>
          </a:xfrm>
          <a:prstGeom prst="rect">
            <a:avLst/>
          </a:prstGeom>
        </p:spPr>
      </p:pic>
      <p:pic>
        <p:nvPicPr>
          <p:cNvPr id="38" name="Picture 37">
            <a:extLst>
              <a:ext uri="{FF2B5EF4-FFF2-40B4-BE49-F238E27FC236}">
                <a16:creationId xmlns:a16="http://schemas.microsoft.com/office/drawing/2014/main" id="{896942CB-6A20-4D5C-9E39-C9C0560251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6935" y="1642636"/>
            <a:ext cx="2878701" cy="2377460"/>
          </a:xfrm>
          <a:prstGeom prst="rect">
            <a:avLst/>
          </a:prstGeom>
        </p:spPr>
      </p:pic>
      <p:pic>
        <p:nvPicPr>
          <p:cNvPr id="40" name="Picture 39">
            <a:extLst>
              <a:ext uri="{FF2B5EF4-FFF2-40B4-BE49-F238E27FC236}">
                <a16:creationId xmlns:a16="http://schemas.microsoft.com/office/drawing/2014/main" id="{62F4A36A-ABC2-4147-912B-B4A958F1A6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45662" y="4744404"/>
            <a:ext cx="1247472" cy="1247472"/>
          </a:xfrm>
          <a:prstGeom prst="rect">
            <a:avLst/>
          </a:prstGeom>
        </p:spPr>
      </p:pic>
      <p:sp>
        <p:nvSpPr>
          <p:cNvPr id="2" name="Title 1">
            <a:extLst>
              <a:ext uri="{FF2B5EF4-FFF2-40B4-BE49-F238E27FC236}">
                <a16:creationId xmlns:a16="http://schemas.microsoft.com/office/drawing/2014/main" id="{4FDDD21A-7444-4274-86B9-0CCDBB03198B}"/>
              </a:ext>
            </a:extLst>
          </p:cNvPr>
          <p:cNvSpPr>
            <a:spLocks noGrp="1"/>
          </p:cNvSpPr>
          <p:nvPr>
            <p:ph type="title"/>
          </p:nvPr>
        </p:nvSpPr>
        <p:spPr>
          <a:xfrm>
            <a:off x="481051" y="298491"/>
            <a:ext cx="9408015" cy="928687"/>
          </a:xfrm>
        </p:spPr>
        <p:txBody>
          <a:bodyPr>
            <a:normAutofit/>
          </a:bodyPr>
          <a:lstStyle/>
          <a:p>
            <a:r>
              <a:rPr lang="en-US" dirty="0"/>
              <a:t>2024 Proposal Report (Jan – November)</a:t>
            </a:r>
            <a:endParaRPr lang="en-US" sz="3200" dirty="0"/>
          </a:p>
        </p:txBody>
      </p:sp>
      <p:sp>
        <p:nvSpPr>
          <p:cNvPr id="19" name="TextBox 18">
            <a:extLst>
              <a:ext uri="{FF2B5EF4-FFF2-40B4-BE49-F238E27FC236}">
                <a16:creationId xmlns:a16="http://schemas.microsoft.com/office/drawing/2014/main" id="{F32B568D-6540-460F-A490-F62D8B15465D}"/>
              </a:ext>
            </a:extLst>
          </p:cNvPr>
          <p:cNvSpPr txBox="1"/>
          <p:nvPr/>
        </p:nvSpPr>
        <p:spPr>
          <a:xfrm>
            <a:off x="532927" y="1245520"/>
            <a:ext cx="3085025" cy="830997"/>
          </a:xfrm>
          <a:prstGeom prst="rect">
            <a:avLst/>
          </a:prstGeom>
          <a:noFill/>
        </p:spPr>
        <p:txBody>
          <a:bodyPr wrap="square" rtlCol="0">
            <a:spAutoFit/>
          </a:bodyPr>
          <a:lstStyle/>
          <a:p>
            <a:pPr marL="406400" indent="-406400"/>
            <a:r>
              <a:rPr lang="en-US" sz="2800" b="1" dirty="0">
                <a:solidFill>
                  <a:srgbClr val="1061C3"/>
                </a:solidFill>
              </a:rPr>
              <a:t>2 </a:t>
            </a:r>
            <a:r>
              <a:rPr lang="en-US" sz="1800" b="1" dirty="0">
                <a:solidFill>
                  <a:schemeClr val="bg2">
                    <a:lumMod val="50000"/>
                  </a:schemeClr>
                </a:solidFill>
                <a:latin typeface="+mn-lt"/>
                <a:ea typeface="+mn-ea"/>
              </a:rPr>
              <a:t>Proposals In Progress</a:t>
            </a:r>
          </a:p>
          <a:p>
            <a:pPr marL="406400" indent="-406400"/>
            <a:r>
              <a:rPr lang="en-US" sz="2000" b="1" dirty="0">
                <a:solidFill>
                  <a:schemeClr val="accent1"/>
                </a:solidFill>
              </a:rPr>
              <a:t>       $1,250,000</a:t>
            </a:r>
          </a:p>
        </p:txBody>
      </p:sp>
      <p:sp>
        <p:nvSpPr>
          <p:cNvPr id="21" name="TextBox 20">
            <a:extLst>
              <a:ext uri="{FF2B5EF4-FFF2-40B4-BE49-F238E27FC236}">
                <a16:creationId xmlns:a16="http://schemas.microsoft.com/office/drawing/2014/main" id="{8EF6DC91-05F7-4FE4-B293-3669575C3A5A}"/>
              </a:ext>
            </a:extLst>
          </p:cNvPr>
          <p:cNvSpPr txBox="1"/>
          <p:nvPr/>
        </p:nvSpPr>
        <p:spPr>
          <a:xfrm>
            <a:off x="532927" y="3718757"/>
            <a:ext cx="3155853" cy="523220"/>
          </a:xfrm>
          <a:prstGeom prst="rect">
            <a:avLst/>
          </a:prstGeom>
          <a:noFill/>
        </p:spPr>
        <p:txBody>
          <a:bodyPr wrap="square" rtlCol="0">
            <a:spAutoFit/>
          </a:bodyPr>
          <a:lstStyle/>
          <a:p>
            <a:r>
              <a:rPr lang="en-US" sz="2800" b="1" dirty="0">
                <a:solidFill>
                  <a:srgbClr val="40B14B"/>
                </a:solidFill>
              </a:rPr>
              <a:t>11 </a:t>
            </a:r>
            <a:r>
              <a:rPr lang="en-US" sz="1800" b="1" dirty="0">
                <a:solidFill>
                  <a:schemeClr val="accent3">
                    <a:lumMod val="75000"/>
                  </a:schemeClr>
                </a:solidFill>
              </a:rPr>
              <a:t>Grants Awarded</a:t>
            </a:r>
            <a:endParaRPr lang="en-US" b="1" dirty="0">
              <a:solidFill>
                <a:schemeClr val="accent3">
                  <a:lumMod val="75000"/>
                </a:schemeClr>
              </a:solidFill>
            </a:endParaRPr>
          </a:p>
        </p:txBody>
      </p:sp>
      <p:sp>
        <p:nvSpPr>
          <p:cNvPr id="22" name="TextBox 21">
            <a:extLst>
              <a:ext uri="{FF2B5EF4-FFF2-40B4-BE49-F238E27FC236}">
                <a16:creationId xmlns:a16="http://schemas.microsoft.com/office/drawing/2014/main" id="{1FAEE3D0-0FF5-4F91-9E80-7626FA4E358F}"/>
              </a:ext>
            </a:extLst>
          </p:cNvPr>
          <p:cNvSpPr txBox="1"/>
          <p:nvPr/>
        </p:nvSpPr>
        <p:spPr>
          <a:xfrm>
            <a:off x="8348067" y="1245520"/>
            <a:ext cx="3577233" cy="523220"/>
          </a:xfrm>
          <a:prstGeom prst="rect">
            <a:avLst/>
          </a:prstGeom>
          <a:noFill/>
        </p:spPr>
        <p:txBody>
          <a:bodyPr wrap="square" rtlCol="0">
            <a:spAutoFit/>
          </a:bodyPr>
          <a:lstStyle/>
          <a:p>
            <a:pPr marL="457200" indent="-457200"/>
            <a:r>
              <a:rPr lang="en-US" sz="2800" b="1" dirty="0">
                <a:solidFill>
                  <a:srgbClr val="FF0000"/>
                </a:solidFill>
              </a:rPr>
              <a:t>9 </a:t>
            </a:r>
            <a:r>
              <a:rPr lang="en-US" sz="1800" b="1" dirty="0">
                <a:solidFill>
                  <a:schemeClr val="bg2">
                    <a:lumMod val="50000"/>
                  </a:schemeClr>
                </a:solidFill>
              </a:rPr>
              <a:t>Proposals Were Declined</a:t>
            </a:r>
            <a:endParaRPr lang="en-US" b="1" dirty="0">
              <a:solidFill>
                <a:schemeClr val="bg2">
                  <a:lumMod val="50000"/>
                </a:schemeClr>
              </a:solidFill>
            </a:endParaRPr>
          </a:p>
        </p:txBody>
      </p:sp>
      <p:sp>
        <p:nvSpPr>
          <p:cNvPr id="23" name="TextBox 22">
            <a:extLst>
              <a:ext uri="{FF2B5EF4-FFF2-40B4-BE49-F238E27FC236}">
                <a16:creationId xmlns:a16="http://schemas.microsoft.com/office/drawing/2014/main" id="{9000E92E-BA60-493D-9EAC-029F82ED1918}"/>
              </a:ext>
            </a:extLst>
          </p:cNvPr>
          <p:cNvSpPr txBox="1"/>
          <p:nvPr/>
        </p:nvSpPr>
        <p:spPr>
          <a:xfrm>
            <a:off x="7920043" y="3893992"/>
            <a:ext cx="4157655" cy="830997"/>
          </a:xfrm>
          <a:prstGeom prst="rect">
            <a:avLst/>
          </a:prstGeom>
          <a:noFill/>
        </p:spPr>
        <p:txBody>
          <a:bodyPr wrap="square" rtlCol="0">
            <a:spAutoFit/>
          </a:bodyPr>
          <a:lstStyle/>
          <a:p>
            <a:pPr algn="ctr"/>
            <a:r>
              <a:rPr lang="en-US" sz="2800" b="1" dirty="0">
                <a:solidFill>
                  <a:schemeClr val="accent1">
                    <a:lumMod val="60000"/>
                    <a:lumOff val="40000"/>
                  </a:schemeClr>
                </a:solidFill>
              </a:rPr>
              <a:t>15</a:t>
            </a:r>
            <a:r>
              <a:rPr lang="en-US" sz="2800" b="1" dirty="0">
                <a:solidFill>
                  <a:srgbClr val="92D050"/>
                </a:solidFill>
              </a:rPr>
              <a:t> </a:t>
            </a:r>
            <a:r>
              <a:rPr lang="en-US" sz="1800" b="1" dirty="0">
                <a:solidFill>
                  <a:schemeClr val="accent3">
                    <a:lumMod val="75000"/>
                  </a:schemeClr>
                </a:solidFill>
              </a:rPr>
              <a:t>Prospective Opportunities being researched</a:t>
            </a:r>
            <a:endParaRPr lang="en-US" b="1" dirty="0">
              <a:solidFill>
                <a:schemeClr val="accent3">
                  <a:lumMod val="75000"/>
                </a:schemeClr>
              </a:solidFill>
            </a:endParaRPr>
          </a:p>
        </p:txBody>
      </p:sp>
      <p:grpSp>
        <p:nvGrpSpPr>
          <p:cNvPr id="24" name="Group 1">
            <a:extLst>
              <a:ext uri="{FF2B5EF4-FFF2-40B4-BE49-F238E27FC236}">
                <a16:creationId xmlns:a16="http://schemas.microsoft.com/office/drawing/2014/main" id="{F6097515-422E-4A83-9875-AD59C5B9D061}"/>
              </a:ext>
            </a:extLst>
          </p:cNvPr>
          <p:cNvGrpSpPr>
            <a:grpSpLocks/>
          </p:cNvGrpSpPr>
          <p:nvPr/>
        </p:nvGrpSpPr>
        <p:grpSpPr bwMode="auto">
          <a:xfrm>
            <a:off x="0" y="6145213"/>
            <a:ext cx="12192000" cy="712787"/>
            <a:chOff x="0" y="6145212"/>
            <a:chExt cx="12192000" cy="712788"/>
          </a:xfrm>
        </p:grpSpPr>
        <p:pic>
          <p:nvPicPr>
            <p:cNvPr id="25" name="Picture 2" descr="title">
              <a:extLst>
                <a:ext uri="{FF2B5EF4-FFF2-40B4-BE49-F238E27FC236}">
                  <a16:creationId xmlns:a16="http://schemas.microsoft.com/office/drawing/2014/main" id="{2F88B47D-B3F9-4FC0-9816-315D51631E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8A1575B2-647B-48A7-8120-468782FEC49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 name="Graphic 19">
            <a:extLst>
              <a:ext uri="{FF2B5EF4-FFF2-40B4-BE49-F238E27FC236}">
                <a16:creationId xmlns:a16="http://schemas.microsoft.com/office/drawing/2014/main" id="{E441AB06-52B0-429E-8C06-4A6A393E60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75" y="-4763"/>
            <a:ext cx="12188825" cy="13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581BE292-6DDB-46F4-A209-A46F879996AB}"/>
              </a:ext>
            </a:extLst>
          </p:cNvPr>
          <p:cNvSpPr txBox="1"/>
          <p:nvPr/>
        </p:nvSpPr>
        <p:spPr>
          <a:xfrm>
            <a:off x="4274206" y="1228430"/>
            <a:ext cx="3894283" cy="830997"/>
          </a:xfrm>
          <a:prstGeom prst="rect">
            <a:avLst/>
          </a:prstGeom>
          <a:noFill/>
        </p:spPr>
        <p:txBody>
          <a:bodyPr wrap="square" rtlCol="0">
            <a:spAutoFit/>
          </a:bodyPr>
          <a:lstStyle/>
          <a:p>
            <a:pPr marL="406400" indent="-406400"/>
            <a:r>
              <a:rPr lang="en-US" sz="2800" b="1" dirty="0">
                <a:solidFill>
                  <a:srgbClr val="FF8D00"/>
                </a:solidFill>
              </a:rPr>
              <a:t>11 </a:t>
            </a:r>
            <a:r>
              <a:rPr lang="en-US" sz="1800" b="1" dirty="0">
                <a:solidFill>
                  <a:schemeClr val="bg2">
                    <a:lumMod val="50000"/>
                  </a:schemeClr>
                </a:solidFill>
              </a:rPr>
              <a:t>Proposals Submitted </a:t>
            </a:r>
          </a:p>
          <a:p>
            <a:pPr marL="406400" indent="-406400"/>
            <a:r>
              <a:rPr lang="en-US" sz="1800" b="1" dirty="0">
                <a:solidFill>
                  <a:schemeClr val="bg2">
                    <a:lumMod val="50000"/>
                  </a:schemeClr>
                </a:solidFill>
              </a:rPr>
              <a:t>remain under consideration</a:t>
            </a:r>
            <a:endParaRPr lang="en-US" b="1" dirty="0">
              <a:solidFill>
                <a:schemeClr val="bg2">
                  <a:lumMod val="50000"/>
                </a:schemeClr>
              </a:solidFill>
            </a:endParaRPr>
          </a:p>
        </p:txBody>
      </p:sp>
      <p:pic>
        <p:nvPicPr>
          <p:cNvPr id="46" name="Picture 45">
            <a:extLst>
              <a:ext uri="{FF2B5EF4-FFF2-40B4-BE49-F238E27FC236}">
                <a16:creationId xmlns:a16="http://schemas.microsoft.com/office/drawing/2014/main" id="{26265A88-BF8F-483D-922E-BB7F2F3B3E2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30860" y="3264293"/>
            <a:ext cx="1638673" cy="1638673"/>
          </a:xfrm>
          <a:prstGeom prst="rect">
            <a:avLst/>
          </a:prstGeom>
        </p:spPr>
      </p:pic>
      <p:cxnSp>
        <p:nvCxnSpPr>
          <p:cNvPr id="51" name="Straight Connector 50">
            <a:extLst>
              <a:ext uri="{FF2B5EF4-FFF2-40B4-BE49-F238E27FC236}">
                <a16:creationId xmlns:a16="http://schemas.microsoft.com/office/drawing/2014/main" id="{1CAD71B2-29AE-432D-ADB9-EEBF65581AC7}"/>
              </a:ext>
            </a:extLst>
          </p:cNvPr>
          <p:cNvCxnSpPr/>
          <p:nvPr/>
        </p:nvCxnSpPr>
        <p:spPr>
          <a:xfrm>
            <a:off x="3757652" y="1388919"/>
            <a:ext cx="0" cy="460295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A545D49-7DE6-470B-8FB7-29A15127A786}"/>
              </a:ext>
            </a:extLst>
          </p:cNvPr>
          <p:cNvCxnSpPr/>
          <p:nvPr/>
        </p:nvCxnSpPr>
        <p:spPr>
          <a:xfrm>
            <a:off x="7851174" y="1355341"/>
            <a:ext cx="0" cy="460295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9FBDC96-32CA-427E-8B48-3D74D39FCF0C}"/>
              </a:ext>
            </a:extLst>
          </p:cNvPr>
          <p:cNvSpPr txBox="1"/>
          <p:nvPr/>
        </p:nvSpPr>
        <p:spPr>
          <a:xfrm>
            <a:off x="4893774" y="1944405"/>
            <a:ext cx="2403781" cy="400110"/>
          </a:xfrm>
          <a:prstGeom prst="rect">
            <a:avLst/>
          </a:prstGeom>
          <a:noFill/>
        </p:spPr>
        <p:txBody>
          <a:bodyPr wrap="square" rtlCol="0">
            <a:spAutoFit/>
          </a:bodyPr>
          <a:lstStyle/>
          <a:p>
            <a:r>
              <a:rPr lang="en-US" sz="2000" b="1" dirty="0">
                <a:solidFill>
                  <a:srgbClr val="FF8D00"/>
                </a:solidFill>
              </a:rPr>
              <a:t>$29,180,088</a:t>
            </a:r>
          </a:p>
        </p:txBody>
      </p:sp>
      <p:sp>
        <p:nvSpPr>
          <p:cNvPr id="28" name="TextBox 27">
            <a:extLst>
              <a:ext uri="{FF2B5EF4-FFF2-40B4-BE49-F238E27FC236}">
                <a16:creationId xmlns:a16="http://schemas.microsoft.com/office/drawing/2014/main" id="{BBDEE307-FA12-4574-9202-210CA114FCEE}"/>
              </a:ext>
            </a:extLst>
          </p:cNvPr>
          <p:cNvSpPr txBox="1"/>
          <p:nvPr/>
        </p:nvSpPr>
        <p:spPr>
          <a:xfrm>
            <a:off x="8876347" y="1676407"/>
            <a:ext cx="2403781" cy="400110"/>
          </a:xfrm>
          <a:prstGeom prst="rect">
            <a:avLst/>
          </a:prstGeom>
          <a:noFill/>
        </p:spPr>
        <p:txBody>
          <a:bodyPr wrap="square" rtlCol="0">
            <a:spAutoFit/>
          </a:bodyPr>
          <a:lstStyle/>
          <a:p>
            <a:r>
              <a:rPr lang="en-US" sz="2000" b="1" dirty="0">
                <a:solidFill>
                  <a:srgbClr val="00B050"/>
                </a:solidFill>
              </a:rPr>
              <a:t>   </a:t>
            </a:r>
            <a:r>
              <a:rPr lang="en-US" sz="2000" b="1" dirty="0">
                <a:solidFill>
                  <a:srgbClr val="FF0000"/>
                </a:solidFill>
              </a:rPr>
              <a:t>$15,559,600</a:t>
            </a:r>
          </a:p>
        </p:txBody>
      </p:sp>
      <p:sp>
        <p:nvSpPr>
          <p:cNvPr id="29" name="TextBox 28">
            <a:extLst>
              <a:ext uri="{FF2B5EF4-FFF2-40B4-BE49-F238E27FC236}">
                <a16:creationId xmlns:a16="http://schemas.microsoft.com/office/drawing/2014/main" id="{6979EC1D-A125-4BFC-97F9-629DE0F3FA8C}"/>
              </a:ext>
            </a:extLst>
          </p:cNvPr>
          <p:cNvSpPr txBox="1"/>
          <p:nvPr/>
        </p:nvSpPr>
        <p:spPr>
          <a:xfrm>
            <a:off x="756777" y="4022792"/>
            <a:ext cx="2403781" cy="461665"/>
          </a:xfrm>
          <a:prstGeom prst="rect">
            <a:avLst/>
          </a:prstGeom>
          <a:noFill/>
        </p:spPr>
        <p:txBody>
          <a:bodyPr wrap="square" rtlCol="0">
            <a:spAutoFit/>
          </a:bodyPr>
          <a:lstStyle/>
          <a:p>
            <a:r>
              <a:rPr lang="en-US" sz="2400" b="1" dirty="0">
                <a:solidFill>
                  <a:srgbClr val="00B050"/>
                </a:solidFill>
              </a:rPr>
              <a:t>   </a:t>
            </a:r>
            <a:r>
              <a:rPr lang="en-US" sz="2000" b="1" dirty="0">
                <a:solidFill>
                  <a:srgbClr val="00B050"/>
                </a:solidFill>
              </a:rPr>
              <a:t>$6,320,531</a:t>
            </a:r>
          </a:p>
        </p:txBody>
      </p:sp>
      <p:pic>
        <p:nvPicPr>
          <p:cNvPr id="5" name="Picture 4">
            <a:extLst>
              <a:ext uri="{FF2B5EF4-FFF2-40B4-BE49-F238E27FC236}">
                <a16:creationId xmlns:a16="http://schemas.microsoft.com/office/drawing/2014/main" id="{8447E1BB-D09A-4A8B-9941-EA8D1FD94F7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88916" y="2043261"/>
            <a:ext cx="1265020" cy="1222980"/>
          </a:xfrm>
          <a:prstGeom prst="rect">
            <a:avLst/>
          </a:prstGeom>
        </p:spPr>
      </p:pic>
      <p:grpSp>
        <p:nvGrpSpPr>
          <p:cNvPr id="4" name="Group 3">
            <a:extLst>
              <a:ext uri="{FF2B5EF4-FFF2-40B4-BE49-F238E27FC236}">
                <a16:creationId xmlns:a16="http://schemas.microsoft.com/office/drawing/2014/main" id="{349720B6-2BE5-9F27-6B7F-70999C5DA1F4}"/>
              </a:ext>
            </a:extLst>
          </p:cNvPr>
          <p:cNvGrpSpPr/>
          <p:nvPr/>
        </p:nvGrpSpPr>
        <p:grpSpPr>
          <a:xfrm>
            <a:off x="8663348" y="6189789"/>
            <a:ext cx="3010872" cy="651005"/>
            <a:chOff x="8663348" y="6189789"/>
            <a:chExt cx="3010872" cy="651005"/>
          </a:xfrm>
        </p:grpSpPr>
        <p:grpSp>
          <p:nvGrpSpPr>
            <p:cNvPr id="6" name="Group 1">
              <a:extLst>
                <a:ext uri="{FF2B5EF4-FFF2-40B4-BE49-F238E27FC236}">
                  <a16:creationId xmlns:a16="http://schemas.microsoft.com/office/drawing/2014/main" id="{E67D3D3D-AD83-71DB-42D9-9F090C6987AF}"/>
                </a:ext>
              </a:extLst>
            </p:cNvPr>
            <p:cNvGrpSpPr>
              <a:grpSpLocks/>
            </p:cNvGrpSpPr>
            <p:nvPr/>
          </p:nvGrpSpPr>
          <p:grpSpPr bwMode="auto">
            <a:xfrm>
              <a:off x="8663348" y="6231092"/>
              <a:ext cx="2027263" cy="574039"/>
              <a:chOff x="7443039" y="5320816"/>
              <a:chExt cx="3009744" cy="851384"/>
            </a:xfrm>
          </p:grpSpPr>
          <p:pic>
            <p:nvPicPr>
              <p:cNvPr id="9" name="Picture 7">
                <a:extLst>
                  <a:ext uri="{FF2B5EF4-FFF2-40B4-BE49-F238E27FC236}">
                    <a16:creationId xmlns:a16="http://schemas.microsoft.com/office/drawing/2014/main" id="{55E386F3-1EA3-B6DE-8F0D-6BE0EC6FA804}"/>
                  </a:ext>
                </a:extLst>
              </p:cNvPr>
              <p:cNvPicPr>
                <a:picLocks noChangeAspect="1"/>
              </p:cNvPicPr>
              <p:nvPr/>
            </p:nvPicPr>
            <p:blipFill>
              <a:blip r:embed="rId12"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2018-Baldrige-Award-Recipient-Logo-CS6.png">
                <a:extLst>
                  <a:ext uri="{FF2B5EF4-FFF2-40B4-BE49-F238E27FC236}">
                    <a16:creationId xmlns:a16="http://schemas.microsoft.com/office/drawing/2014/main" id="{1F51BD6C-1A52-7EC8-86B1-57F4091F292F}"/>
                  </a:ext>
                </a:extLst>
              </p:cNvPr>
              <p:cNvPicPr>
                <a:picLocks noChangeAspect="1"/>
              </p:cNvPicPr>
              <p:nvPr/>
            </p:nvPicPr>
            <p:blipFill>
              <a:blip r:embed="rId13"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6" descr="A red and blue sign with white text&#10;&#10;Description automatically generated">
              <a:extLst>
                <a:ext uri="{FF2B5EF4-FFF2-40B4-BE49-F238E27FC236}">
                  <a16:creationId xmlns:a16="http://schemas.microsoft.com/office/drawing/2014/main" id="{78C7A6FB-81C2-0893-4A2C-01FFB7F57127}"/>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22854339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4ADD-B477-468B-9996-00244D139E6B}"/>
              </a:ext>
            </a:extLst>
          </p:cNvPr>
          <p:cNvSpPr>
            <a:spLocks noGrp="1"/>
          </p:cNvSpPr>
          <p:nvPr>
            <p:ph type="title"/>
          </p:nvPr>
        </p:nvSpPr>
        <p:spPr>
          <a:xfrm>
            <a:off x="359833" y="284028"/>
            <a:ext cx="10810427" cy="1195387"/>
          </a:xfrm>
        </p:spPr>
        <p:txBody>
          <a:bodyPr>
            <a:normAutofit/>
          </a:bodyPr>
          <a:lstStyle/>
          <a:p>
            <a:r>
              <a:rPr lang="en-US" sz="3600" dirty="0"/>
              <a:t>Reminder: Grants Dashboard is Always Available by Link </a:t>
            </a:r>
          </a:p>
        </p:txBody>
      </p:sp>
      <p:grpSp>
        <p:nvGrpSpPr>
          <p:cNvPr id="5" name="Group 1">
            <a:extLst>
              <a:ext uri="{FF2B5EF4-FFF2-40B4-BE49-F238E27FC236}">
                <a16:creationId xmlns:a16="http://schemas.microsoft.com/office/drawing/2014/main" id="{7DA9AD24-5805-4732-8150-AD5FBAD63201}"/>
              </a:ext>
            </a:extLst>
          </p:cNvPr>
          <p:cNvGrpSpPr>
            <a:grpSpLocks/>
          </p:cNvGrpSpPr>
          <p:nvPr/>
        </p:nvGrpSpPr>
        <p:grpSpPr bwMode="auto">
          <a:xfrm>
            <a:off x="0" y="6145213"/>
            <a:ext cx="12192000" cy="712787"/>
            <a:chOff x="0" y="6145212"/>
            <a:chExt cx="12192000" cy="712788"/>
          </a:xfrm>
        </p:grpSpPr>
        <p:pic>
          <p:nvPicPr>
            <p:cNvPr id="6" name="Picture 2" descr="title">
              <a:extLst>
                <a:ext uri="{FF2B5EF4-FFF2-40B4-BE49-F238E27FC236}">
                  <a16:creationId xmlns:a16="http://schemas.microsoft.com/office/drawing/2014/main" id="{BDF4165E-DCC6-4201-B84F-FA191F010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1851305F-E183-4237-9B06-5A42AF585F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Graphic 19">
            <a:extLst>
              <a:ext uri="{FF2B5EF4-FFF2-40B4-BE49-F238E27FC236}">
                <a16:creationId xmlns:a16="http://schemas.microsoft.com/office/drawing/2014/main" id="{9451D3C7-2F37-4DC8-AAD7-A71AF7EF9D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 y="-4763"/>
            <a:ext cx="12188825" cy="13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2360539D-6441-4FB3-B57E-13AB886EAFC8}"/>
              </a:ext>
            </a:extLst>
          </p:cNvPr>
          <p:cNvSpPr txBox="1"/>
          <p:nvPr/>
        </p:nvSpPr>
        <p:spPr>
          <a:xfrm>
            <a:off x="6965337" y="2673648"/>
            <a:ext cx="3866062" cy="923330"/>
          </a:xfrm>
          <a:prstGeom prst="rect">
            <a:avLst/>
          </a:prstGeom>
          <a:noFill/>
        </p:spPr>
        <p:txBody>
          <a:bodyPr wrap="square" rtlCol="0">
            <a:spAutoFit/>
          </a:bodyPr>
          <a:lstStyle/>
          <a:p>
            <a:r>
              <a:rPr lang="en-US" sz="1800" dirty="0">
                <a:latin typeface="+mn-lt"/>
                <a:ea typeface="+mn-ea"/>
              </a:rPr>
              <a:t>The Grants in Pipeline Dashboard aids planning by enabling up-to-date snapshots of grants’ status.</a:t>
            </a:r>
          </a:p>
        </p:txBody>
      </p:sp>
      <p:cxnSp>
        <p:nvCxnSpPr>
          <p:cNvPr id="14" name="Straight Connector 13">
            <a:extLst>
              <a:ext uri="{FF2B5EF4-FFF2-40B4-BE49-F238E27FC236}">
                <a16:creationId xmlns:a16="http://schemas.microsoft.com/office/drawing/2014/main" id="{D29E8E4E-1A23-42F5-AC02-405014F98704}"/>
              </a:ext>
            </a:extLst>
          </p:cNvPr>
          <p:cNvCxnSpPr>
            <a:cxnSpLocks/>
          </p:cNvCxnSpPr>
          <p:nvPr/>
        </p:nvCxnSpPr>
        <p:spPr>
          <a:xfrm>
            <a:off x="6210300" y="1384300"/>
            <a:ext cx="0" cy="350551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15F63BD-7532-43F1-B90E-B77D59D8D9CA}"/>
              </a:ext>
            </a:extLst>
          </p:cNvPr>
          <p:cNvSpPr txBox="1"/>
          <p:nvPr/>
        </p:nvSpPr>
        <p:spPr>
          <a:xfrm>
            <a:off x="4532499" y="5359162"/>
            <a:ext cx="3316101" cy="738664"/>
          </a:xfrm>
          <a:prstGeom prst="rect">
            <a:avLst/>
          </a:prstGeom>
          <a:noFill/>
        </p:spPr>
        <p:txBody>
          <a:bodyPr wrap="square" rtlCol="0">
            <a:spAutoFit/>
          </a:bodyPr>
          <a:lstStyle/>
          <a:p>
            <a:r>
              <a:rPr lang="en-US" sz="1800" dirty="0">
                <a:hlinkClick r:id="rId6"/>
              </a:rPr>
              <a:t>https://bit.ly/GrantsDashboard</a:t>
            </a:r>
            <a:endParaRPr lang="en-US" sz="1800" dirty="0"/>
          </a:p>
          <a:p>
            <a:endParaRPr lang="en-US" dirty="0"/>
          </a:p>
        </p:txBody>
      </p:sp>
      <p:grpSp>
        <p:nvGrpSpPr>
          <p:cNvPr id="10" name="Group 9">
            <a:extLst>
              <a:ext uri="{FF2B5EF4-FFF2-40B4-BE49-F238E27FC236}">
                <a16:creationId xmlns:a16="http://schemas.microsoft.com/office/drawing/2014/main" id="{D6BEFD61-351B-43DB-90CA-5253B3445D7C}"/>
              </a:ext>
            </a:extLst>
          </p:cNvPr>
          <p:cNvGrpSpPr/>
          <p:nvPr/>
        </p:nvGrpSpPr>
        <p:grpSpPr>
          <a:xfrm>
            <a:off x="667307" y="1848166"/>
            <a:ext cx="4958238" cy="3041652"/>
            <a:chOff x="667307" y="1848166"/>
            <a:chExt cx="4958238" cy="3041652"/>
          </a:xfrm>
        </p:grpSpPr>
        <p:pic>
          <p:nvPicPr>
            <p:cNvPr id="12" name="Picture 11">
              <a:extLst>
                <a:ext uri="{FF2B5EF4-FFF2-40B4-BE49-F238E27FC236}">
                  <a16:creationId xmlns:a16="http://schemas.microsoft.com/office/drawing/2014/main" id="{A00076E6-51E5-4B6D-930F-70F97DE306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7307" y="1848166"/>
              <a:ext cx="4958238" cy="3041652"/>
            </a:xfrm>
            <a:prstGeom prst="rect">
              <a:avLst/>
            </a:prstGeom>
          </p:spPr>
        </p:pic>
        <p:pic>
          <p:nvPicPr>
            <p:cNvPr id="9" name="Picture 8">
              <a:extLst>
                <a:ext uri="{FF2B5EF4-FFF2-40B4-BE49-F238E27FC236}">
                  <a16:creationId xmlns:a16="http://schemas.microsoft.com/office/drawing/2014/main" id="{857F4E18-2ADB-4363-A8B5-EAB36BA99B95}"/>
                </a:ext>
              </a:extLst>
            </p:cNvPr>
            <p:cNvPicPr>
              <a:picLocks noChangeAspect="1"/>
            </p:cNvPicPr>
            <p:nvPr/>
          </p:nvPicPr>
          <p:blipFill rotWithShape="1">
            <a:blip r:embed="rId8"/>
            <a:srcRect l="23245" r="21870"/>
            <a:stretch/>
          </p:blipFill>
          <p:spPr>
            <a:xfrm>
              <a:off x="1371072" y="2166633"/>
              <a:ext cx="3583065" cy="2111939"/>
            </a:xfrm>
            <a:prstGeom prst="rect">
              <a:avLst/>
            </a:prstGeom>
          </p:spPr>
        </p:pic>
      </p:grpSp>
      <p:grpSp>
        <p:nvGrpSpPr>
          <p:cNvPr id="3" name="Group 2">
            <a:extLst>
              <a:ext uri="{FF2B5EF4-FFF2-40B4-BE49-F238E27FC236}">
                <a16:creationId xmlns:a16="http://schemas.microsoft.com/office/drawing/2014/main" id="{FEDC3302-3B3D-CA13-8A0C-3026D91861FF}"/>
              </a:ext>
            </a:extLst>
          </p:cNvPr>
          <p:cNvGrpSpPr/>
          <p:nvPr/>
        </p:nvGrpSpPr>
        <p:grpSpPr>
          <a:xfrm>
            <a:off x="8663348" y="6189789"/>
            <a:ext cx="3010872" cy="651005"/>
            <a:chOff x="8663348" y="6189789"/>
            <a:chExt cx="3010872" cy="651005"/>
          </a:xfrm>
        </p:grpSpPr>
        <p:grpSp>
          <p:nvGrpSpPr>
            <p:cNvPr id="11" name="Group 1">
              <a:extLst>
                <a:ext uri="{FF2B5EF4-FFF2-40B4-BE49-F238E27FC236}">
                  <a16:creationId xmlns:a16="http://schemas.microsoft.com/office/drawing/2014/main" id="{B7CE3DCC-EE16-D4F3-B0B9-D606389C769B}"/>
                </a:ext>
              </a:extLst>
            </p:cNvPr>
            <p:cNvGrpSpPr>
              <a:grpSpLocks/>
            </p:cNvGrpSpPr>
            <p:nvPr/>
          </p:nvGrpSpPr>
          <p:grpSpPr bwMode="auto">
            <a:xfrm>
              <a:off x="8663348" y="6231092"/>
              <a:ext cx="2027263" cy="574039"/>
              <a:chOff x="7443039" y="5320816"/>
              <a:chExt cx="3009744" cy="851384"/>
            </a:xfrm>
          </p:grpSpPr>
          <p:pic>
            <p:nvPicPr>
              <p:cNvPr id="16" name="Picture 7">
                <a:extLst>
                  <a:ext uri="{FF2B5EF4-FFF2-40B4-BE49-F238E27FC236}">
                    <a16:creationId xmlns:a16="http://schemas.microsoft.com/office/drawing/2014/main" id="{604BAF33-3E06-E002-8E70-BE6CA57CE15A}"/>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2018-Baldrige-Award-Recipient-Logo-CS6.png">
                <a:extLst>
                  <a:ext uri="{FF2B5EF4-FFF2-40B4-BE49-F238E27FC236}">
                    <a16:creationId xmlns:a16="http://schemas.microsoft.com/office/drawing/2014/main" id="{8574F315-E25A-9955-F821-67DCF875DF7C}"/>
                  </a:ext>
                </a:extLst>
              </p:cNvPr>
              <p:cNvPicPr>
                <a:picLocks noChangeAspect="1"/>
              </p:cNvPicPr>
              <p:nvPr/>
            </p:nvPicPr>
            <p:blipFill>
              <a:blip r:embed="rId10"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descr="A red and blue sign with white text&#10;&#10;Description automatically generated">
              <a:extLst>
                <a:ext uri="{FF2B5EF4-FFF2-40B4-BE49-F238E27FC236}">
                  <a16:creationId xmlns:a16="http://schemas.microsoft.com/office/drawing/2014/main" id="{AC84A819-9EEE-5852-2E1B-E244B8FFDE8E}"/>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2293085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2" name="Text Box 3">
            <a:extLst>
              <a:ext uri="{FF2B5EF4-FFF2-40B4-BE49-F238E27FC236}">
                <a16:creationId xmlns:a16="http://schemas.microsoft.com/office/drawing/2014/main" id="{2072027D-7DB4-30F3-EA1A-38F842100892}"/>
              </a:ext>
            </a:extLst>
          </p:cNvPr>
          <p:cNvSpPr txBox="1">
            <a:spLocks noChangeArrowheads="1"/>
          </p:cNvSpPr>
          <p:nvPr/>
        </p:nvSpPr>
        <p:spPr bwMode="auto">
          <a:xfrm>
            <a:off x="381000" y="919040"/>
            <a:ext cx="955547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4000" b="1" dirty="0">
                <a:solidFill>
                  <a:schemeClr val="bg1"/>
                </a:solidFill>
                <a:latin typeface="Century Gothic" panose="020B0502020202020204" pitchFamily="34" charset="0"/>
              </a:rPr>
              <a:t>BOARD APPOINTMENTS</a:t>
            </a:r>
          </a:p>
        </p:txBody>
      </p:sp>
      <p:sp>
        <p:nvSpPr>
          <p:cNvPr id="4" name="TextBox 3">
            <a:extLst>
              <a:ext uri="{FF2B5EF4-FFF2-40B4-BE49-F238E27FC236}">
                <a16:creationId xmlns:a16="http://schemas.microsoft.com/office/drawing/2014/main" id="{BAAFF7FD-526C-A159-E4A3-677602EECC72}"/>
              </a:ext>
            </a:extLst>
          </p:cNvPr>
          <p:cNvSpPr txBox="1"/>
          <p:nvPr/>
        </p:nvSpPr>
        <p:spPr>
          <a:xfrm>
            <a:off x="533400" y="5241027"/>
            <a:ext cx="4000472" cy="946413"/>
          </a:xfrm>
          <a:prstGeom prst="rect">
            <a:avLst/>
          </a:prstGeom>
          <a:noFill/>
        </p:spPr>
        <p:txBody>
          <a:bodyPr wrap="square">
            <a:spAutoFit/>
          </a:bodyPr>
          <a:lstStyle/>
          <a:p>
            <a:pPr>
              <a:lnSpc>
                <a:spcPct val="100000"/>
              </a:lnSpc>
              <a:spcBef>
                <a:spcPts val="881"/>
              </a:spcBef>
              <a:buNone/>
            </a:pPr>
            <a:r>
              <a:rPr lang="en-US" altLang="en-US" b="1" dirty="0">
                <a:solidFill>
                  <a:schemeClr val="bg1"/>
                </a:solidFill>
                <a:latin typeface="Century Gothic" panose="020B0502020202020204" pitchFamily="34" charset="0"/>
              </a:rPr>
              <a:t>W. WENDELL HALL</a:t>
            </a:r>
            <a:endParaRPr lang="en-US" altLang="en-US" sz="2000" b="1" dirty="0">
              <a:solidFill>
                <a:schemeClr val="bg1"/>
              </a:solidFill>
              <a:latin typeface="Century Gothic" panose="020B0502020202020204" pitchFamily="34" charset="0"/>
            </a:endParaRPr>
          </a:p>
          <a:p>
            <a:pPr>
              <a:lnSpc>
                <a:spcPct val="100000"/>
              </a:lnSpc>
              <a:spcBef>
                <a:spcPts val="881"/>
              </a:spcBef>
              <a:buNone/>
            </a:pPr>
            <a:r>
              <a:rPr lang="en-US" altLang="en-US" sz="2400" dirty="0">
                <a:solidFill>
                  <a:schemeClr val="bg1"/>
                </a:solidFill>
                <a:latin typeface="Century Gothic" panose="020B0502020202020204" pitchFamily="34" charset="0"/>
              </a:rPr>
              <a:t>CHAIR</a:t>
            </a:r>
          </a:p>
        </p:txBody>
      </p:sp>
    </p:spTree>
    <p:extLst>
      <p:ext uri="{BB962C8B-B14F-4D97-AF65-F5344CB8AC3E}">
        <p14:creationId xmlns:p14="http://schemas.microsoft.com/office/powerpoint/2010/main" val="2134629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4ADD-B477-468B-9996-00244D139E6B}"/>
              </a:ext>
            </a:extLst>
          </p:cNvPr>
          <p:cNvSpPr>
            <a:spLocks noGrp="1"/>
          </p:cNvSpPr>
          <p:nvPr>
            <p:ph type="title"/>
          </p:nvPr>
        </p:nvSpPr>
        <p:spPr>
          <a:xfrm>
            <a:off x="359833" y="284028"/>
            <a:ext cx="10079567" cy="495385"/>
          </a:xfrm>
        </p:spPr>
        <p:txBody>
          <a:bodyPr>
            <a:normAutofit fontScale="90000"/>
          </a:bodyPr>
          <a:lstStyle/>
          <a:p>
            <a:r>
              <a:rPr lang="en-US" sz="3600" dirty="0"/>
              <a:t>Grant Highlight</a:t>
            </a:r>
          </a:p>
        </p:txBody>
      </p:sp>
      <p:grpSp>
        <p:nvGrpSpPr>
          <p:cNvPr id="5" name="Group 1">
            <a:extLst>
              <a:ext uri="{FF2B5EF4-FFF2-40B4-BE49-F238E27FC236}">
                <a16:creationId xmlns:a16="http://schemas.microsoft.com/office/drawing/2014/main" id="{7DA9AD24-5805-4732-8150-AD5FBAD63201}"/>
              </a:ext>
            </a:extLst>
          </p:cNvPr>
          <p:cNvGrpSpPr>
            <a:grpSpLocks/>
          </p:cNvGrpSpPr>
          <p:nvPr/>
        </p:nvGrpSpPr>
        <p:grpSpPr bwMode="auto">
          <a:xfrm>
            <a:off x="0" y="6145213"/>
            <a:ext cx="12192000" cy="712787"/>
            <a:chOff x="0" y="6145212"/>
            <a:chExt cx="12192000" cy="712788"/>
          </a:xfrm>
        </p:grpSpPr>
        <p:pic>
          <p:nvPicPr>
            <p:cNvPr id="6" name="Picture 2" descr="title">
              <a:extLst>
                <a:ext uri="{FF2B5EF4-FFF2-40B4-BE49-F238E27FC236}">
                  <a16:creationId xmlns:a16="http://schemas.microsoft.com/office/drawing/2014/main" id="{BDF4165E-DCC6-4201-B84F-FA191F010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1851305F-E183-4237-9B06-5A42AF585F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Graphic 19">
            <a:extLst>
              <a:ext uri="{FF2B5EF4-FFF2-40B4-BE49-F238E27FC236}">
                <a16:creationId xmlns:a16="http://schemas.microsoft.com/office/drawing/2014/main" id="{9451D3C7-2F37-4DC8-AAD7-A71AF7EF9D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 y="-4763"/>
            <a:ext cx="12188825" cy="13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2360539D-6441-4FB3-B57E-13AB886EAFC8}"/>
              </a:ext>
            </a:extLst>
          </p:cNvPr>
          <p:cNvSpPr txBox="1"/>
          <p:nvPr/>
        </p:nvSpPr>
        <p:spPr>
          <a:xfrm>
            <a:off x="359833" y="914400"/>
            <a:ext cx="7310897" cy="6078587"/>
          </a:xfrm>
          <a:prstGeom prst="rect">
            <a:avLst/>
          </a:prstGeom>
          <a:noFill/>
        </p:spPr>
        <p:txBody>
          <a:bodyPr wrap="square" rtlCol="0">
            <a:spAutoFit/>
          </a:bodyPr>
          <a:lstStyle/>
          <a:p>
            <a:r>
              <a:rPr lang="en-US" b="1" dirty="0">
                <a:latin typeface="+mn-lt"/>
                <a:ea typeface="+mn-ea"/>
              </a:rPr>
              <a:t>Recently awarded</a:t>
            </a:r>
            <a:r>
              <a:rPr lang="en-US" sz="2400" b="1" dirty="0"/>
              <a:t>: </a:t>
            </a:r>
            <a:r>
              <a:rPr lang="en-US" dirty="0">
                <a:latin typeface="+mn-lt"/>
                <a:ea typeface="+mn-ea"/>
              </a:rPr>
              <a:t>$2,749,496</a:t>
            </a:r>
          </a:p>
          <a:p>
            <a:r>
              <a:rPr lang="en-US" sz="1800" b="1" dirty="0">
                <a:latin typeface="+mn-lt"/>
                <a:ea typeface="+mn-ea"/>
              </a:rPr>
              <a:t>Funder: </a:t>
            </a:r>
            <a:r>
              <a:rPr lang="en-US" b="1" dirty="0"/>
              <a:t>		</a:t>
            </a:r>
            <a:r>
              <a:rPr lang="en-US" sz="1800" dirty="0">
                <a:latin typeface="+mn-lt"/>
                <a:ea typeface="+mn-ea"/>
              </a:rPr>
              <a:t>Department of Education</a:t>
            </a:r>
          </a:p>
          <a:p>
            <a:r>
              <a:rPr lang="en-US" b="1" dirty="0"/>
              <a:t>		</a:t>
            </a:r>
            <a:r>
              <a:rPr lang="en-US" sz="1800" b="1" dirty="0">
                <a:latin typeface="+mn-lt"/>
                <a:ea typeface="+mn-ea"/>
              </a:rPr>
              <a:t>Strengthening Institutions Program</a:t>
            </a:r>
          </a:p>
          <a:p>
            <a:r>
              <a:rPr lang="en-US" sz="1800" b="1" dirty="0">
                <a:latin typeface="+mn-lt"/>
                <a:ea typeface="+mn-ea"/>
              </a:rPr>
              <a:t>Recipient:</a:t>
            </a:r>
            <a:r>
              <a:rPr lang="en-US" b="1" dirty="0"/>
              <a:t>	</a:t>
            </a:r>
            <a:r>
              <a:rPr lang="en-US" sz="1800" b="1" dirty="0">
                <a:latin typeface="+mn-lt"/>
                <a:ea typeface="+mn-ea"/>
              </a:rPr>
              <a:t>NLC</a:t>
            </a:r>
            <a:r>
              <a:rPr lang="en-US" b="1" dirty="0"/>
              <a:t> </a:t>
            </a:r>
            <a:r>
              <a:rPr lang="en-US" sz="1800" dirty="0">
                <a:latin typeface="+mn-lt"/>
                <a:ea typeface="+mn-ea"/>
              </a:rPr>
              <a:t>(with a district-wide focus)</a:t>
            </a:r>
          </a:p>
          <a:p>
            <a:r>
              <a:rPr lang="en-US" sz="1800" b="1" dirty="0">
                <a:latin typeface="+mn-lt"/>
                <a:ea typeface="+mn-ea"/>
              </a:rPr>
              <a:t>Project Period: </a:t>
            </a:r>
            <a:r>
              <a:rPr lang="en-US" b="1" dirty="0"/>
              <a:t>	</a:t>
            </a:r>
            <a:r>
              <a:rPr lang="en-US" sz="1800" dirty="0">
                <a:latin typeface="+mn-lt"/>
                <a:ea typeface="+mn-ea"/>
              </a:rPr>
              <a:t>2024 to 2027</a:t>
            </a:r>
          </a:p>
          <a:p>
            <a:r>
              <a:rPr lang="en-US" sz="1800" b="1" dirty="0">
                <a:latin typeface="+mn-lt"/>
                <a:ea typeface="+mn-ea"/>
              </a:rPr>
              <a:t>Project:</a:t>
            </a:r>
            <a:r>
              <a:rPr lang="en-US" b="1" dirty="0"/>
              <a:t>		</a:t>
            </a:r>
            <a:r>
              <a:rPr lang="en-US" sz="1800" b="1" dirty="0">
                <a:latin typeface="+mn-lt"/>
                <a:ea typeface="+mn-ea"/>
              </a:rPr>
              <a:t>AlamoSUCCESS</a:t>
            </a:r>
          </a:p>
          <a:p>
            <a:endParaRPr lang="en-US" sz="1600" dirty="0"/>
          </a:p>
          <a:p>
            <a:endParaRPr lang="en-US" sz="1600" dirty="0"/>
          </a:p>
          <a:p>
            <a:pPr>
              <a:lnSpc>
                <a:spcPct val="150000"/>
              </a:lnSpc>
            </a:pPr>
            <a:r>
              <a:rPr lang="en-US" sz="1800" b="1" u="sng" dirty="0">
                <a:latin typeface="+mn-lt"/>
                <a:ea typeface="+mn-ea"/>
              </a:rPr>
              <a:t>Purpose: </a:t>
            </a:r>
          </a:p>
          <a:p>
            <a:pPr eaLnBrk="1" hangingPunct="1"/>
            <a:r>
              <a:rPr lang="en-US" sz="1800" dirty="0">
                <a:latin typeface="+mn-lt"/>
                <a:ea typeface="+mn-ea"/>
              </a:rPr>
              <a:t>The purpose is two-fold: 1) in years 1-3, to “democratize” data by providing faculty and staff training in use of multiple newly-developed dashboards and self-service analytics tools and 2) in years 3 and 5 provide additional services to a) student groups including pregnant or parenting students, and b) near-completers who have not re-enrolled since 2018. </a:t>
            </a:r>
            <a:r>
              <a:rPr lang="en-US" sz="1800" i="1" dirty="0">
                <a:latin typeface="+mn-lt"/>
                <a:ea typeface="+mn-ea"/>
              </a:rPr>
              <a:t>(Note: student groups to receive additional services can change if there is evidence of greater need in other populations.)</a:t>
            </a:r>
          </a:p>
          <a:p>
            <a:r>
              <a:rPr lang="en-US" sz="1800" dirty="0">
                <a:latin typeface="+mn-lt"/>
                <a:ea typeface="+mn-ea"/>
              </a:rPr>
              <a:t> </a:t>
            </a:r>
          </a:p>
          <a:p>
            <a:endParaRPr lang="en-US" sz="1800" dirty="0">
              <a:latin typeface="+mn-lt"/>
              <a:ea typeface="+mn-ea"/>
            </a:endParaRPr>
          </a:p>
          <a:p>
            <a:pPr marL="285750" indent="-285750">
              <a:buFont typeface="Arial" panose="020B0604020202020204" pitchFamily="34" charset="0"/>
              <a:buChar char="•"/>
            </a:pPr>
            <a:endParaRPr lang="en-US" dirty="0"/>
          </a:p>
        </p:txBody>
      </p:sp>
      <p:pic>
        <p:nvPicPr>
          <p:cNvPr id="9" name="Picture 8" descr="A book with blue text&#10;&#10;Description automatically generated">
            <a:extLst>
              <a:ext uri="{FF2B5EF4-FFF2-40B4-BE49-F238E27FC236}">
                <a16:creationId xmlns:a16="http://schemas.microsoft.com/office/drawing/2014/main" id="{33056A91-851D-7DE7-98CA-3398C73011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40363">
            <a:off x="8174023" y="527609"/>
            <a:ext cx="3470957" cy="5012628"/>
          </a:xfrm>
          <a:prstGeom prst="rect">
            <a:avLst/>
          </a:prstGeom>
        </p:spPr>
      </p:pic>
      <p:grpSp>
        <p:nvGrpSpPr>
          <p:cNvPr id="3" name="Group 2">
            <a:extLst>
              <a:ext uri="{FF2B5EF4-FFF2-40B4-BE49-F238E27FC236}">
                <a16:creationId xmlns:a16="http://schemas.microsoft.com/office/drawing/2014/main" id="{450F4689-D9C1-8FD5-FFDF-83AAEEC4DB2E}"/>
              </a:ext>
            </a:extLst>
          </p:cNvPr>
          <p:cNvGrpSpPr/>
          <p:nvPr/>
        </p:nvGrpSpPr>
        <p:grpSpPr>
          <a:xfrm>
            <a:off x="8663348" y="6189789"/>
            <a:ext cx="3010872" cy="651005"/>
            <a:chOff x="8663348" y="6189789"/>
            <a:chExt cx="3010872" cy="651005"/>
          </a:xfrm>
        </p:grpSpPr>
        <p:grpSp>
          <p:nvGrpSpPr>
            <p:cNvPr id="4" name="Group 1">
              <a:extLst>
                <a:ext uri="{FF2B5EF4-FFF2-40B4-BE49-F238E27FC236}">
                  <a16:creationId xmlns:a16="http://schemas.microsoft.com/office/drawing/2014/main" id="{C973A0A1-91D3-ACDF-08D6-82F60623704B}"/>
                </a:ext>
              </a:extLst>
            </p:cNvPr>
            <p:cNvGrpSpPr>
              <a:grpSpLocks/>
            </p:cNvGrpSpPr>
            <p:nvPr/>
          </p:nvGrpSpPr>
          <p:grpSpPr bwMode="auto">
            <a:xfrm>
              <a:off x="8663348" y="6231092"/>
              <a:ext cx="2027263" cy="574039"/>
              <a:chOff x="7443039" y="5320816"/>
              <a:chExt cx="3009744" cy="851384"/>
            </a:xfrm>
          </p:grpSpPr>
          <p:pic>
            <p:nvPicPr>
              <p:cNvPr id="11" name="Picture 7">
                <a:extLst>
                  <a:ext uri="{FF2B5EF4-FFF2-40B4-BE49-F238E27FC236}">
                    <a16:creationId xmlns:a16="http://schemas.microsoft.com/office/drawing/2014/main" id="{2AEB99C6-CA9B-F3D3-67F1-57D9346F8B1B}"/>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2018-Baldrige-Award-Recipient-Logo-CS6.png">
                <a:extLst>
                  <a:ext uri="{FF2B5EF4-FFF2-40B4-BE49-F238E27FC236}">
                    <a16:creationId xmlns:a16="http://schemas.microsoft.com/office/drawing/2014/main" id="{DE55B522-8445-0461-1B99-ED6CD73437CC}"/>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9" descr="A red and blue sign with white text&#10;&#10;Description automatically generated">
              <a:extLst>
                <a:ext uri="{FF2B5EF4-FFF2-40B4-BE49-F238E27FC236}">
                  <a16:creationId xmlns:a16="http://schemas.microsoft.com/office/drawing/2014/main" id="{DB01D666-203C-3F9C-0439-4F6CB0EE3815}"/>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19642677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
            <a:extLst>
              <a:ext uri="{FF2B5EF4-FFF2-40B4-BE49-F238E27FC236}">
                <a16:creationId xmlns:a16="http://schemas.microsoft.com/office/drawing/2014/main" id="{C583CA3C-5511-47ED-8F62-881AE4F7D4E9}"/>
              </a:ext>
            </a:extLst>
          </p:cNvPr>
          <p:cNvGrpSpPr>
            <a:grpSpLocks/>
          </p:cNvGrpSpPr>
          <p:nvPr/>
        </p:nvGrpSpPr>
        <p:grpSpPr bwMode="auto">
          <a:xfrm>
            <a:off x="0" y="6145213"/>
            <a:ext cx="12192000" cy="712787"/>
            <a:chOff x="0" y="6145212"/>
            <a:chExt cx="12192000" cy="712788"/>
          </a:xfrm>
        </p:grpSpPr>
        <p:pic>
          <p:nvPicPr>
            <p:cNvPr id="5" name="Picture 2" descr="title">
              <a:extLst>
                <a:ext uri="{FF2B5EF4-FFF2-40B4-BE49-F238E27FC236}">
                  <a16:creationId xmlns:a16="http://schemas.microsoft.com/office/drawing/2014/main" id="{2F78497A-00CD-4B68-BBCC-839184FE09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923F952-2D38-45E5-8393-D4602B243D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a:extLst>
              <a:ext uri="{FF2B5EF4-FFF2-40B4-BE49-F238E27FC236}">
                <a16:creationId xmlns:a16="http://schemas.microsoft.com/office/drawing/2014/main" id="{A36E3100-6CC2-4B1A-80CD-1AB102174AAA}"/>
              </a:ext>
            </a:extLst>
          </p:cNvPr>
          <p:cNvSpPr txBox="1"/>
          <p:nvPr/>
        </p:nvSpPr>
        <p:spPr>
          <a:xfrm>
            <a:off x="4647742" y="2133600"/>
            <a:ext cx="2438400" cy="369332"/>
          </a:xfrm>
          <a:prstGeom prst="rect">
            <a:avLst/>
          </a:prstGeom>
          <a:noFill/>
        </p:spPr>
        <p:txBody>
          <a:bodyPr wrap="square" rtlCol="0">
            <a:spAutoFit/>
          </a:bodyPr>
          <a:lstStyle/>
          <a:p>
            <a:pPr algn="ctr"/>
            <a:r>
              <a:rPr lang="en-US" sz="1800" b="1" dirty="0">
                <a:solidFill>
                  <a:srgbClr val="106550"/>
                </a:solidFill>
                <a:latin typeface="+mj-lt"/>
              </a:rPr>
              <a:t>Thank you.</a:t>
            </a:r>
            <a:endParaRPr lang="en-US" b="1" dirty="0">
              <a:solidFill>
                <a:srgbClr val="106550"/>
              </a:solidFill>
              <a:latin typeface="+mj-lt"/>
            </a:endParaRPr>
          </a:p>
        </p:txBody>
      </p:sp>
      <p:pic>
        <p:nvPicPr>
          <p:cNvPr id="8" name="Picture 7">
            <a:extLst>
              <a:ext uri="{FF2B5EF4-FFF2-40B4-BE49-F238E27FC236}">
                <a16:creationId xmlns:a16="http://schemas.microsoft.com/office/drawing/2014/main" id="{EF163D8A-483D-4153-A55E-6D6F620A80F5}"/>
              </a:ext>
            </a:extLst>
          </p:cNvPr>
          <p:cNvPicPr>
            <a:picLocks noChangeAspect="1"/>
          </p:cNvPicPr>
          <p:nvPr/>
        </p:nvPicPr>
        <p:blipFill>
          <a:blip r:embed="rId4"/>
          <a:stretch>
            <a:fillRect/>
          </a:stretch>
        </p:blipFill>
        <p:spPr>
          <a:xfrm>
            <a:off x="319933" y="203091"/>
            <a:ext cx="3146251" cy="759873"/>
          </a:xfrm>
          <a:prstGeom prst="rect">
            <a:avLst/>
          </a:prstGeom>
        </p:spPr>
      </p:pic>
      <p:sp>
        <p:nvSpPr>
          <p:cNvPr id="10" name="TextBox 9">
            <a:extLst>
              <a:ext uri="{FF2B5EF4-FFF2-40B4-BE49-F238E27FC236}">
                <a16:creationId xmlns:a16="http://schemas.microsoft.com/office/drawing/2014/main" id="{6C59EE0F-7ECD-44BC-B28D-C51B3E3916D9}"/>
              </a:ext>
            </a:extLst>
          </p:cNvPr>
          <p:cNvSpPr txBox="1"/>
          <p:nvPr/>
        </p:nvSpPr>
        <p:spPr>
          <a:xfrm>
            <a:off x="3561434" y="1676400"/>
            <a:ext cx="4611016" cy="369332"/>
          </a:xfrm>
          <a:prstGeom prst="rect">
            <a:avLst/>
          </a:prstGeom>
          <a:noFill/>
        </p:spPr>
        <p:txBody>
          <a:bodyPr wrap="square" rtlCol="0">
            <a:spAutoFit/>
          </a:bodyPr>
          <a:lstStyle/>
          <a:p>
            <a:pPr algn="ctr"/>
            <a:r>
              <a:rPr lang="en-US" sz="1800" dirty="0">
                <a:solidFill>
                  <a:srgbClr val="106550"/>
                </a:solidFill>
                <a:latin typeface="+mj-lt"/>
                <a:ea typeface="+mn-ea"/>
              </a:rPr>
              <a:t>On behalf of the Grants Team, </a:t>
            </a:r>
          </a:p>
        </p:txBody>
      </p:sp>
      <p:pic>
        <p:nvPicPr>
          <p:cNvPr id="9" name="Graphic 19">
            <a:extLst>
              <a:ext uri="{FF2B5EF4-FFF2-40B4-BE49-F238E27FC236}">
                <a16:creationId xmlns:a16="http://schemas.microsoft.com/office/drawing/2014/main" id="{271BC7B1-0F4D-4F18-94E9-1ED647B91E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 y="-4763"/>
            <a:ext cx="12188825" cy="130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45555B34-7D05-EBE2-A4A5-63C5FA33E322}"/>
              </a:ext>
            </a:extLst>
          </p:cNvPr>
          <p:cNvGrpSpPr/>
          <p:nvPr/>
        </p:nvGrpSpPr>
        <p:grpSpPr>
          <a:xfrm>
            <a:off x="8663348" y="6189789"/>
            <a:ext cx="3010872" cy="651005"/>
            <a:chOff x="8663348" y="6189789"/>
            <a:chExt cx="3010872" cy="651005"/>
          </a:xfrm>
        </p:grpSpPr>
        <p:grpSp>
          <p:nvGrpSpPr>
            <p:cNvPr id="3" name="Group 1">
              <a:extLst>
                <a:ext uri="{FF2B5EF4-FFF2-40B4-BE49-F238E27FC236}">
                  <a16:creationId xmlns:a16="http://schemas.microsoft.com/office/drawing/2014/main" id="{52838E1F-928E-BB5A-0A0A-BD72CAEB8E92}"/>
                </a:ext>
              </a:extLst>
            </p:cNvPr>
            <p:cNvGrpSpPr>
              <a:grpSpLocks/>
            </p:cNvGrpSpPr>
            <p:nvPr/>
          </p:nvGrpSpPr>
          <p:grpSpPr bwMode="auto">
            <a:xfrm>
              <a:off x="8663348" y="6231092"/>
              <a:ext cx="2027263" cy="574039"/>
              <a:chOff x="7443039" y="5320816"/>
              <a:chExt cx="3009744" cy="851384"/>
            </a:xfrm>
          </p:grpSpPr>
          <p:pic>
            <p:nvPicPr>
              <p:cNvPr id="12" name="Picture 7">
                <a:extLst>
                  <a:ext uri="{FF2B5EF4-FFF2-40B4-BE49-F238E27FC236}">
                    <a16:creationId xmlns:a16="http://schemas.microsoft.com/office/drawing/2014/main" id="{6D699DA2-E42F-1BE7-EF7F-A8759AEA216D}"/>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2018-Baldrige-Award-Recipient-Logo-CS6.png">
                <a:extLst>
                  <a:ext uri="{FF2B5EF4-FFF2-40B4-BE49-F238E27FC236}">
                    <a16:creationId xmlns:a16="http://schemas.microsoft.com/office/drawing/2014/main" id="{B31BB8A9-1768-E178-3F8C-7B1BC04A53BC}"/>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descr="A red and blue sign with white text&#10;&#10;Description automatically generated">
              <a:extLst>
                <a:ext uri="{FF2B5EF4-FFF2-40B4-BE49-F238E27FC236}">
                  <a16:creationId xmlns:a16="http://schemas.microsoft.com/office/drawing/2014/main" id="{CD665000-2B87-BD90-B060-95D392D8A06B}"/>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42492191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tle">
            <a:extLst>
              <a:ext uri="{FF2B5EF4-FFF2-40B4-BE49-F238E27FC236}">
                <a16:creationId xmlns:a16="http://schemas.microsoft.com/office/drawing/2014/main" id="{9D1BEEDF-1607-4429-9C9B-EC87A2E16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9700" y="-29369"/>
            <a:ext cx="12522200" cy="691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2A54DCE0-E547-B640-8ACF-61ADDAF7FB9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239000" y="3948113"/>
            <a:ext cx="34639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01F1FB5-EFCD-4D4D-AD9E-1864C59A5444}"/>
              </a:ext>
            </a:extLst>
          </p:cNvPr>
          <p:cNvCxnSpPr/>
          <p:nvPr/>
        </p:nvCxnSpPr>
        <p:spPr>
          <a:xfrm>
            <a:off x="7086600" y="52578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7A5B90C-B91A-8646-B0F1-A24830ABF02B}"/>
              </a:ext>
            </a:extLst>
          </p:cNvPr>
          <p:cNvCxnSpPr/>
          <p:nvPr/>
        </p:nvCxnSpPr>
        <p:spPr>
          <a:xfrm>
            <a:off x="7086600" y="6248400"/>
            <a:ext cx="37338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7402149B-C1E2-963E-30BF-C7665AAA46F2}"/>
              </a:ext>
            </a:extLst>
          </p:cNvPr>
          <p:cNvGrpSpPr/>
          <p:nvPr/>
        </p:nvGrpSpPr>
        <p:grpSpPr>
          <a:xfrm>
            <a:off x="7114850" y="5349240"/>
            <a:ext cx="3529449" cy="866487"/>
            <a:chOff x="7114850" y="5349240"/>
            <a:chExt cx="3529449" cy="866487"/>
          </a:xfrm>
        </p:grpSpPr>
        <p:pic>
          <p:nvPicPr>
            <p:cNvPr id="8" name="Picture 1">
              <a:extLst>
                <a:ext uri="{FF2B5EF4-FFF2-40B4-BE49-F238E27FC236}">
                  <a16:creationId xmlns:a16="http://schemas.microsoft.com/office/drawing/2014/main" id="{AA242F71-8A68-AA44-BAF5-E4A42B2AE434}"/>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8925938" y="5364480"/>
              <a:ext cx="809784" cy="82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018-Baldrige-Award-Recipient-Logo-CS6.png">
              <a:extLst>
                <a:ext uri="{FF2B5EF4-FFF2-40B4-BE49-F238E27FC236}">
                  <a16:creationId xmlns:a16="http://schemas.microsoft.com/office/drawing/2014/main" id="{0C5DECE8-13AF-D447-A70B-91A9526BBD6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114850" y="5349240"/>
              <a:ext cx="15478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red and blue sign with white text&#10;&#10;Description automatically generated">
              <a:extLst>
                <a:ext uri="{FF2B5EF4-FFF2-40B4-BE49-F238E27FC236}">
                  <a16:creationId xmlns:a16="http://schemas.microsoft.com/office/drawing/2014/main" id="{AA6C56B3-B593-58EC-888E-9A720B6819B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34600" y="5349240"/>
              <a:ext cx="509699" cy="866487"/>
            </a:xfrm>
            <a:prstGeom prst="rect">
              <a:avLst/>
            </a:prstGeom>
          </p:spPr>
        </p:pic>
      </p:grpSp>
      <p:sp>
        <p:nvSpPr>
          <p:cNvPr id="2" name="Text Box 3">
            <a:extLst>
              <a:ext uri="{FF2B5EF4-FFF2-40B4-BE49-F238E27FC236}">
                <a16:creationId xmlns:a16="http://schemas.microsoft.com/office/drawing/2014/main" id="{2072027D-7DB4-30F3-EA1A-38F842100892}"/>
              </a:ext>
            </a:extLst>
          </p:cNvPr>
          <p:cNvSpPr txBox="1">
            <a:spLocks noChangeArrowheads="1"/>
          </p:cNvSpPr>
          <p:nvPr/>
        </p:nvSpPr>
        <p:spPr bwMode="auto">
          <a:xfrm>
            <a:off x="381000" y="919040"/>
            <a:ext cx="9555479"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50000"/>
              </a:spcBef>
              <a:buFontTx/>
              <a:buNone/>
            </a:pPr>
            <a:r>
              <a:rPr lang="en-US" altLang="en-US" sz="4000" b="1" dirty="0">
                <a:solidFill>
                  <a:schemeClr val="bg1"/>
                </a:solidFill>
                <a:latin typeface="Century Gothic" panose="020B0502020202020204" pitchFamily="34" charset="0"/>
              </a:rPr>
              <a:t>OTHER BUSINESS</a:t>
            </a:r>
          </a:p>
          <a:p>
            <a:pPr>
              <a:lnSpc>
                <a:spcPct val="100000"/>
              </a:lnSpc>
              <a:spcBef>
                <a:spcPct val="50000"/>
              </a:spcBef>
              <a:buFontTx/>
              <a:buNone/>
            </a:pPr>
            <a:r>
              <a:rPr lang="en-US" altLang="en-US" sz="2400" dirty="0">
                <a:solidFill>
                  <a:schemeClr val="bg1"/>
                </a:solidFill>
                <a:latin typeface="Century Gothic" panose="020B0502020202020204" pitchFamily="34" charset="0"/>
              </a:rPr>
              <a:t>NOVEMBER 13, 2024</a:t>
            </a:r>
            <a:endParaRPr lang="en-US" altLang="en-US" sz="2000" dirty="0">
              <a:solidFill>
                <a:schemeClr val="bg1"/>
              </a:solidFill>
              <a:latin typeface="Century Gothic" panose="020B0502020202020204" pitchFamily="34" charset="0"/>
            </a:endParaRPr>
          </a:p>
        </p:txBody>
      </p:sp>
      <p:sp>
        <p:nvSpPr>
          <p:cNvPr id="4" name="TextBox 3">
            <a:extLst>
              <a:ext uri="{FF2B5EF4-FFF2-40B4-BE49-F238E27FC236}">
                <a16:creationId xmlns:a16="http://schemas.microsoft.com/office/drawing/2014/main" id="{BAAFF7FD-526C-A159-E4A3-677602EECC72}"/>
              </a:ext>
            </a:extLst>
          </p:cNvPr>
          <p:cNvSpPr txBox="1"/>
          <p:nvPr/>
        </p:nvSpPr>
        <p:spPr>
          <a:xfrm>
            <a:off x="533400" y="5241027"/>
            <a:ext cx="4000472" cy="884858"/>
          </a:xfrm>
          <a:prstGeom prst="rect">
            <a:avLst/>
          </a:prstGeom>
          <a:noFill/>
        </p:spPr>
        <p:txBody>
          <a:bodyPr wrap="square">
            <a:spAutoFit/>
          </a:bodyPr>
          <a:lstStyle/>
          <a:p>
            <a:pPr>
              <a:lnSpc>
                <a:spcPct val="100000"/>
              </a:lnSpc>
              <a:spcBef>
                <a:spcPts val="881"/>
              </a:spcBef>
              <a:buNone/>
            </a:pPr>
            <a:r>
              <a:rPr lang="en-US" altLang="en-US" b="1" dirty="0">
                <a:solidFill>
                  <a:schemeClr val="bg1"/>
                </a:solidFill>
                <a:latin typeface="Century Gothic" panose="020B0502020202020204" pitchFamily="34" charset="0"/>
              </a:rPr>
              <a:t>W. WENDELL HALL</a:t>
            </a:r>
          </a:p>
          <a:p>
            <a:pPr>
              <a:lnSpc>
                <a:spcPct val="100000"/>
              </a:lnSpc>
              <a:spcBef>
                <a:spcPts val="881"/>
              </a:spcBef>
              <a:buNone/>
            </a:pPr>
            <a:r>
              <a:rPr lang="en-US" altLang="en-US" sz="2000" dirty="0">
                <a:solidFill>
                  <a:schemeClr val="bg1"/>
                </a:solidFill>
                <a:latin typeface="Century Gothic" panose="020B0502020202020204" pitchFamily="34" charset="0"/>
              </a:rPr>
              <a:t>CHAIR</a:t>
            </a:r>
            <a:endParaRPr lang="en-US" altLang="en-US" sz="24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7041010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
            <a:extLst>
              <a:ext uri="{FF2B5EF4-FFF2-40B4-BE49-F238E27FC236}">
                <a16:creationId xmlns:a16="http://schemas.microsoft.com/office/drawing/2014/main" id="{8F91EF3F-CA49-F247-BF37-A375F54DB938}"/>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2F797A22-A0DB-7548-98DA-65E3ABB1E93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48533370-8EFE-F044-9779-458719657F5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
            <a:extLst>
              <a:ext uri="{FF2B5EF4-FFF2-40B4-BE49-F238E27FC236}">
                <a16:creationId xmlns:a16="http://schemas.microsoft.com/office/drawing/2014/main" id="{EA26D976-B6CF-6FA8-BA88-0FF882F9B1B0}"/>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CDDDECE6-B4D1-7C45-8936-1CD47938260A}"/>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14D03E20-2D30-9A40-ADA2-060CC559D1EF}"/>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E990129B-F8BA-9444-9DBD-354DE638AF83}"/>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15A75811-5766-8719-5C1E-7DE18E53F86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
        <p:nvSpPr>
          <p:cNvPr id="4" name="Rectangle 6">
            <a:extLst>
              <a:ext uri="{FF2B5EF4-FFF2-40B4-BE49-F238E27FC236}">
                <a16:creationId xmlns:a16="http://schemas.microsoft.com/office/drawing/2014/main" id="{FF527722-8F6E-E685-75ED-510A4DAF76FD}"/>
              </a:ext>
            </a:extLst>
          </p:cNvPr>
          <p:cNvSpPr>
            <a:spLocks noChangeArrowheads="1"/>
          </p:cNvSpPr>
          <p:nvPr/>
        </p:nvSpPr>
        <p:spPr bwMode="auto">
          <a:xfrm>
            <a:off x="1593980" y="631824"/>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FontTx/>
              <a:buNone/>
            </a:pPr>
            <a:r>
              <a:rPr lang="en-US" altLang="en-US" sz="3600" b="1" dirty="0">
                <a:solidFill>
                  <a:srgbClr val="0072BB"/>
                </a:solidFill>
                <a:latin typeface="DIN Offc" panose="020B0504020101020102"/>
              </a:rPr>
              <a:t>OTHER BUSINESS</a:t>
            </a:r>
          </a:p>
        </p:txBody>
      </p:sp>
      <p:sp>
        <p:nvSpPr>
          <p:cNvPr id="5" name="Rectangle 11">
            <a:extLst>
              <a:ext uri="{FF2B5EF4-FFF2-40B4-BE49-F238E27FC236}">
                <a16:creationId xmlns:a16="http://schemas.microsoft.com/office/drawing/2014/main" id="{02D8FFE4-896C-5CB3-F249-95E259F7229C}"/>
              </a:ext>
            </a:extLst>
          </p:cNvPr>
          <p:cNvSpPr>
            <a:spLocks noChangeArrowheads="1"/>
          </p:cNvSpPr>
          <p:nvPr/>
        </p:nvSpPr>
        <p:spPr bwMode="auto">
          <a:xfrm>
            <a:off x="990600" y="2039715"/>
            <a:ext cx="10376875" cy="3043462"/>
          </a:xfrm>
          <a:prstGeom prst="rect">
            <a:avLst/>
          </a:prstGeom>
          <a:noFill/>
          <a:ln>
            <a:noFill/>
          </a:ln>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marL="0" indent="0">
              <a:lnSpc>
                <a:spcPct val="100000"/>
              </a:lnSpc>
              <a:spcBef>
                <a:spcPct val="20000"/>
              </a:spcBef>
              <a:buNone/>
              <a:defRPr/>
            </a:pPr>
            <a:r>
              <a:rPr lang="en-US" altLang="en-US" sz="1800" dirty="0">
                <a:latin typeface="Century Gothic" panose="020B0502020202020204" pitchFamily="34" charset="0"/>
              </a:rPr>
              <a:t>FOUNDATION BOARD FORMS TO COMPLETE:</a:t>
            </a:r>
          </a:p>
          <a:p>
            <a:pPr marL="0" indent="0">
              <a:lnSpc>
                <a:spcPct val="100000"/>
              </a:lnSpc>
              <a:spcBef>
                <a:spcPct val="20000"/>
              </a:spcBef>
              <a:buNone/>
              <a:defRPr/>
            </a:pPr>
            <a:endParaRPr lang="en-US" altLang="en-US" sz="2000" dirty="0">
              <a:latin typeface="Century Gothic" panose="020B0502020202020204" pitchFamily="34" charset="0"/>
            </a:endParaRPr>
          </a:p>
          <a:p>
            <a:pPr>
              <a:lnSpc>
                <a:spcPct val="100000"/>
              </a:lnSpc>
              <a:spcBef>
                <a:spcPct val="20000"/>
              </a:spcBef>
              <a:defRPr/>
            </a:pPr>
            <a:r>
              <a:rPr lang="en-US" altLang="en-US" sz="1800" dirty="0">
                <a:latin typeface="Century Gothic" panose="020B0502020202020204" pitchFamily="34" charset="0"/>
              </a:rPr>
              <a:t>UPDATE BOARD MEMBER PROFILE</a:t>
            </a:r>
          </a:p>
          <a:p>
            <a:pPr>
              <a:lnSpc>
                <a:spcPct val="100000"/>
              </a:lnSpc>
              <a:spcBef>
                <a:spcPct val="20000"/>
              </a:spcBef>
              <a:defRPr/>
            </a:pPr>
            <a:r>
              <a:rPr lang="en-US" altLang="en-US" sz="1800" dirty="0">
                <a:latin typeface="Century Gothic" panose="020B0502020202020204" pitchFamily="34" charset="0"/>
              </a:rPr>
              <a:t>ANNUAL RENEWAL OF CONFLICT-OF-INTEREST STATEMENT – </a:t>
            </a:r>
            <a:r>
              <a:rPr lang="en-US" altLang="en-US" sz="1800" i="1" dirty="0">
                <a:latin typeface="Century Gothic" panose="020B0502020202020204" pitchFamily="34" charset="0"/>
              </a:rPr>
              <a:t>SIGNATURE REQUIRED</a:t>
            </a:r>
          </a:p>
          <a:p>
            <a:pPr>
              <a:lnSpc>
                <a:spcPct val="100000"/>
              </a:lnSpc>
              <a:spcBef>
                <a:spcPct val="20000"/>
              </a:spcBef>
              <a:defRPr/>
            </a:pPr>
            <a:r>
              <a:rPr lang="en-US" altLang="en-US" sz="1800" dirty="0">
                <a:latin typeface="Century Gothic" panose="020B0502020202020204" pitchFamily="34" charset="0"/>
              </a:rPr>
              <a:t>ANNUAL RENEWAL PLEDGE FORM</a:t>
            </a:r>
          </a:p>
          <a:p>
            <a:pPr>
              <a:lnSpc>
                <a:spcPct val="100000"/>
              </a:lnSpc>
              <a:spcBef>
                <a:spcPct val="20000"/>
              </a:spcBef>
              <a:defRPr/>
            </a:pPr>
            <a:endParaRPr lang="en-US" altLang="en-US" sz="1600" dirty="0">
              <a:latin typeface="Century Gothic" panose="020B0502020202020204" pitchFamily="34" charset="0"/>
            </a:endParaRPr>
          </a:p>
          <a:p>
            <a:pPr marL="0" indent="0">
              <a:lnSpc>
                <a:spcPct val="100000"/>
              </a:lnSpc>
              <a:spcBef>
                <a:spcPct val="20000"/>
              </a:spcBef>
              <a:buNone/>
              <a:defRPr/>
            </a:pPr>
            <a:endParaRPr lang="en-US" altLang="en-US" sz="1200" dirty="0">
              <a:latin typeface="Century Gothic" panose="020B0502020202020204" pitchFamily="34" charset="0"/>
            </a:endParaRPr>
          </a:p>
        </p:txBody>
      </p:sp>
    </p:spTree>
    <p:extLst>
      <p:ext uri="{BB962C8B-B14F-4D97-AF65-F5344CB8AC3E}">
        <p14:creationId xmlns:p14="http://schemas.microsoft.com/office/powerpoint/2010/main" val="25678357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FC412-32B6-7ED2-8333-301A9E9F10F9}"/>
            </a:ext>
          </a:extLst>
        </p:cNvPr>
        <p:cNvGrpSpPr/>
        <p:nvPr/>
      </p:nvGrpSpPr>
      <p:grpSpPr>
        <a:xfrm>
          <a:off x="0" y="0"/>
          <a:ext cx="0" cy="0"/>
          <a:chOff x="0" y="0"/>
          <a:chExt cx="0" cy="0"/>
        </a:xfrm>
      </p:grpSpPr>
      <p:grpSp>
        <p:nvGrpSpPr>
          <p:cNvPr id="16" name="Group 1">
            <a:extLst>
              <a:ext uri="{FF2B5EF4-FFF2-40B4-BE49-F238E27FC236}">
                <a16:creationId xmlns:a16="http://schemas.microsoft.com/office/drawing/2014/main" id="{9C53BBDE-07AA-D388-20DB-B56FC3B88089}"/>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45CAE2A7-4DFF-A59A-02BB-494FA6A2A86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207CC6C1-6C23-7E3D-6567-06236E5B9D94}"/>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
            <a:extLst>
              <a:ext uri="{FF2B5EF4-FFF2-40B4-BE49-F238E27FC236}">
                <a16:creationId xmlns:a16="http://schemas.microsoft.com/office/drawing/2014/main" id="{DB388403-DFFC-3E64-07C7-94504AB9AB6A}"/>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CC34A252-D763-502B-E517-CB1FCC3BBD2A}"/>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52A64920-99C3-B673-CBCC-E5150082E2D1}"/>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F28EBDDC-6A36-FAB9-BB6A-5484B6FEF127}"/>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C4B9001C-D8B5-F13A-E236-3CA1234C38C7}"/>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
        <p:nvSpPr>
          <p:cNvPr id="4" name="Rectangle 6">
            <a:extLst>
              <a:ext uri="{FF2B5EF4-FFF2-40B4-BE49-F238E27FC236}">
                <a16:creationId xmlns:a16="http://schemas.microsoft.com/office/drawing/2014/main" id="{215C7874-6C70-0039-62C8-222AA74545CA}"/>
              </a:ext>
            </a:extLst>
          </p:cNvPr>
          <p:cNvSpPr>
            <a:spLocks noChangeArrowheads="1"/>
          </p:cNvSpPr>
          <p:nvPr/>
        </p:nvSpPr>
        <p:spPr bwMode="auto">
          <a:xfrm>
            <a:off x="1593980" y="631824"/>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FontTx/>
              <a:buNone/>
            </a:pPr>
            <a:r>
              <a:rPr lang="en-US" altLang="en-US" sz="3600" b="1" dirty="0">
                <a:solidFill>
                  <a:srgbClr val="0072BB"/>
                </a:solidFill>
                <a:latin typeface="DIN Offc" panose="020B0504020101020102"/>
              </a:rPr>
              <a:t>UPCOMING MEETINGS AND EVENTS</a:t>
            </a:r>
          </a:p>
        </p:txBody>
      </p:sp>
      <p:sp>
        <p:nvSpPr>
          <p:cNvPr id="5" name="Rectangle 11">
            <a:extLst>
              <a:ext uri="{FF2B5EF4-FFF2-40B4-BE49-F238E27FC236}">
                <a16:creationId xmlns:a16="http://schemas.microsoft.com/office/drawing/2014/main" id="{671A6880-E56B-D846-6C72-5828169C0227}"/>
              </a:ext>
            </a:extLst>
          </p:cNvPr>
          <p:cNvSpPr>
            <a:spLocks noChangeArrowheads="1"/>
          </p:cNvSpPr>
          <p:nvPr/>
        </p:nvSpPr>
        <p:spPr bwMode="auto">
          <a:xfrm>
            <a:off x="990600" y="2039715"/>
            <a:ext cx="10376875" cy="3043462"/>
          </a:xfrm>
          <a:prstGeom prst="rect">
            <a:avLst/>
          </a:prstGeom>
          <a:noFill/>
          <a:ln>
            <a:noFill/>
          </a:ln>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marL="0" indent="0">
              <a:lnSpc>
                <a:spcPct val="100000"/>
              </a:lnSpc>
              <a:spcBef>
                <a:spcPct val="20000"/>
              </a:spcBef>
              <a:buNone/>
              <a:defRPr/>
            </a:pPr>
            <a:endParaRPr lang="en-US" altLang="en-US" sz="1400" dirty="0">
              <a:latin typeface="Century Gothic" panose="020B0502020202020204" pitchFamily="34" charset="0"/>
            </a:endParaRPr>
          </a:p>
          <a:p>
            <a:pPr>
              <a:lnSpc>
                <a:spcPct val="100000"/>
              </a:lnSpc>
              <a:spcBef>
                <a:spcPct val="20000"/>
              </a:spcBef>
              <a:defRPr/>
            </a:pPr>
            <a:r>
              <a:rPr lang="en-US" altLang="en-US" sz="2000" dirty="0">
                <a:latin typeface="Century Gothic" panose="020B0502020202020204" pitchFamily="34" charset="0"/>
              </a:rPr>
              <a:t>2024 Alamo Colleges Foundation Holiday Appreciation Reception; </a:t>
            </a:r>
          </a:p>
          <a:p>
            <a:pPr marL="0" indent="0">
              <a:lnSpc>
                <a:spcPct val="100000"/>
              </a:lnSpc>
              <a:spcBef>
                <a:spcPct val="20000"/>
              </a:spcBef>
              <a:buNone/>
              <a:defRPr/>
            </a:pPr>
            <a:r>
              <a:rPr lang="en-US" altLang="en-US" sz="2000" dirty="0">
                <a:latin typeface="Century Gothic" panose="020B0502020202020204" pitchFamily="34" charset="0"/>
              </a:rPr>
              <a:t>	</a:t>
            </a:r>
            <a:r>
              <a:rPr lang="en-US" altLang="en-US" sz="1600" dirty="0">
                <a:latin typeface="Century Gothic" panose="020B0502020202020204" pitchFamily="34" charset="0"/>
              </a:rPr>
              <a:t>Thursday, December 5, 2024; 5 – 7 PM; San Antonio Country Club</a:t>
            </a:r>
          </a:p>
          <a:p>
            <a:pPr marL="0" indent="0">
              <a:lnSpc>
                <a:spcPct val="100000"/>
              </a:lnSpc>
              <a:spcBef>
                <a:spcPct val="20000"/>
              </a:spcBef>
              <a:buNone/>
              <a:defRPr/>
            </a:pPr>
            <a:endParaRPr lang="en-US" altLang="en-US" sz="1400" dirty="0">
              <a:latin typeface="Century Gothic" panose="020B0502020202020204" pitchFamily="34" charset="0"/>
            </a:endParaRPr>
          </a:p>
          <a:p>
            <a:pPr eaLnBrk="1" hangingPunct="1">
              <a:lnSpc>
                <a:spcPct val="100000"/>
              </a:lnSpc>
              <a:spcBef>
                <a:spcPct val="20000"/>
              </a:spcBef>
              <a:defRPr/>
            </a:pPr>
            <a:r>
              <a:rPr lang="en-US" altLang="en-US" sz="2000" dirty="0">
                <a:latin typeface="Century Gothic" panose="020B0502020202020204" pitchFamily="34" charset="0"/>
              </a:rPr>
              <a:t>17</a:t>
            </a:r>
            <a:r>
              <a:rPr lang="en-US" altLang="en-US" sz="2000" baseline="30000" dirty="0">
                <a:latin typeface="Century Gothic" panose="020B0502020202020204" pitchFamily="34" charset="0"/>
              </a:rPr>
              <a:t>th</a:t>
            </a:r>
            <a:r>
              <a:rPr lang="en-US" altLang="en-US" sz="2000" dirty="0">
                <a:latin typeface="Century Gothic" panose="020B0502020202020204" pitchFamily="34" charset="0"/>
              </a:rPr>
              <a:t> Annual Fabulous GED Brunch; Sat., December 7, 2024; </a:t>
            </a:r>
          </a:p>
          <a:p>
            <a:pPr marL="457200" lvl="1" indent="0" eaLnBrk="1" hangingPunct="1">
              <a:lnSpc>
                <a:spcPct val="100000"/>
              </a:lnSpc>
              <a:spcBef>
                <a:spcPct val="20000"/>
              </a:spcBef>
              <a:buNone/>
              <a:defRPr/>
            </a:pPr>
            <a:r>
              <a:rPr lang="en-US" altLang="en-US" sz="1600" dirty="0">
                <a:latin typeface="Century Gothic" panose="020B0502020202020204" pitchFamily="34" charset="0"/>
              </a:rPr>
              <a:t>	9 AM-Holiday Market and 11 AM – 1 PM-Brunch and Program; The Westin San Antonio North</a:t>
            </a:r>
          </a:p>
        </p:txBody>
      </p:sp>
    </p:spTree>
    <p:extLst>
      <p:ext uri="{BB962C8B-B14F-4D97-AF65-F5344CB8AC3E}">
        <p14:creationId xmlns:p14="http://schemas.microsoft.com/office/powerpoint/2010/main" val="8366845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6586A-D372-B0B4-08A8-75359389A213}"/>
            </a:ext>
          </a:extLst>
        </p:cNvPr>
        <p:cNvGrpSpPr/>
        <p:nvPr/>
      </p:nvGrpSpPr>
      <p:grpSpPr>
        <a:xfrm>
          <a:off x="0" y="0"/>
          <a:ext cx="0" cy="0"/>
          <a:chOff x="0" y="0"/>
          <a:chExt cx="0" cy="0"/>
        </a:xfrm>
      </p:grpSpPr>
      <p:grpSp>
        <p:nvGrpSpPr>
          <p:cNvPr id="16" name="Group 1">
            <a:extLst>
              <a:ext uri="{FF2B5EF4-FFF2-40B4-BE49-F238E27FC236}">
                <a16:creationId xmlns:a16="http://schemas.microsoft.com/office/drawing/2014/main" id="{0CAB0C5B-E540-50F6-7110-A39A1EA53736}"/>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F04A5CA1-563E-7FE8-3BEB-9DBB932157F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E3D3DAF7-48A1-8C45-C908-42DB3930F27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
            <a:extLst>
              <a:ext uri="{FF2B5EF4-FFF2-40B4-BE49-F238E27FC236}">
                <a16:creationId xmlns:a16="http://schemas.microsoft.com/office/drawing/2014/main" id="{E79F1646-0F56-E306-30BD-B729FE678AA8}"/>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5FFB64CE-5A51-1265-A696-7CDCCD4F9202}"/>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BFBB50A7-0C84-B2E8-0729-C6DF7316DCBB}"/>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46734CE5-4C89-EE22-184E-C372786DDD6B}"/>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9DA0429E-41AA-ECA8-5828-AEFBC4775F1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
        <p:nvSpPr>
          <p:cNvPr id="4" name="Rectangle 6">
            <a:extLst>
              <a:ext uri="{FF2B5EF4-FFF2-40B4-BE49-F238E27FC236}">
                <a16:creationId xmlns:a16="http://schemas.microsoft.com/office/drawing/2014/main" id="{67F1FDB5-A3B8-062F-E13B-5C0E0AC435BA}"/>
              </a:ext>
            </a:extLst>
          </p:cNvPr>
          <p:cNvSpPr>
            <a:spLocks noChangeArrowheads="1"/>
          </p:cNvSpPr>
          <p:nvPr/>
        </p:nvSpPr>
        <p:spPr bwMode="auto">
          <a:xfrm>
            <a:off x="1593980" y="631824"/>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FontTx/>
              <a:buNone/>
            </a:pPr>
            <a:r>
              <a:rPr lang="en-US" altLang="en-US" sz="3600" b="1" dirty="0">
                <a:solidFill>
                  <a:srgbClr val="0072BB"/>
                </a:solidFill>
                <a:latin typeface="DIN Offc" panose="020B0504020101020102"/>
              </a:rPr>
              <a:t>2025 PROPOSED MEETING DATES</a:t>
            </a:r>
          </a:p>
        </p:txBody>
      </p:sp>
      <p:sp>
        <p:nvSpPr>
          <p:cNvPr id="5" name="Rectangle 11">
            <a:extLst>
              <a:ext uri="{FF2B5EF4-FFF2-40B4-BE49-F238E27FC236}">
                <a16:creationId xmlns:a16="http://schemas.microsoft.com/office/drawing/2014/main" id="{A4F7DBF5-5F16-CFA4-1AA8-19B71C7B5590}"/>
              </a:ext>
            </a:extLst>
          </p:cNvPr>
          <p:cNvSpPr>
            <a:spLocks noChangeArrowheads="1"/>
          </p:cNvSpPr>
          <p:nvPr/>
        </p:nvSpPr>
        <p:spPr bwMode="auto">
          <a:xfrm>
            <a:off x="1283205" y="1869592"/>
            <a:ext cx="10376875" cy="3043462"/>
          </a:xfrm>
          <a:prstGeom prst="rect">
            <a:avLst/>
          </a:prstGeom>
          <a:noFill/>
          <a:ln>
            <a:noFill/>
          </a:ln>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200000"/>
              </a:lnSpc>
              <a:spcBef>
                <a:spcPct val="20000"/>
              </a:spcBef>
              <a:defRPr/>
            </a:pPr>
            <a:r>
              <a:rPr lang="en-US" altLang="en-US" sz="1800" dirty="0">
                <a:latin typeface="Century Gothic" panose="020B0502020202020204" pitchFamily="34" charset="0"/>
              </a:rPr>
              <a:t>Wednesday, February 19, 2025, noon – 2:00 p.m.</a:t>
            </a:r>
          </a:p>
          <a:p>
            <a:pPr>
              <a:lnSpc>
                <a:spcPct val="200000"/>
              </a:lnSpc>
              <a:spcBef>
                <a:spcPct val="20000"/>
              </a:spcBef>
              <a:defRPr/>
            </a:pPr>
            <a:r>
              <a:rPr lang="en-US" altLang="en-US" sz="1800" dirty="0">
                <a:latin typeface="Century Gothic" panose="020B0502020202020204" pitchFamily="34" charset="0"/>
              </a:rPr>
              <a:t>Wednesday, May 7, 2025, noon – 2:00 p.m.</a:t>
            </a:r>
          </a:p>
          <a:p>
            <a:pPr>
              <a:lnSpc>
                <a:spcPct val="200000"/>
              </a:lnSpc>
              <a:spcBef>
                <a:spcPct val="20000"/>
              </a:spcBef>
              <a:defRPr/>
            </a:pPr>
            <a:r>
              <a:rPr lang="en-US" altLang="en-US" sz="1800" dirty="0">
                <a:latin typeface="Century Gothic" panose="020B0502020202020204" pitchFamily="34" charset="0"/>
              </a:rPr>
              <a:t>Wednesday, August 13, 2025, noon – 2:00 p.m.</a:t>
            </a:r>
          </a:p>
          <a:p>
            <a:pPr>
              <a:lnSpc>
                <a:spcPct val="200000"/>
              </a:lnSpc>
              <a:spcBef>
                <a:spcPct val="20000"/>
              </a:spcBef>
              <a:defRPr/>
            </a:pPr>
            <a:r>
              <a:rPr lang="en-US" altLang="en-US" sz="1800" dirty="0">
                <a:latin typeface="Century Gothic" panose="020B0502020202020204" pitchFamily="34" charset="0"/>
              </a:rPr>
              <a:t>Wednesday, November 12, 2025, noon – 3:00 p.m. </a:t>
            </a:r>
          </a:p>
          <a:p>
            <a:pPr marL="0" indent="0">
              <a:lnSpc>
                <a:spcPct val="100000"/>
              </a:lnSpc>
              <a:spcBef>
                <a:spcPct val="20000"/>
              </a:spcBef>
              <a:buNone/>
              <a:defRPr/>
            </a:pPr>
            <a:r>
              <a:rPr lang="en-US" altLang="en-US" sz="1800" dirty="0">
                <a:latin typeface="Century Gothic" panose="020B0502020202020204" pitchFamily="34" charset="0"/>
              </a:rPr>
              <a:t>        (Annual board meeting/Election of officers)</a:t>
            </a:r>
          </a:p>
          <a:p>
            <a:pPr marL="0" indent="0">
              <a:lnSpc>
                <a:spcPct val="100000"/>
              </a:lnSpc>
              <a:spcBef>
                <a:spcPct val="20000"/>
              </a:spcBef>
              <a:buNone/>
              <a:defRPr/>
            </a:pPr>
            <a:endParaRPr lang="en-US" altLang="en-US" sz="1800" dirty="0">
              <a:latin typeface="Century Gothic" panose="020B0502020202020204" pitchFamily="34" charset="0"/>
            </a:endParaRPr>
          </a:p>
          <a:p>
            <a:pPr lvl="1">
              <a:lnSpc>
                <a:spcPct val="100000"/>
              </a:lnSpc>
              <a:spcBef>
                <a:spcPct val="20000"/>
              </a:spcBef>
              <a:buFont typeface="Courier New" panose="02070309020205020404" pitchFamily="49" charset="0"/>
              <a:buChar char="o"/>
              <a:defRPr/>
            </a:pPr>
            <a:r>
              <a:rPr lang="en-US" altLang="en-US" sz="1800" dirty="0">
                <a:latin typeface="Century Gothic" panose="020B0502020202020204" pitchFamily="34" charset="0"/>
              </a:rPr>
              <a:t>Location: ACCESS, Broadway Room – room 100</a:t>
            </a:r>
          </a:p>
          <a:p>
            <a:pPr>
              <a:lnSpc>
                <a:spcPct val="100000"/>
              </a:lnSpc>
              <a:spcBef>
                <a:spcPct val="20000"/>
              </a:spcBef>
              <a:defRPr/>
            </a:pPr>
            <a:endParaRPr lang="en-US" altLang="en-US" sz="1600" dirty="0">
              <a:latin typeface="Century Gothic" panose="020B0502020202020204" pitchFamily="34" charset="0"/>
            </a:endParaRPr>
          </a:p>
          <a:p>
            <a:pPr marL="0" indent="0">
              <a:lnSpc>
                <a:spcPct val="100000"/>
              </a:lnSpc>
              <a:spcBef>
                <a:spcPct val="20000"/>
              </a:spcBef>
              <a:buNone/>
              <a:defRPr/>
            </a:pPr>
            <a:endParaRPr lang="en-US" altLang="en-US" sz="1200" dirty="0">
              <a:latin typeface="Century Gothic" panose="020B0502020202020204" pitchFamily="34" charset="0"/>
            </a:endParaRPr>
          </a:p>
        </p:txBody>
      </p:sp>
    </p:spTree>
    <p:extLst>
      <p:ext uri="{BB962C8B-B14F-4D97-AF65-F5344CB8AC3E}">
        <p14:creationId xmlns:p14="http://schemas.microsoft.com/office/powerpoint/2010/main" val="7115501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7956C-2AB4-0F6E-1BC8-3A05375FD9D4}"/>
            </a:ext>
          </a:extLst>
        </p:cNvPr>
        <p:cNvGrpSpPr/>
        <p:nvPr/>
      </p:nvGrpSpPr>
      <p:grpSpPr>
        <a:xfrm>
          <a:off x="0" y="0"/>
          <a:ext cx="0" cy="0"/>
          <a:chOff x="0" y="0"/>
          <a:chExt cx="0" cy="0"/>
        </a:xfrm>
      </p:grpSpPr>
      <p:pic>
        <p:nvPicPr>
          <p:cNvPr id="17410" name="Picture 2" descr="title">
            <a:extLst>
              <a:ext uri="{FF2B5EF4-FFF2-40B4-BE49-F238E27FC236}">
                <a16:creationId xmlns:a16="http://schemas.microsoft.com/office/drawing/2014/main" id="{999BE944-A643-0404-BFBF-202A4FCC3C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3">
            <a:extLst>
              <a:ext uri="{FF2B5EF4-FFF2-40B4-BE49-F238E27FC236}">
                <a16:creationId xmlns:a16="http://schemas.microsoft.com/office/drawing/2014/main" id="{85C83F7D-60FA-A77B-AB80-E2EB705236EE}"/>
              </a:ext>
            </a:extLst>
          </p:cNvPr>
          <p:cNvSpPr txBox="1">
            <a:spLocks noChangeArrowheads="1"/>
          </p:cNvSpPr>
          <p:nvPr/>
        </p:nvSpPr>
        <p:spPr bwMode="auto">
          <a:xfrm>
            <a:off x="2689225" y="969963"/>
            <a:ext cx="670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50000"/>
              </a:spcBef>
              <a:buFontTx/>
              <a:buNone/>
            </a:pPr>
            <a:r>
              <a:rPr lang="en-US" altLang="en-US" sz="3200">
                <a:solidFill>
                  <a:schemeClr val="bg1"/>
                </a:solidFill>
                <a:latin typeface="Century Gothic" panose="020B0502020202020204" pitchFamily="34" charset="0"/>
              </a:rPr>
              <a:t>Thank you!</a:t>
            </a:r>
          </a:p>
        </p:txBody>
      </p:sp>
      <p:pic>
        <p:nvPicPr>
          <p:cNvPr id="17412" name="Picture 1">
            <a:extLst>
              <a:ext uri="{FF2B5EF4-FFF2-40B4-BE49-F238E27FC236}">
                <a16:creationId xmlns:a16="http://schemas.microsoft.com/office/drawing/2014/main" id="{9311F8BB-019D-64E6-B89D-8CFA1A4867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6725" y="4038600"/>
            <a:ext cx="3530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2">
            <a:extLst>
              <a:ext uri="{FF2B5EF4-FFF2-40B4-BE49-F238E27FC236}">
                <a16:creationId xmlns:a16="http://schemas.microsoft.com/office/drawing/2014/main" id="{5908154C-638B-4FE6-1A3D-5DC3C9275A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0363" y="4968875"/>
            <a:ext cx="3743325" cy="1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3">
            <a:extLst>
              <a:ext uri="{FF2B5EF4-FFF2-40B4-BE49-F238E27FC236}">
                <a16:creationId xmlns:a16="http://schemas.microsoft.com/office/drawing/2014/main" id="{919A653D-3BC0-1E9A-4281-BB8937935A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4338" y="3962400"/>
            <a:ext cx="3743325"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4">
            <a:extLst>
              <a:ext uri="{FF2B5EF4-FFF2-40B4-BE49-F238E27FC236}">
                <a16:creationId xmlns:a16="http://schemas.microsoft.com/office/drawing/2014/main" id="{AA842F7F-9135-3C95-F8E6-3DB9E1D607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4038" y="2895600"/>
            <a:ext cx="3463925"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5493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
            <a:extLst>
              <a:ext uri="{FF2B5EF4-FFF2-40B4-BE49-F238E27FC236}">
                <a16:creationId xmlns:a16="http://schemas.microsoft.com/office/drawing/2014/main" id="{8F91EF3F-CA49-F247-BF37-A375F54DB938}"/>
              </a:ext>
            </a:extLst>
          </p:cNvPr>
          <p:cNvGrpSpPr>
            <a:grpSpLocks/>
          </p:cNvGrpSpPr>
          <p:nvPr/>
        </p:nvGrpSpPr>
        <p:grpSpPr bwMode="auto">
          <a:xfrm>
            <a:off x="0" y="6145213"/>
            <a:ext cx="12192000" cy="712787"/>
            <a:chOff x="0" y="6145212"/>
            <a:chExt cx="12192000" cy="712788"/>
          </a:xfrm>
        </p:grpSpPr>
        <p:pic>
          <p:nvPicPr>
            <p:cNvPr id="18" name="Picture 2" descr="title">
              <a:extLst>
                <a:ext uri="{FF2B5EF4-FFF2-40B4-BE49-F238E27FC236}">
                  <a16:creationId xmlns:a16="http://schemas.microsoft.com/office/drawing/2014/main" id="{2F797A22-A0DB-7548-98DA-65E3ABB1E93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6145212"/>
              <a:ext cx="121920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a:extLst>
                <a:ext uri="{FF2B5EF4-FFF2-40B4-BE49-F238E27FC236}">
                  <a16:creationId xmlns:a16="http://schemas.microsoft.com/office/drawing/2014/main" id="{48533370-8EFE-F044-9779-458719657F5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38200" y="6226175"/>
              <a:ext cx="19812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6">
            <a:extLst>
              <a:ext uri="{FF2B5EF4-FFF2-40B4-BE49-F238E27FC236}">
                <a16:creationId xmlns:a16="http://schemas.microsoft.com/office/drawing/2014/main" id="{A7252793-16D8-4149-BFCB-48091ADCBB1C}"/>
              </a:ext>
            </a:extLst>
          </p:cNvPr>
          <p:cNvSpPr>
            <a:spLocks noChangeArrowheads="1"/>
          </p:cNvSpPr>
          <p:nvPr/>
        </p:nvSpPr>
        <p:spPr bwMode="auto">
          <a:xfrm>
            <a:off x="990601" y="227945"/>
            <a:ext cx="1021079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3600" b="1" dirty="0">
                <a:solidFill>
                  <a:srgbClr val="0070B9"/>
                </a:solidFill>
                <a:latin typeface="DIN Offc" panose="020B0504020101020102" pitchFamily="34" charset="77"/>
              </a:rPr>
              <a:t>ACTION ITEM – </a:t>
            </a:r>
          </a:p>
          <a:p>
            <a:pPr algn="ctr" eaLnBrk="1" hangingPunct="1">
              <a:defRPr/>
            </a:pPr>
            <a:r>
              <a:rPr lang="en-US" altLang="en-US" sz="3600" b="1" dirty="0">
                <a:solidFill>
                  <a:srgbClr val="0070B9"/>
                </a:solidFill>
                <a:latin typeface="DIN Offc" panose="020B0504020101020102" pitchFamily="34" charset="77"/>
              </a:rPr>
              <a:t>APPROVE APPOINTMENTS OF PRINCIPAL OFFICERS</a:t>
            </a:r>
          </a:p>
        </p:txBody>
      </p:sp>
      <p:sp>
        <p:nvSpPr>
          <p:cNvPr id="33" name="Rectangle 11">
            <a:extLst>
              <a:ext uri="{FF2B5EF4-FFF2-40B4-BE49-F238E27FC236}">
                <a16:creationId xmlns:a16="http://schemas.microsoft.com/office/drawing/2014/main" id="{5949C346-62DD-4D47-B9C4-2D1A4DA69A1C}"/>
              </a:ext>
            </a:extLst>
          </p:cNvPr>
          <p:cNvSpPr>
            <a:spLocks noChangeArrowheads="1"/>
          </p:cNvSpPr>
          <p:nvPr/>
        </p:nvSpPr>
        <p:spPr bwMode="auto">
          <a:xfrm>
            <a:off x="1104900" y="1600200"/>
            <a:ext cx="9982199" cy="4329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lgn="ctr">
              <a:spcBef>
                <a:spcPct val="20000"/>
              </a:spcBef>
              <a:defRPr sz="3200">
                <a:solidFill>
                  <a:schemeClr val="tx1"/>
                </a:solidFill>
                <a:latin typeface="Arial" charset="0"/>
                <a:ea typeface="ＭＳ Ｐゴシック" charset="-128"/>
              </a:defRPr>
            </a:lvl1pPr>
            <a:lvl2pPr marL="742950" indent="-285750" algn="ctr">
              <a:spcBef>
                <a:spcPct val="20000"/>
              </a:spcBef>
              <a:defRPr sz="2800">
                <a:solidFill>
                  <a:schemeClr val="tx1"/>
                </a:solidFill>
                <a:latin typeface="Arial" charset="0"/>
                <a:ea typeface="ＭＳ Ｐゴシック" charset="-128"/>
              </a:defRPr>
            </a:lvl2pPr>
            <a:lvl3pPr marL="1143000" indent="-228600" algn="ctr">
              <a:spcBef>
                <a:spcPct val="20000"/>
              </a:spcBef>
              <a:defRPr sz="2400">
                <a:solidFill>
                  <a:schemeClr val="tx1"/>
                </a:solidFill>
                <a:latin typeface="Arial" charset="0"/>
                <a:ea typeface="ＭＳ Ｐゴシック" charset="-128"/>
              </a:defRPr>
            </a:lvl3pPr>
            <a:lvl4pPr marL="1600200" indent="-228600" algn="ctr">
              <a:spcBef>
                <a:spcPct val="20000"/>
              </a:spcBef>
              <a:defRPr sz="2000">
                <a:solidFill>
                  <a:schemeClr val="tx1"/>
                </a:solidFill>
                <a:latin typeface="Arial" charset="0"/>
                <a:ea typeface="ＭＳ Ｐゴシック" charset="-128"/>
              </a:defRPr>
            </a:lvl4pPr>
            <a:lvl5pPr marL="2057400" indent="-228600" algn="ctr">
              <a:spcBef>
                <a:spcPct val="20000"/>
              </a:spcBef>
              <a:defRPr sz="2000">
                <a:solidFill>
                  <a:schemeClr val="tx1"/>
                </a:solidFill>
                <a:latin typeface="Arial" charset="0"/>
                <a:ea typeface="ＭＳ Ｐゴシック" charset="-128"/>
              </a:defRPr>
            </a:lvl5pPr>
            <a:lvl6pPr marL="2514600" indent="-228600" algn="ctr" fontAlgn="base">
              <a:spcBef>
                <a:spcPct val="20000"/>
              </a:spcBef>
              <a:spcAft>
                <a:spcPct val="0"/>
              </a:spcAft>
              <a:defRPr sz="2000">
                <a:solidFill>
                  <a:schemeClr val="tx1"/>
                </a:solidFill>
                <a:latin typeface="Arial" charset="0"/>
                <a:ea typeface="ＭＳ Ｐゴシック" charset="-128"/>
              </a:defRPr>
            </a:lvl6pPr>
            <a:lvl7pPr marL="2971800" indent="-228600" algn="ctr" fontAlgn="base">
              <a:spcBef>
                <a:spcPct val="20000"/>
              </a:spcBef>
              <a:spcAft>
                <a:spcPct val="0"/>
              </a:spcAft>
              <a:defRPr sz="2000">
                <a:solidFill>
                  <a:schemeClr val="tx1"/>
                </a:solidFill>
                <a:latin typeface="Arial" charset="0"/>
                <a:ea typeface="ＭＳ Ｐゴシック" charset="-128"/>
              </a:defRPr>
            </a:lvl7pPr>
            <a:lvl8pPr marL="3429000" indent="-228600" algn="ctr" fontAlgn="base">
              <a:spcBef>
                <a:spcPct val="20000"/>
              </a:spcBef>
              <a:spcAft>
                <a:spcPct val="0"/>
              </a:spcAft>
              <a:defRPr sz="2000">
                <a:solidFill>
                  <a:schemeClr val="tx1"/>
                </a:solidFill>
                <a:latin typeface="Arial" charset="0"/>
                <a:ea typeface="ＭＳ Ｐゴシック" charset="-128"/>
              </a:defRPr>
            </a:lvl8pPr>
            <a:lvl9pPr marL="3886200" indent="-228600" algn="ctr" fontAlgn="base">
              <a:spcBef>
                <a:spcPct val="20000"/>
              </a:spcBef>
              <a:spcAft>
                <a:spcPct val="0"/>
              </a:spcAft>
              <a:defRPr sz="2000">
                <a:solidFill>
                  <a:schemeClr val="tx1"/>
                </a:solidFill>
                <a:latin typeface="Arial" charset="0"/>
                <a:ea typeface="ＭＳ Ｐゴシック" charset="-128"/>
              </a:defRPr>
            </a:lvl9pPr>
          </a:lstStyle>
          <a:p>
            <a:pPr marL="0" marR="0" algn="l">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ACTION ITEM:</a:t>
            </a:r>
            <a:r>
              <a:rPr lang="en-US" sz="1600" dirty="0">
                <a:effectLst/>
                <a:latin typeface="Calibri" panose="020F0502020204030204" pitchFamily="34" charset="0"/>
                <a:ea typeface="Calibri" panose="020F0502020204030204" pitchFamily="34" charset="0"/>
                <a:cs typeface="Times New Roman" panose="02020603050405020304" pitchFamily="18" charset="0"/>
              </a:rPr>
              <a:t> Approve </a:t>
            </a:r>
            <a:r>
              <a:rPr lang="en-US" sz="1600" dirty="0">
                <a:latin typeface="Calibri" panose="020F0502020204030204" pitchFamily="34" charset="0"/>
                <a:ea typeface="Calibri" panose="020F0502020204030204" pitchFamily="34" charset="0"/>
                <a:cs typeface="Times New Roman" panose="02020603050405020304" pitchFamily="18" charset="0"/>
              </a:rPr>
              <a:t>appointments of principal officers, a Chairperson, a Vice-Chairperson, a Secretary and a Treasurer.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BACKGROUND:</a:t>
            </a:r>
            <a:r>
              <a:rPr lang="en-US" sz="1600" dirty="0">
                <a:effectLst/>
                <a:latin typeface="Calibri" panose="020F0502020204030204" pitchFamily="34" charset="0"/>
                <a:ea typeface="Calibri" panose="020F0502020204030204" pitchFamily="34" charset="0"/>
                <a:cs typeface="Times New Roman" panose="02020603050405020304" pitchFamily="18" charset="0"/>
              </a:rPr>
              <a:t> The principal officers of the Foundation shall consist of a </a:t>
            </a:r>
            <a:r>
              <a:rPr lang="en-US" sz="1600" dirty="0">
                <a:latin typeface="Calibri" panose="020F0502020204030204" pitchFamily="34" charset="0"/>
                <a:ea typeface="Calibri" panose="020F0502020204030204" pitchFamily="34" charset="0"/>
                <a:cs typeface="Times New Roman" panose="02020603050405020304" pitchFamily="18" charset="0"/>
              </a:rPr>
              <a:t>Chairperson</a:t>
            </a:r>
            <a:r>
              <a:rPr lang="en-US" sz="1600" dirty="0">
                <a:effectLst/>
                <a:latin typeface="Calibri" panose="020F0502020204030204" pitchFamily="34" charset="0"/>
                <a:ea typeface="Calibri" panose="020F0502020204030204" pitchFamily="34" charset="0"/>
                <a:cs typeface="Times New Roman" panose="02020603050405020304" pitchFamily="18" charset="0"/>
              </a:rPr>
              <a:t>, a Vice-</a:t>
            </a:r>
            <a:r>
              <a:rPr lang="en-US" sz="1600" dirty="0">
                <a:latin typeface="Calibri" panose="020F0502020204030204" pitchFamily="34" charset="0"/>
                <a:ea typeface="Calibri" panose="020F0502020204030204" pitchFamily="34" charset="0"/>
                <a:cs typeface="Times New Roman" panose="02020603050405020304" pitchFamily="18" charset="0"/>
              </a:rPr>
              <a:t> Chairperson</a:t>
            </a:r>
            <a:r>
              <a:rPr lang="en-US" sz="1600" dirty="0">
                <a:effectLst/>
                <a:latin typeface="Calibri" panose="020F0502020204030204" pitchFamily="34" charset="0"/>
                <a:ea typeface="Calibri" panose="020F0502020204030204" pitchFamily="34" charset="0"/>
                <a:cs typeface="Times New Roman" panose="02020603050405020304" pitchFamily="18" charset="0"/>
              </a:rPr>
              <a:t>, a Secretary, and a Treasurer, al of whom shall be members of the Board of Directors. Principal officers shall be elected by the majority vote of the Directors present at the annual meeting of the Board of Directors. </a:t>
            </a:r>
          </a:p>
          <a:p>
            <a:pPr marL="0" marR="0" algn="just">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RATIONALE:</a:t>
            </a:r>
            <a:r>
              <a:rPr lang="en-US" sz="1600" dirty="0">
                <a:effectLst/>
                <a:latin typeface="Calibri" panose="020F0502020204030204" pitchFamily="34" charset="0"/>
                <a:ea typeface="Calibri" panose="020F0502020204030204" pitchFamily="34" charset="0"/>
                <a:cs typeface="Times New Roman" panose="02020603050405020304" pitchFamily="18" charset="0"/>
              </a:rPr>
              <a:t> Principal officers, also serve on the Executive Committee, and are essential to provide leadership in managing the business, property and affairs of the Foundation. </a:t>
            </a:r>
          </a:p>
          <a:p>
            <a:pPr marL="0" marR="0" algn="l">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RECOMMENDATION TO THE BOARD:</a:t>
            </a:r>
            <a:r>
              <a:rPr lang="en-US" sz="1600" dirty="0">
                <a:effectLst/>
                <a:latin typeface="Calibri" panose="020F0502020204030204" pitchFamily="34" charset="0"/>
                <a:ea typeface="Calibri" panose="020F0502020204030204" pitchFamily="34" charset="0"/>
                <a:cs typeface="Times New Roman" panose="02020603050405020304" pitchFamily="18" charset="0"/>
              </a:rPr>
              <a:t> Approve appointment of principal officers, the </a:t>
            </a:r>
            <a:r>
              <a:rPr lang="en-US" sz="1600" dirty="0">
                <a:latin typeface="Calibri" panose="020F0502020204030204" pitchFamily="34" charset="0"/>
                <a:ea typeface="Calibri" panose="020F0502020204030204" pitchFamily="34" charset="0"/>
                <a:cs typeface="Times New Roman" panose="02020603050405020304" pitchFamily="18" charset="0"/>
              </a:rPr>
              <a:t>Chairperson</a:t>
            </a:r>
            <a:r>
              <a:rPr lang="en-US" sz="1600" dirty="0">
                <a:effectLst/>
                <a:latin typeface="Calibri" panose="020F0502020204030204" pitchFamily="34" charset="0"/>
                <a:ea typeface="Calibri" panose="020F0502020204030204" pitchFamily="34" charset="0"/>
                <a:cs typeface="Times New Roman" panose="02020603050405020304" pitchFamily="18" charset="0"/>
              </a:rPr>
              <a:t>, Vice-</a:t>
            </a:r>
            <a:r>
              <a:rPr lang="en-US" sz="1600" dirty="0">
                <a:latin typeface="Calibri" panose="020F0502020204030204" pitchFamily="34" charset="0"/>
                <a:ea typeface="Calibri" panose="020F0502020204030204" pitchFamily="34" charset="0"/>
                <a:cs typeface="Times New Roman" panose="02020603050405020304" pitchFamily="18" charset="0"/>
              </a:rPr>
              <a:t>Chairperson,</a:t>
            </a:r>
            <a:r>
              <a:rPr lang="en-US" sz="1600" dirty="0">
                <a:effectLst/>
                <a:latin typeface="Calibri" panose="020F0502020204030204" pitchFamily="34" charset="0"/>
                <a:ea typeface="Calibri" panose="020F0502020204030204" pitchFamily="34" charset="0"/>
                <a:cs typeface="Times New Roman" panose="02020603050405020304" pitchFamily="18" charset="0"/>
              </a:rPr>
              <a:t> Secretary and Treasurer as follows:</a:t>
            </a:r>
          </a:p>
          <a:p>
            <a:pPr marL="400050" lvl="1" algn="l">
              <a:lnSpc>
                <a:spcPct val="107000"/>
              </a:lnSpc>
              <a:spcBef>
                <a:spcPts val="0"/>
              </a:spcBef>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Chairperson</a:t>
            </a:r>
            <a:r>
              <a:rPr lang="en-US" sz="1600" dirty="0">
                <a:latin typeface="Calibri" panose="020F0502020204030204" pitchFamily="34" charset="0"/>
                <a:ea typeface="Calibri" panose="020F0502020204030204" pitchFamily="34" charset="0"/>
                <a:cs typeface="Times New Roman" panose="02020603050405020304" pitchFamily="18" charset="0"/>
              </a:rPr>
              <a:t>:</a:t>
            </a:r>
            <a:r>
              <a:rPr lang="en-US" sz="1600" b="1" dirty="0">
                <a:latin typeface="Calibri" panose="020F0502020204030204" pitchFamily="34" charset="0"/>
                <a:ea typeface="Calibri" panose="020F0502020204030204" pitchFamily="34" charset="0"/>
                <a:cs typeface="Times New Roman" panose="02020603050405020304" pitchFamily="18" charset="0"/>
              </a:rPr>
              <a:t> </a:t>
            </a:r>
            <a:r>
              <a:rPr lang="en-US" sz="1600" dirty="0">
                <a:latin typeface="Calibri" panose="020F0502020204030204" pitchFamily="34" charset="0"/>
                <a:ea typeface="Calibri" panose="020F0502020204030204" pitchFamily="34" charset="0"/>
                <a:cs typeface="Times New Roman" panose="02020603050405020304" pitchFamily="18" charset="0"/>
              </a:rPr>
              <a:t>W. Wendell Hall</a:t>
            </a:r>
          </a:p>
          <a:p>
            <a:pPr marL="400050" lvl="1" algn="l">
              <a:lnSpc>
                <a:spcPct val="107000"/>
              </a:lnSpc>
              <a:spcBef>
                <a:spcPts val="0"/>
              </a:spcBef>
              <a:spcAft>
                <a:spcPts val="800"/>
              </a:spcAft>
              <a:buFont typeface="Arial" panose="020B0604020202020204" pitchFamily="34" charset="0"/>
              <a:buChar char="•"/>
            </a:pPr>
            <a:r>
              <a:rPr lang="en-US" sz="1600" b="1" dirty="0">
                <a:latin typeface="Calibri" panose="020F0502020204030204" pitchFamily="34" charset="0"/>
                <a:cs typeface="Times New Roman" panose="02020603050405020304" pitchFamily="18" charset="0"/>
              </a:rPr>
              <a:t>Vice- Chairperson</a:t>
            </a:r>
            <a:r>
              <a:rPr lang="en-US" sz="1600" dirty="0">
                <a:effectLst/>
                <a:latin typeface="Calibri" panose="020F0502020204030204" pitchFamily="34" charset="0"/>
                <a:ea typeface="Calibri" panose="020F0502020204030204" pitchFamily="34" charset="0"/>
                <a:cs typeface="Times New Roman" panose="02020603050405020304" pitchFamily="18" charset="0"/>
              </a:rPr>
              <a:t>: David</a:t>
            </a:r>
            <a:r>
              <a:rPr lang="en-US" sz="1600" dirty="0">
                <a:latin typeface="Calibri" panose="020F0502020204030204" pitchFamily="34" charset="0"/>
                <a:ea typeface="Calibri" panose="020F0502020204030204" pitchFamily="34" charset="0"/>
                <a:cs typeface="Times New Roman" panose="02020603050405020304" pitchFamily="18" charset="0"/>
              </a:rPr>
              <a:t> Christian</a:t>
            </a:r>
          </a:p>
          <a:p>
            <a:pPr marL="400050" lvl="1" algn="l">
              <a:lnSpc>
                <a:spcPct val="107000"/>
              </a:lnSpc>
              <a:spcBef>
                <a:spcPts val="0"/>
              </a:spcBef>
              <a:spcAft>
                <a:spcPts val="800"/>
              </a:spcAft>
              <a:buFont typeface="Arial" panose="020B0604020202020204" pitchFamily="34" charset="0"/>
              <a:buChar char="•"/>
            </a:pPr>
            <a:r>
              <a:rPr lang="en-US" sz="1600" b="1" dirty="0">
                <a:latin typeface="Calibri" panose="020F0502020204030204" pitchFamily="34" charset="0"/>
                <a:cs typeface="Times New Roman" panose="02020603050405020304" pitchFamily="18" charset="0"/>
              </a:rPr>
              <a:t>Secretary</a:t>
            </a:r>
            <a:r>
              <a:rPr lang="en-US" sz="1600" dirty="0">
                <a:effectLst/>
                <a:latin typeface="Calibri" panose="020F0502020204030204" pitchFamily="34" charset="0"/>
                <a:ea typeface="Calibri" panose="020F0502020204030204" pitchFamily="34" charset="0"/>
                <a:cs typeface="Times New Roman" panose="02020603050405020304" pitchFamily="18" charset="0"/>
              </a:rPr>
              <a:t>: Martha Tijerina</a:t>
            </a:r>
          </a:p>
          <a:p>
            <a:pPr marL="400050" lvl="1" algn="l">
              <a:lnSpc>
                <a:spcPct val="107000"/>
              </a:lnSpc>
              <a:spcBef>
                <a:spcPts val="0"/>
              </a:spcBef>
              <a:spcAft>
                <a:spcPts val="800"/>
              </a:spcAft>
              <a:buFont typeface="Arial" panose="020B0604020202020204" pitchFamily="34" charset="0"/>
              <a:buChar char="•"/>
            </a:pPr>
            <a:r>
              <a:rPr lang="en-US" sz="1600" b="1" dirty="0">
                <a:latin typeface="Calibri" panose="020F0502020204030204" pitchFamily="34" charset="0"/>
                <a:cs typeface="Times New Roman" panose="02020603050405020304" pitchFamily="18" charset="0"/>
              </a:rPr>
              <a:t>Treasurer</a:t>
            </a:r>
            <a:r>
              <a:rPr lang="en-US" sz="1600" dirty="0">
                <a:latin typeface="Calibri" panose="020F0502020204030204" pitchFamily="34" charset="0"/>
                <a:ea typeface="Calibri" panose="020F0502020204030204" pitchFamily="34" charset="0"/>
                <a:cs typeface="Times New Roman" panose="02020603050405020304" pitchFamily="18" charset="0"/>
              </a:rPr>
              <a:t>: Deborah Knapp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EA26D976-B6CF-6FA8-BA88-0FF882F9B1B0}"/>
              </a:ext>
            </a:extLst>
          </p:cNvPr>
          <p:cNvGrpSpPr/>
          <p:nvPr/>
        </p:nvGrpSpPr>
        <p:grpSpPr>
          <a:xfrm>
            <a:off x="8663348" y="6189789"/>
            <a:ext cx="3010872" cy="651005"/>
            <a:chOff x="8663348" y="6189789"/>
            <a:chExt cx="3010872" cy="651005"/>
          </a:xfrm>
        </p:grpSpPr>
        <p:grpSp>
          <p:nvGrpSpPr>
            <p:cNvPr id="21" name="Group 1">
              <a:extLst>
                <a:ext uri="{FF2B5EF4-FFF2-40B4-BE49-F238E27FC236}">
                  <a16:creationId xmlns:a16="http://schemas.microsoft.com/office/drawing/2014/main" id="{CDDDECE6-B4D1-7C45-8936-1CD47938260A}"/>
                </a:ext>
              </a:extLst>
            </p:cNvPr>
            <p:cNvGrpSpPr>
              <a:grpSpLocks/>
            </p:cNvGrpSpPr>
            <p:nvPr/>
          </p:nvGrpSpPr>
          <p:grpSpPr bwMode="auto">
            <a:xfrm>
              <a:off x="8663348" y="6231092"/>
              <a:ext cx="2027263" cy="574039"/>
              <a:chOff x="7443039" y="5320816"/>
              <a:chExt cx="3009744" cy="851384"/>
            </a:xfrm>
          </p:grpSpPr>
          <p:pic>
            <p:nvPicPr>
              <p:cNvPr id="23" name="Picture 7">
                <a:extLst>
                  <a:ext uri="{FF2B5EF4-FFF2-40B4-BE49-F238E27FC236}">
                    <a16:creationId xmlns:a16="http://schemas.microsoft.com/office/drawing/2014/main" id="{14D03E20-2D30-9A40-ADA2-060CC559D1EF}"/>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bwMode="auto">
              <a:xfrm>
                <a:off x="9651296" y="5320816"/>
                <a:ext cx="801487" cy="81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2018-Baldrige-Award-Recipient-Logo-CS6.png">
                <a:extLst>
                  <a:ext uri="{FF2B5EF4-FFF2-40B4-BE49-F238E27FC236}">
                    <a16:creationId xmlns:a16="http://schemas.microsoft.com/office/drawing/2014/main" id="{E990129B-F8BA-9444-9DBD-354DE638AF83}"/>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443039" y="5334000"/>
                <a:ext cx="154856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red and blue sign with white text&#10;&#10;Description automatically generated">
              <a:extLst>
                <a:ext uri="{FF2B5EF4-FFF2-40B4-BE49-F238E27FC236}">
                  <a16:creationId xmlns:a16="http://schemas.microsoft.com/office/drawing/2014/main" id="{15A75811-5766-8719-5C1E-7DE18E53F866}"/>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291275" y="6189789"/>
              <a:ext cx="382945" cy="651005"/>
            </a:xfrm>
            <a:prstGeom prst="rect">
              <a:avLst/>
            </a:prstGeom>
          </p:spPr>
        </p:pic>
      </p:grpSp>
    </p:spTree>
    <p:extLst>
      <p:ext uri="{BB962C8B-B14F-4D97-AF65-F5344CB8AC3E}">
        <p14:creationId xmlns:p14="http://schemas.microsoft.com/office/powerpoint/2010/main" val="23666652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CF99FF469B9B4899862D6D7C2CCC7B" ma:contentTypeVersion="2" ma:contentTypeDescription="Create a new document." ma:contentTypeScope="" ma:versionID="7e71bd7858f6b057800d6205d5f2dca1">
  <xsd:schema xmlns:xsd="http://www.w3.org/2001/XMLSchema" xmlns:xs="http://www.w3.org/2001/XMLSchema" xmlns:p="http://schemas.microsoft.com/office/2006/metadata/properties" targetNamespace="http://schemas.microsoft.com/office/2006/metadata/properties" ma:root="true" ma:fieldsID="7dcc10a156eb2aa295318eab019ded2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5DFBA28-3E26-4F79-9F81-04A1DEF224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4B4A689-1707-43A7-8B27-27E209A9CD8E}">
  <ds:schemaRefs>
    <ds:schemaRef ds:uri="http://schemas.microsoft.com/sharepoint/v3/contenttype/forms"/>
  </ds:schemaRefs>
</ds:datastoreItem>
</file>

<file path=customXml/itemProps3.xml><?xml version="1.0" encoding="utf-8"?>
<ds:datastoreItem xmlns:ds="http://schemas.openxmlformats.org/officeDocument/2006/customXml" ds:itemID="{86EA58FF-787B-4110-A74D-DCF5BABCE11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15485</TotalTime>
  <Words>4506</Words>
  <Application>Microsoft Office PowerPoint</Application>
  <PresentationFormat>Widescreen</PresentationFormat>
  <Paragraphs>748</Paragraphs>
  <Slides>86</Slides>
  <Notes>71</Notes>
  <HiddenSlides>0</HiddenSlides>
  <MMClips>0</MMClips>
  <ScaleCrop>false</ScaleCrop>
  <HeadingPairs>
    <vt:vector size="8" baseType="variant">
      <vt:variant>
        <vt:lpstr>Fonts Used</vt:lpstr>
      </vt:variant>
      <vt:variant>
        <vt:i4>23</vt:i4>
      </vt:variant>
      <vt:variant>
        <vt:lpstr>Theme</vt:lpstr>
      </vt:variant>
      <vt:variant>
        <vt:i4>1</vt:i4>
      </vt:variant>
      <vt:variant>
        <vt:lpstr>Embedded OLE Servers</vt:lpstr>
      </vt:variant>
      <vt:variant>
        <vt:i4>1</vt:i4>
      </vt:variant>
      <vt:variant>
        <vt:lpstr>Slide Titles</vt:lpstr>
      </vt:variant>
      <vt:variant>
        <vt:i4>86</vt:i4>
      </vt:variant>
    </vt:vector>
  </HeadingPairs>
  <TitlesOfParts>
    <vt:vector size="111" baseType="lpstr">
      <vt:lpstr>Aptos</vt:lpstr>
      <vt:lpstr>Arial</vt:lpstr>
      <vt:lpstr>Arial,Sans-Serif</vt:lpstr>
      <vt:lpstr>Avenir Next</vt:lpstr>
      <vt:lpstr>Avenir Next Heavy</vt:lpstr>
      <vt:lpstr>Baskerville</vt:lpstr>
      <vt:lpstr>Bodoni 72 Oldstyle</vt:lpstr>
      <vt:lpstr>Bodoni 72 Oldstyle Book</vt:lpstr>
      <vt:lpstr>Calibri</vt:lpstr>
      <vt:lpstr>Calibri Light</vt:lpstr>
      <vt:lpstr>Century</vt:lpstr>
      <vt:lpstr>Century Gothic</vt:lpstr>
      <vt:lpstr>Courier New</vt:lpstr>
      <vt:lpstr>DIN</vt:lpstr>
      <vt:lpstr>DIN Offc</vt:lpstr>
      <vt:lpstr>DIN Offc Medium</vt:lpstr>
      <vt:lpstr>Helvetica Neue</vt:lpstr>
      <vt:lpstr>Helvetica Neue Condensed Black</vt:lpstr>
      <vt:lpstr>Helvetica Neue Medium</vt:lpstr>
      <vt:lpstr>Helvetica Neue Medium</vt:lpstr>
      <vt:lpstr>Helvetica Neue Thin</vt:lpstr>
      <vt:lpstr>Tahoma</vt:lpstr>
      <vt:lpstr>Wingdings</vt:lpstr>
      <vt:lpstr>Office Theme</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SETTING THE STAGE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contributing to our success!</vt:lpstr>
      <vt:lpstr>PowerPoint Presentation</vt:lpstr>
      <vt:lpstr>3Q INVESTMENT COMMITTEE REPORT  NOVEMBER 13,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Treasurer's Report</vt:lpstr>
      <vt:lpstr>2024 Q3 Revenues</vt:lpstr>
      <vt:lpstr>2024 Q3 Expenses</vt:lpstr>
      <vt:lpstr>Investment Trend Data, 2022 – 2024 </vt:lpstr>
      <vt:lpstr>In Summary – 2024 Q3 (July - September)</vt:lpstr>
      <vt:lpstr>Net Assets Trend Data 2013 –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 of Services  </vt:lpstr>
      <vt:lpstr>2024 Proposal Report (Jan – November)</vt:lpstr>
      <vt:lpstr>Reminder: Grants Dashboard is Always Available by Link </vt:lpstr>
      <vt:lpstr>Grant Highlight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Hope McCall</dc:creator>
  <cp:lastModifiedBy>Ramirez, Leticia S</cp:lastModifiedBy>
  <cp:revision>90</cp:revision>
  <dcterms:created xsi:type="dcterms:W3CDTF">2019-03-06T05:00:10Z</dcterms:created>
  <dcterms:modified xsi:type="dcterms:W3CDTF">2024-11-12T22:04:08Z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0x010100AECF99FF469B9B4899862D6D7C2CCC7B</vt:lpwstr>
  </property>
</Properties>
</file>