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64" r:id="rId2"/>
    <p:sldId id="259" r:id="rId3"/>
    <p:sldId id="265" r:id="rId4"/>
    <p:sldId id="269" r:id="rId5"/>
    <p:sldId id="266" r:id="rId6"/>
    <p:sldId id="283" r:id="rId7"/>
    <p:sldId id="267" r:id="rId8"/>
    <p:sldId id="268" r:id="rId9"/>
    <p:sldId id="271" r:id="rId10"/>
    <p:sldId id="282" r:id="rId11"/>
    <p:sldId id="273" r:id="rId12"/>
    <p:sldId id="274" r:id="rId13"/>
    <p:sldId id="275" r:id="rId14"/>
    <p:sldId id="276" r:id="rId15"/>
    <p:sldId id="270" r:id="rId16"/>
    <p:sldId id="277" r:id="rId17"/>
    <p:sldId id="278" r:id="rId18"/>
    <p:sldId id="279" r:id="rId19"/>
  </p:sldIdLst>
  <p:sldSz cx="9144000" cy="5143500" type="screen16x9"/>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C1E"/>
    <a:srgbClr val="5D9430"/>
    <a:srgbClr val="304B19"/>
    <a:srgbClr val="7AC142"/>
    <a:srgbClr val="005596"/>
    <a:srgbClr val="0875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2"/>
    <p:restoredTop sz="94070" autoAdjust="0"/>
  </p:normalViewPr>
  <p:slideViewPr>
    <p:cSldViewPr>
      <p:cViewPr varScale="1">
        <p:scale>
          <a:sx n="143" d="100"/>
          <a:sy n="143" d="100"/>
        </p:scale>
        <p:origin x="210"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9F5A7DE-2806-40F1-90EE-0FA8F49A66AF}" type="datetimeFigureOut">
              <a:rPr lang="en-US" smtClean="0"/>
              <a:t>1/26/2018</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BFA15CF-D31B-4F3A-BAE5-A4611D3F0399}" type="slidenum">
              <a:rPr lang="en-US" smtClean="0"/>
              <a:t>‹#›</a:t>
            </a:fld>
            <a:endParaRPr lang="en-US" dirty="0"/>
          </a:p>
        </p:txBody>
      </p:sp>
    </p:spTree>
    <p:extLst>
      <p:ext uri="{BB962C8B-B14F-4D97-AF65-F5344CB8AC3E}">
        <p14:creationId xmlns:p14="http://schemas.microsoft.com/office/powerpoint/2010/main" val="36873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F9A1A20-4DA7-4C49-B9FD-94B759C6C65D}" type="datetimeFigureOut">
              <a:rPr lang="en-US" smtClean="0"/>
              <a:t>1/26/2018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7B8D3D6-5408-4611-8371-EE444EE3BBAF}" type="slidenum">
              <a:rPr lang="en-US" smtClean="0"/>
              <a:t>‹#›</a:t>
            </a:fld>
            <a:endParaRPr lang="en-US" dirty="0"/>
          </a:p>
        </p:txBody>
      </p:sp>
    </p:spTree>
    <p:extLst>
      <p:ext uri="{BB962C8B-B14F-4D97-AF65-F5344CB8AC3E}">
        <p14:creationId xmlns:p14="http://schemas.microsoft.com/office/powerpoint/2010/main" val="207551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8D3D6-5408-4611-8371-EE444EE3BBAF}" type="slidenum">
              <a:rPr lang="en-US" smtClean="0"/>
              <a:t>1</a:t>
            </a:fld>
            <a:endParaRPr lang="en-US" dirty="0"/>
          </a:p>
        </p:txBody>
      </p:sp>
    </p:spTree>
    <p:extLst>
      <p:ext uri="{BB962C8B-B14F-4D97-AF65-F5344CB8AC3E}">
        <p14:creationId xmlns:p14="http://schemas.microsoft.com/office/powerpoint/2010/main" val="331959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5" y="8432"/>
            <a:ext cx="9144000" cy="5143500"/>
          </a:xfrm>
          <a:prstGeom prst="rect">
            <a:avLst/>
          </a:prstGeom>
        </p:spPr>
      </p:pic>
      <p:sp>
        <p:nvSpPr>
          <p:cNvPr id="2" name="Title 1"/>
          <p:cNvSpPr>
            <a:spLocks noGrp="1"/>
          </p:cNvSpPr>
          <p:nvPr>
            <p:ph type="ctrTitle"/>
          </p:nvPr>
        </p:nvSpPr>
        <p:spPr>
          <a:xfrm>
            <a:off x="685800" y="590550"/>
            <a:ext cx="3568700" cy="210978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6400" y="2196043"/>
            <a:ext cx="3372994" cy="522814"/>
          </a:xfrm>
          <a:prstGeom prst="rect">
            <a:avLst/>
          </a:prstGeom>
        </p:spPr>
      </p:pic>
    </p:spTree>
    <p:extLst>
      <p:ext uri="{BB962C8B-B14F-4D97-AF65-F5344CB8AC3E}">
        <p14:creationId xmlns:p14="http://schemas.microsoft.com/office/powerpoint/2010/main" val="155338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D8FE8C2-CFA9-F74A-B028-17DFB6A4A654}" type="slidenum">
              <a:rPr lang="en-US"/>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314070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4B54F3-54E0-5B40-B3AF-D23BA755E2FF}" type="slidenum">
              <a:rPr lang="en-US"/>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51225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solidFill>
            <a:srgbClr val="E1E9EA">
              <a:alpha val="70000"/>
            </a:srgbClr>
          </a:solidFill>
        </p:spPr>
        <p:txBody>
          <a:bodyPr vert="horz" lIns="91440" tIns="45720" rIns="91440" bIns="45720" rtlCol="0">
            <a:normAutofit/>
          </a:bodyPr>
          <a:lstStyle>
            <a:lvl1pPr>
              <a:defRPr lang="en-US" sz="1350"/>
            </a:lvl1pPr>
          </a:lstStyle>
          <a:p>
            <a:pPr marL="0" lvl="0" indent="0">
              <a:buNone/>
            </a:pPr>
            <a:endParaRPr lang="en-US" dirty="0"/>
          </a:p>
        </p:txBody>
      </p:sp>
    </p:spTree>
    <p:extLst>
      <p:ext uri="{BB962C8B-B14F-4D97-AF65-F5344CB8AC3E}">
        <p14:creationId xmlns:p14="http://schemas.microsoft.com/office/powerpoint/2010/main" val="72003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686300"/>
            <a:ext cx="1676400" cy="342900"/>
          </a:xfrm>
        </p:spPr>
        <p:txBody>
          <a:bodyPr/>
          <a:lstStyle>
            <a:lvl1pPr>
              <a:defRPr/>
            </a:lvl1pPr>
          </a:lstStyle>
          <a:p>
            <a:fld id="{14152789-CC54-5F49-B7B2-04D6FBEF6D87}" type="slidenum">
              <a:rPr lang="en-US"/>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53996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686300"/>
            <a:ext cx="1676400" cy="342900"/>
          </a:xfrm>
        </p:spPr>
        <p:txBody>
          <a:bodyPr/>
          <a:lstStyle>
            <a:lvl1pPr>
              <a:defRPr/>
            </a:lvl1pPr>
          </a:lstStyle>
          <a:p>
            <a:fld id="{6DC09577-B1B1-2E46-BFA1-00440F6FD470}" type="slidenum">
              <a:rPr lang="en-US"/>
              <a:pPr/>
              <a:t>‹#›</a:t>
            </a:fld>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361950"/>
            <a:ext cx="3276600" cy="507873"/>
          </a:xfrm>
          <a:prstGeom prst="rect">
            <a:avLst/>
          </a:prstGeom>
        </p:spPr>
      </p:pic>
    </p:spTree>
    <p:extLst>
      <p:ext uri="{BB962C8B-B14F-4D97-AF65-F5344CB8AC3E}">
        <p14:creationId xmlns:p14="http://schemas.microsoft.com/office/powerpoint/2010/main" val="283488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4686300"/>
            <a:ext cx="1676400" cy="342900"/>
          </a:xfrm>
        </p:spPr>
        <p:txBody>
          <a:bodyPr/>
          <a:lstStyle>
            <a:lvl1pPr>
              <a:defRPr/>
            </a:lvl1pPr>
          </a:lstStyle>
          <a:p>
            <a:fld id="{679B37B3-F6CC-A34A-A752-330062F2E46F}" type="slidenum">
              <a:rPr lang="en-US"/>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115457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4686300"/>
            <a:ext cx="1676400" cy="342900"/>
          </a:xfrm>
        </p:spPr>
        <p:txBody>
          <a:bodyPr/>
          <a:lstStyle>
            <a:lvl1pPr>
              <a:defRPr/>
            </a:lvl1pPr>
          </a:lstStyle>
          <a:p>
            <a:fld id="{A30A7F07-05E2-474A-B8E7-6C939734749E}"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301337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4686300"/>
            <a:ext cx="1676400" cy="342900"/>
          </a:xfrm>
        </p:spPr>
        <p:txBody>
          <a:bodyPr/>
          <a:lstStyle>
            <a:lvl1pPr>
              <a:defRPr/>
            </a:lvl1pPr>
          </a:lstStyle>
          <a:p>
            <a:fld id="{C43233A9-5254-E849-8400-43684838D3CA}" type="slidenum">
              <a:rPr lang="en-US"/>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381088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a:xfrm>
            <a:off x="6553200" y="4686300"/>
            <a:ext cx="1676400" cy="342900"/>
          </a:xfrm>
        </p:spPr>
        <p:txBody>
          <a:bodyPr/>
          <a:lstStyle>
            <a:lvl1pPr>
              <a:defRPr/>
            </a:lvl1pPr>
          </a:lstStyle>
          <a:p>
            <a:fld id="{96A43FA4-2009-ED4E-9720-22D80CF1B22D}"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240837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4686300"/>
            <a:ext cx="1676400" cy="342900"/>
          </a:xfrm>
        </p:spPr>
        <p:txBody>
          <a:bodyPr/>
          <a:lstStyle>
            <a:lvl1pPr>
              <a:defRPr/>
            </a:lvl1pPr>
          </a:lstStyle>
          <a:p>
            <a:fld id="{3DD82580-2ED5-B141-8466-51B3AB307997}" type="slidenum">
              <a:rPr lang="en-US"/>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422461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4686300"/>
            <a:ext cx="1600200" cy="342900"/>
          </a:xfrm>
        </p:spPr>
        <p:txBody>
          <a:bodyPr/>
          <a:lstStyle>
            <a:lvl1pPr>
              <a:defRPr/>
            </a:lvl1pPr>
          </a:lstStyle>
          <a:p>
            <a:fld id="{5C40571E-A6A6-134A-BCFF-D8F2E6EB1082}" type="slidenum">
              <a:rPr lang="en-US"/>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extLst>
      <p:ext uri="{BB962C8B-B14F-4D97-AF65-F5344CB8AC3E}">
        <p14:creationId xmlns:p14="http://schemas.microsoft.com/office/powerpoint/2010/main" val="29909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89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4825B60E-02BF-7B40-BDDB-347485BBD190}" type="slidenum">
              <a:rPr lang="en-US"/>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000" y="3409950"/>
            <a:ext cx="2237508" cy="2895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189"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377"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566"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754"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ea typeface="+mn-ea"/>
        </a:defRPr>
      </a:lvl2pPr>
      <a:lvl3pPr marL="1142971" indent="-228594" algn="l" rtl="0" eaLnBrk="1" fontAlgn="base" hangingPunct="1">
        <a:spcBef>
          <a:spcPct val="20000"/>
        </a:spcBef>
        <a:spcAft>
          <a:spcPct val="0"/>
        </a:spcAft>
        <a:buChar char="•"/>
        <a:defRPr sz="2400">
          <a:solidFill>
            <a:schemeClr val="tx1"/>
          </a:solidFill>
          <a:latin typeface="+mn-lt"/>
          <a:ea typeface="+mn-ea"/>
        </a:defRPr>
      </a:lvl3pPr>
      <a:lvl4pPr marL="1600160" indent="-228594" algn="l" rtl="0" eaLnBrk="1" fontAlgn="base" hangingPunct="1">
        <a:spcBef>
          <a:spcPct val="20000"/>
        </a:spcBef>
        <a:spcAft>
          <a:spcPct val="0"/>
        </a:spcAft>
        <a:buChar char="–"/>
        <a:defRPr sz="2000">
          <a:solidFill>
            <a:schemeClr val="tx1"/>
          </a:solidFill>
          <a:latin typeface="+mn-lt"/>
          <a:ea typeface="+mn-ea"/>
        </a:defRPr>
      </a:lvl4pPr>
      <a:lvl5pPr marL="2057349" indent="-228594" algn="l" rtl="0" eaLnBrk="1" fontAlgn="base" hangingPunct="1">
        <a:spcBef>
          <a:spcPct val="20000"/>
        </a:spcBef>
        <a:spcAft>
          <a:spcPct val="0"/>
        </a:spcAft>
        <a:buChar char="»"/>
        <a:defRPr sz="2000">
          <a:solidFill>
            <a:schemeClr val="tx1"/>
          </a:solidFill>
          <a:latin typeface="+mn-lt"/>
          <a:ea typeface="+mn-ea"/>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9q__aQFmhig&amp;feature=youtu.be"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wl_gplTzhY&amp;feature=youtu.be" TargetMode="External"/><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harpenSoften amount="5000"/>
                    </a14:imgEffect>
                    <a14:imgEffect>
                      <a14:brightnessContrast contrast="15000"/>
                    </a14:imgEffect>
                  </a14:imgLayer>
                </a14:imgProps>
              </a:ext>
              <a:ext uri="{28A0092B-C50C-407E-A947-70E740481C1C}">
                <a14:useLocalDpi xmlns:a14="http://schemas.microsoft.com/office/drawing/2010/main" val="0"/>
              </a:ext>
            </a:extLst>
          </a:blip>
          <a:srcRect/>
          <a:stretch>
            <a:fillRect/>
          </a:stretch>
        </p:blipFill>
        <p:spPr>
          <a:xfrm>
            <a:off x="0" y="133350"/>
            <a:ext cx="9144000" cy="5143500"/>
          </a:xfrm>
        </p:spPr>
      </p:pic>
      <p:sp>
        <p:nvSpPr>
          <p:cNvPr id="12" name="Rectangle 11"/>
          <p:cNvSpPr/>
          <p:nvPr/>
        </p:nvSpPr>
        <p:spPr>
          <a:xfrm>
            <a:off x="520148" y="2809042"/>
            <a:ext cx="5810406" cy="677108"/>
          </a:xfrm>
          <a:prstGeom prst="rect">
            <a:avLst/>
          </a:prstGeom>
        </p:spPr>
        <p:txBody>
          <a:bodyPr wrap="square">
            <a:spAutoFit/>
          </a:bodyPr>
          <a:lstStyle/>
          <a:p>
            <a:r>
              <a:rPr lang="en-US" sz="3800" b="1" dirty="0">
                <a:latin typeface="Helvetica Neue Condensed Black" charset="0"/>
                <a:ea typeface="Helvetica Neue Condensed Black" charset="0"/>
                <a:cs typeface="Helvetica Neue Condensed Black" charset="0"/>
              </a:rPr>
              <a:t>Dr. Veronica Garcia</a:t>
            </a:r>
          </a:p>
        </p:txBody>
      </p:sp>
      <p:cxnSp>
        <p:nvCxnSpPr>
          <p:cNvPr id="14" name="Straight Connector 13"/>
          <p:cNvCxnSpPr/>
          <p:nvPr/>
        </p:nvCxnSpPr>
        <p:spPr>
          <a:xfrm>
            <a:off x="4376119" y="2114550"/>
            <a:ext cx="3059286" cy="7829"/>
          </a:xfrm>
          <a:prstGeom prst="line">
            <a:avLst/>
          </a:prstGeom>
          <a:ln w="12700">
            <a:solidFill>
              <a:schemeClr val="bg2">
                <a:lumMod val="75000"/>
                <a:alpha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5678" y="3638550"/>
            <a:ext cx="6728792" cy="0"/>
          </a:xfrm>
          <a:prstGeom prst="line">
            <a:avLst/>
          </a:prstGeom>
          <a:ln w="12700">
            <a:solidFill>
              <a:schemeClr val="bg2">
                <a:lumMod val="75000"/>
                <a:alpha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1809750"/>
            <a:ext cx="3842719" cy="323732"/>
          </a:xfrm>
          <a:prstGeom prst="rect">
            <a:avLst/>
          </a:prstGeom>
          <a:noFill/>
        </p:spPr>
        <p:txBody>
          <a:bodyPr wrap="none" rtlCol="0">
            <a:spAutoFit/>
          </a:bodyPr>
          <a:lstStyle/>
          <a:p>
            <a:r>
              <a:rPr lang="en-US" sz="2200" dirty="0">
                <a:latin typeface="Aldus LT Std Roman" charset="0"/>
                <a:ea typeface="Aldus LT Std Roman" charset="0"/>
                <a:cs typeface="Aldus LT Std Roman" charset="0"/>
              </a:rPr>
              <a:t>NLC 2018 Emerging Leaders</a:t>
            </a:r>
          </a:p>
        </p:txBody>
      </p:sp>
    </p:spTree>
    <p:extLst>
      <p:ext uri="{BB962C8B-B14F-4D97-AF65-F5344CB8AC3E}">
        <p14:creationId xmlns:p14="http://schemas.microsoft.com/office/powerpoint/2010/main" val="134000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3644348"/>
          </a:xfrm>
          <a:prstGeom prst="rect">
            <a:avLst/>
          </a:prstGeom>
        </p:spPr>
      </p:pic>
      <p:sp>
        <p:nvSpPr>
          <p:cNvPr id="2" name="TextBox 1"/>
          <p:cNvSpPr txBox="1"/>
          <p:nvPr/>
        </p:nvSpPr>
        <p:spPr>
          <a:xfrm>
            <a:off x="228600" y="4095750"/>
            <a:ext cx="7162800" cy="276999"/>
          </a:xfrm>
          <a:prstGeom prst="rect">
            <a:avLst/>
          </a:prstGeom>
          <a:noFill/>
        </p:spPr>
        <p:txBody>
          <a:bodyPr wrap="square" rtlCol="0">
            <a:spAutoFit/>
          </a:bodyPr>
          <a:lstStyle/>
          <a:p>
            <a:r>
              <a:rPr lang="en-US" sz="1200" dirty="0">
                <a:hlinkClick r:id="rId3"/>
              </a:rPr>
              <a:t>https://www.youtube.com/watch?v=9q__</a:t>
            </a:r>
            <a:r>
              <a:rPr lang="en-US" sz="1200" dirty="0" smtClean="0">
                <a:hlinkClick r:id="rId3"/>
              </a:rPr>
              <a:t>aQFmhig&amp;feature=youtu.be</a:t>
            </a:r>
            <a:endParaRPr lang="en-US" sz="1200" dirty="0" smtClean="0"/>
          </a:p>
        </p:txBody>
      </p:sp>
    </p:spTree>
    <p:extLst>
      <p:ext uri="{BB962C8B-B14F-4D97-AF65-F5344CB8AC3E}">
        <p14:creationId xmlns:p14="http://schemas.microsoft.com/office/powerpoint/2010/main" val="1246330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Leaders as Systems Thinkers</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304800" y="97155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09600" y="1123950"/>
            <a:ext cx="7772400" cy="2057400"/>
          </a:xfrm>
        </p:spPr>
        <p:txBody>
          <a:bodyPr/>
          <a:lstStyle/>
          <a:p>
            <a:pPr marL="0" indent="0" algn="ctr">
              <a:buNone/>
            </a:pPr>
            <a:r>
              <a:rPr lang="en-US" sz="1400" b="1" dirty="0">
                <a:solidFill>
                  <a:srgbClr val="5D9430"/>
                </a:solidFill>
              </a:rPr>
              <a:t>Creating Common Cultural Norms Within and Across ACD Colleges</a:t>
            </a:r>
          </a:p>
          <a:p>
            <a:pPr marL="0" indent="0">
              <a:buNone/>
            </a:pPr>
            <a:r>
              <a:rPr lang="en-US" sz="1400" b="1" dirty="0">
                <a:solidFill>
                  <a:srgbClr val="5D9430"/>
                </a:solidFill>
              </a:rPr>
              <a:t>First, what is “Systems Thinking”? </a:t>
            </a:r>
          </a:p>
          <a:p>
            <a:pPr marL="400041" lvl="1" indent="0">
              <a:buNone/>
            </a:pPr>
            <a:r>
              <a:rPr lang="en-US" sz="1400" dirty="0">
                <a:solidFill>
                  <a:srgbClr val="3A5C1E"/>
                </a:solidFill>
              </a:rPr>
              <a:t>Instead of looking at a system and breaking it down to its component parts, systems thinking looks at the way a system's parts are interrelated, how they work together, and how that interaction fares over time.  </a:t>
            </a:r>
          </a:p>
          <a:p>
            <a:pPr marL="0" indent="0">
              <a:buNone/>
            </a:pPr>
            <a:r>
              <a:rPr lang="en-US" sz="1400" b="1" dirty="0">
                <a:solidFill>
                  <a:srgbClr val="5D9430"/>
                </a:solidFill>
              </a:rPr>
              <a:t>Aligning Systems at NLC </a:t>
            </a:r>
          </a:p>
          <a:p>
            <a:pPr marL="400041" lvl="1" indent="0">
              <a:buNone/>
            </a:pPr>
            <a:r>
              <a:rPr lang="en-US" sz="1400" dirty="0">
                <a:solidFill>
                  <a:srgbClr val="3A5C1E"/>
                </a:solidFill>
              </a:rPr>
              <a:t>ACD and NLC use several complementary approaches to align process and outcomes. We’ve seen these already—can you name a few?</a:t>
            </a:r>
          </a:p>
        </p:txBody>
      </p:sp>
      <p:sp>
        <p:nvSpPr>
          <p:cNvPr id="9" name="TextBox 8"/>
          <p:cNvSpPr txBox="1"/>
          <p:nvPr/>
        </p:nvSpPr>
        <p:spPr>
          <a:xfrm>
            <a:off x="762000" y="3373219"/>
            <a:ext cx="2819400" cy="646331"/>
          </a:xfrm>
          <a:prstGeom prst="rect">
            <a:avLst/>
          </a:prstGeom>
          <a:noFill/>
        </p:spPr>
        <p:txBody>
          <a:bodyPr wrap="square" rtlCol="0">
            <a:spAutoFit/>
          </a:bodyPr>
          <a:lstStyle/>
          <a:p>
            <a:pPr marL="342900" indent="-342900">
              <a:buFont typeface="Wingdings" panose="05000000000000000000" pitchFamily="2" charset="2"/>
              <a:buChar char="Ø"/>
            </a:pPr>
            <a:r>
              <a:rPr lang="en-US" sz="1800" dirty="0">
                <a:solidFill>
                  <a:srgbClr val="3A5C1E"/>
                </a:solidFill>
                <a:latin typeface="Copperplate Gothic Bold" panose="020E0705020206020404" pitchFamily="34" charset="0"/>
              </a:rPr>
              <a:t>Covey/7 Habits</a:t>
            </a:r>
          </a:p>
          <a:p>
            <a:pPr marL="342900" indent="-342900">
              <a:buFont typeface="Wingdings" panose="05000000000000000000" pitchFamily="2" charset="2"/>
              <a:buChar char="Ø"/>
            </a:pPr>
            <a:r>
              <a:rPr lang="en-US" sz="1800" dirty="0">
                <a:solidFill>
                  <a:srgbClr val="3A5C1E"/>
                </a:solidFill>
                <a:latin typeface="Copperplate Gothic Bold" panose="020E0705020206020404" pitchFamily="34" charset="0"/>
              </a:rPr>
              <a:t>Baldrige</a:t>
            </a:r>
          </a:p>
        </p:txBody>
      </p:sp>
      <p:sp>
        <p:nvSpPr>
          <p:cNvPr id="10" name="TextBox 9"/>
          <p:cNvSpPr txBox="1"/>
          <p:nvPr/>
        </p:nvSpPr>
        <p:spPr>
          <a:xfrm>
            <a:off x="3810000" y="3373219"/>
            <a:ext cx="5143500" cy="646331"/>
          </a:xfrm>
          <a:prstGeom prst="rect">
            <a:avLst/>
          </a:prstGeom>
          <a:noFill/>
        </p:spPr>
        <p:txBody>
          <a:bodyPr wrap="square" rtlCol="0">
            <a:spAutoFit/>
          </a:bodyPr>
          <a:lstStyle/>
          <a:p>
            <a:pPr marL="342900" indent="-342900">
              <a:buFont typeface="Wingdings" panose="05000000000000000000" pitchFamily="2" charset="2"/>
              <a:buChar char="Ø"/>
            </a:pPr>
            <a:r>
              <a:rPr lang="en-US" sz="1800" dirty="0">
                <a:solidFill>
                  <a:srgbClr val="3A5C1E"/>
                </a:solidFill>
                <a:latin typeface="Copperplate Gothic Bold" panose="020E0705020206020404" pitchFamily="34" charset="0"/>
              </a:rPr>
              <a:t>The Four Disciples of Execution</a:t>
            </a:r>
          </a:p>
          <a:p>
            <a:pPr marL="342900" indent="-342900">
              <a:buFont typeface="Wingdings" panose="05000000000000000000" pitchFamily="2" charset="2"/>
              <a:buChar char="Ø"/>
            </a:pPr>
            <a:r>
              <a:rPr lang="en-US" sz="1800" dirty="0">
                <a:solidFill>
                  <a:srgbClr val="3A5C1E"/>
                </a:solidFill>
                <a:latin typeface="Copperplate Gothic Bold" panose="020E0705020206020404" pitchFamily="34" charset="0"/>
              </a:rPr>
              <a:t>Foundations of Excellence</a:t>
            </a:r>
          </a:p>
        </p:txBody>
      </p:sp>
    </p:spTree>
    <p:extLst>
      <p:ext uri="{BB962C8B-B14F-4D97-AF65-F5344CB8AC3E}">
        <p14:creationId xmlns:p14="http://schemas.microsoft.com/office/powerpoint/2010/main" val="99613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How Leaders Nurture Talent: Answer these Questions</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304800" y="97155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533400" y="1079718"/>
            <a:ext cx="3276600" cy="2330232"/>
          </a:xfrm>
        </p:spPr>
        <p:txBody>
          <a:bodyPr/>
          <a:lstStyle/>
          <a:p>
            <a:pPr marL="0" indent="0">
              <a:spcBef>
                <a:spcPts val="0"/>
              </a:spcBef>
              <a:spcAft>
                <a:spcPts val="0"/>
              </a:spcAft>
              <a:buNone/>
            </a:pPr>
            <a:r>
              <a:rPr lang="en-US" sz="2000" b="1" dirty="0">
                <a:solidFill>
                  <a:srgbClr val="3A5C1E"/>
                </a:solidFill>
                <a:latin typeface="Copperplate Gothic Bold" panose="020E0705020206020404" pitchFamily="34" charset="0"/>
              </a:rPr>
              <a:t>What is the least important word?</a:t>
            </a:r>
          </a:p>
          <a:p>
            <a:pPr marL="0" indent="0">
              <a:spcBef>
                <a:spcPts val="0"/>
              </a:spcBef>
              <a:spcAft>
                <a:spcPts val="1000"/>
              </a:spcAft>
              <a:buNone/>
            </a:pPr>
            <a:r>
              <a:rPr lang="en-US" sz="2000" b="1" i="1" dirty="0">
                <a:solidFill>
                  <a:srgbClr val="0070C0"/>
                </a:solidFill>
                <a:latin typeface="Copperplate Gothic Bold" panose="020E0705020206020404" pitchFamily="34" charset="0"/>
              </a:rPr>
              <a:t>     I</a:t>
            </a:r>
          </a:p>
          <a:p>
            <a:pPr marL="0" indent="0">
              <a:spcBef>
                <a:spcPts val="0"/>
              </a:spcBef>
              <a:spcAft>
                <a:spcPts val="0"/>
              </a:spcAft>
              <a:buNone/>
            </a:pPr>
            <a:r>
              <a:rPr lang="en-US" sz="2000" b="1" dirty="0">
                <a:solidFill>
                  <a:srgbClr val="3A5C1E"/>
                </a:solidFill>
                <a:latin typeface="Copperplate Gothic Bold" panose="020E0705020206020404" pitchFamily="34" charset="0"/>
              </a:rPr>
              <a:t>What is the most important word?</a:t>
            </a:r>
          </a:p>
          <a:p>
            <a:pPr marL="0" indent="0">
              <a:spcBef>
                <a:spcPts val="0"/>
              </a:spcBef>
              <a:spcAft>
                <a:spcPts val="0"/>
              </a:spcAft>
              <a:buNone/>
            </a:pPr>
            <a:r>
              <a:rPr lang="en-US" sz="2000" b="1" i="1" dirty="0">
                <a:solidFill>
                  <a:srgbClr val="3A5C1E"/>
                </a:solidFill>
                <a:latin typeface="Copperplate Gothic Bold" panose="020E0705020206020404" pitchFamily="34" charset="0"/>
              </a:rPr>
              <a:t>     </a:t>
            </a:r>
            <a:r>
              <a:rPr lang="en-US" sz="2000" b="1" i="1" dirty="0">
                <a:solidFill>
                  <a:srgbClr val="0070C0"/>
                </a:solidFill>
                <a:latin typeface="Copperplate Gothic Bold" panose="020E0705020206020404" pitchFamily="34" charset="0"/>
              </a:rPr>
              <a:t>We</a:t>
            </a:r>
          </a:p>
          <a:p>
            <a:pPr>
              <a:spcBef>
                <a:spcPts val="1200"/>
              </a:spcBef>
              <a:buFont typeface="Wingdings" panose="05000000000000000000" pitchFamily="2" charset="2"/>
              <a:buChar char="Ø"/>
            </a:pPr>
            <a:endParaRPr lang="en-US" sz="1400" b="1" dirty="0">
              <a:solidFill>
                <a:srgbClr val="5D9430"/>
              </a:solidFill>
            </a:endParaRPr>
          </a:p>
        </p:txBody>
      </p:sp>
      <p:sp>
        <p:nvSpPr>
          <p:cNvPr id="5" name="TextBox 4"/>
          <p:cNvSpPr txBox="1"/>
          <p:nvPr/>
        </p:nvSpPr>
        <p:spPr>
          <a:xfrm>
            <a:off x="4267200" y="1083419"/>
            <a:ext cx="4419600" cy="2067233"/>
          </a:xfrm>
          <a:prstGeom prst="rect">
            <a:avLst/>
          </a:prstGeom>
          <a:noFill/>
        </p:spPr>
        <p:txBody>
          <a:bodyPr wrap="square" rtlCol="0">
            <a:spAutoFit/>
          </a:bodyPr>
          <a:lstStyle/>
          <a:p>
            <a:pPr marL="0" indent="0">
              <a:spcBef>
                <a:spcPts val="0"/>
              </a:spcBef>
              <a:spcAft>
                <a:spcPts val="0"/>
              </a:spcAft>
              <a:buNone/>
            </a:pPr>
            <a:r>
              <a:rPr lang="en-US" sz="2000" b="1" dirty="0">
                <a:solidFill>
                  <a:srgbClr val="3A5C1E"/>
                </a:solidFill>
                <a:latin typeface="Copperplate Gothic Bold" panose="020E0705020206020404" pitchFamily="34" charset="0"/>
              </a:rPr>
              <a:t>What are the 2 most important words?</a:t>
            </a:r>
          </a:p>
          <a:p>
            <a:pPr marL="0" indent="0">
              <a:spcBef>
                <a:spcPts val="0"/>
              </a:spcBef>
              <a:spcAft>
                <a:spcPts val="1000"/>
              </a:spcAft>
              <a:buNone/>
            </a:pPr>
            <a:r>
              <a:rPr lang="en-US" sz="2000" b="1" i="1" dirty="0">
                <a:solidFill>
                  <a:srgbClr val="3A5C1E"/>
                </a:solidFill>
                <a:latin typeface="Copperplate Gothic Bold" panose="020E0705020206020404" pitchFamily="34" charset="0"/>
              </a:rPr>
              <a:t>     </a:t>
            </a:r>
            <a:r>
              <a:rPr lang="en-US" sz="2000" b="1" i="1" dirty="0">
                <a:solidFill>
                  <a:srgbClr val="0070C0"/>
                </a:solidFill>
                <a:latin typeface="Copperplate Gothic Bold" panose="020E0705020206020404" pitchFamily="34" charset="0"/>
              </a:rPr>
              <a:t>Thank you</a:t>
            </a:r>
          </a:p>
          <a:p>
            <a:pPr marL="0" indent="0">
              <a:spcBef>
                <a:spcPts val="0"/>
              </a:spcBef>
              <a:spcAft>
                <a:spcPts val="0"/>
              </a:spcAft>
              <a:buNone/>
            </a:pPr>
            <a:r>
              <a:rPr lang="en-US" sz="2000" b="1" dirty="0">
                <a:solidFill>
                  <a:srgbClr val="3A5C1E"/>
                </a:solidFill>
                <a:latin typeface="Copperplate Gothic Bold" panose="020E0705020206020404" pitchFamily="34" charset="0"/>
              </a:rPr>
              <a:t>What are the 4 most important words?</a:t>
            </a:r>
          </a:p>
          <a:p>
            <a:pPr marL="0" indent="0">
              <a:spcBef>
                <a:spcPts val="0"/>
              </a:spcBef>
              <a:spcAft>
                <a:spcPts val="0"/>
              </a:spcAft>
              <a:buNone/>
            </a:pPr>
            <a:r>
              <a:rPr lang="en-US" sz="2000" b="1" dirty="0">
                <a:solidFill>
                  <a:srgbClr val="3A5C1E"/>
                </a:solidFill>
                <a:latin typeface="Copperplate Gothic Bold" panose="020E0705020206020404" pitchFamily="34" charset="0"/>
              </a:rPr>
              <a:t>     </a:t>
            </a:r>
            <a:r>
              <a:rPr lang="en-US" sz="2000" b="1" i="1" dirty="0">
                <a:solidFill>
                  <a:srgbClr val="0070C0"/>
                </a:solidFill>
                <a:latin typeface="Copperplate Gothic Bold" panose="020E0705020206020404" pitchFamily="34" charset="0"/>
              </a:rPr>
              <a:t>What do you think?</a:t>
            </a:r>
          </a:p>
        </p:txBody>
      </p:sp>
      <p:sp>
        <p:nvSpPr>
          <p:cNvPr id="11" name="AutoShape 2" descr="Image result for edison quote on failure"/>
          <p:cNvSpPr>
            <a:spLocks noChangeAspect="1" noChangeArrowheads="1"/>
          </p:cNvSpPr>
          <p:nvPr/>
        </p:nvSpPr>
        <p:spPr bwMode="auto">
          <a:xfrm>
            <a:off x="-1700106" y="5666003"/>
            <a:ext cx="71330" cy="71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268" name="Picture 4" descr="Image result for edison quote on fail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68916"/>
            <a:ext cx="2209800" cy="124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How Leaders Nurture Talent: Avoid the 4 Cs</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304800" y="97155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381000" y="1428750"/>
            <a:ext cx="3733800" cy="3001566"/>
          </a:xfrm>
        </p:spPr>
        <p:txBody>
          <a:bodyPr/>
          <a:lstStyle/>
          <a:p>
            <a:pPr>
              <a:spcAft>
                <a:spcPts val="2000"/>
              </a:spcAft>
              <a:buFont typeface="Wingdings" panose="05000000000000000000" pitchFamily="2" charset="2"/>
              <a:buChar char="Ø"/>
            </a:pPr>
            <a:r>
              <a:rPr lang="en-US" sz="1800" b="1" dirty="0">
                <a:solidFill>
                  <a:srgbClr val="3A5C1E"/>
                </a:solidFill>
                <a:latin typeface="Copperplate Gothic Bold" panose="020E0705020206020404" pitchFamily="34" charset="0"/>
              </a:rPr>
              <a:t>Criticizing</a:t>
            </a:r>
          </a:p>
          <a:p>
            <a:pPr>
              <a:spcAft>
                <a:spcPts val="2000"/>
              </a:spcAft>
              <a:buFont typeface="Wingdings" panose="05000000000000000000" pitchFamily="2" charset="2"/>
              <a:buChar char="Ø"/>
            </a:pPr>
            <a:r>
              <a:rPr lang="en-US" sz="1800" b="1" dirty="0">
                <a:solidFill>
                  <a:srgbClr val="3A5C1E"/>
                </a:solidFill>
                <a:latin typeface="Copperplate Gothic Bold" panose="020E0705020206020404" pitchFamily="34" charset="0"/>
              </a:rPr>
              <a:t>Complaining</a:t>
            </a:r>
          </a:p>
          <a:p>
            <a:pPr>
              <a:spcAft>
                <a:spcPts val="2000"/>
              </a:spcAft>
              <a:buFont typeface="Wingdings" panose="05000000000000000000" pitchFamily="2" charset="2"/>
              <a:buChar char="Ø"/>
            </a:pPr>
            <a:r>
              <a:rPr lang="en-US" sz="1800" b="1" dirty="0">
                <a:solidFill>
                  <a:srgbClr val="3A5C1E"/>
                </a:solidFill>
                <a:latin typeface="Copperplate Gothic Bold" panose="020E0705020206020404" pitchFamily="34" charset="0"/>
              </a:rPr>
              <a:t>Comparing</a:t>
            </a:r>
          </a:p>
          <a:p>
            <a:pPr>
              <a:spcAft>
                <a:spcPts val="2000"/>
              </a:spcAft>
              <a:buFont typeface="Wingdings" panose="05000000000000000000" pitchFamily="2" charset="2"/>
              <a:buChar char="Ø"/>
            </a:pPr>
            <a:r>
              <a:rPr lang="en-US" sz="1800" b="1" dirty="0">
                <a:solidFill>
                  <a:srgbClr val="3A5C1E"/>
                </a:solidFill>
                <a:latin typeface="Copperplate Gothic Bold" panose="020E0705020206020404" pitchFamily="34" charset="0"/>
              </a:rPr>
              <a:t>Competing</a:t>
            </a:r>
          </a:p>
        </p:txBody>
      </p:sp>
      <p:pic>
        <p:nvPicPr>
          <p:cNvPr id="10242" name="Picture 2" descr="Image result for complaining criticizing comparing comp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19251"/>
            <a:ext cx="4360919" cy="20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7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150"/>
                                  </p:stCondLst>
                                  <p:childTnLst>
                                    <p:set>
                                      <p:cBhvr>
                                        <p:cTn id="25" dur="1" fill="hold">
                                          <p:stCondLst>
                                            <p:cond delay="0"/>
                                          </p:stCondLst>
                                        </p:cTn>
                                        <p:tgtEl>
                                          <p:spTgt spid="10242"/>
                                        </p:tgtEl>
                                        <p:attrNameLst>
                                          <p:attrName>style.visibility</p:attrName>
                                        </p:attrNameLst>
                                      </p:cBhvr>
                                      <p:to>
                                        <p:strVal val="visible"/>
                                      </p:to>
                                    </p:set>
                                    <p:animEffect transition="in" filter="fade">
                                      <p:cBhvr>
                                        <p:cTn id="2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Balancing Work and Life is Critical</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304800" y="97155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381000" y="1887758"/>
            <a:ext cx="5943600" cy="1750792"/>
          </a:xfrm>
        </p:spPr>
        <p:txBody>
          <a:bodyPr/>
          <a:lstStyle/>
          <a:p>
            <a:pPr>
              <a:spcAft>
                <a:spcPts val="600"/>
              </a:spcAft>
              <a:buFont typeface="Wingdings" panose="05000000000000000000" pitchFamily="2" charset="2"/>
              <a:buChar char="Ø"/>
            </a:pPr>
            <a:r>
              <a:rPr lang="en-US" sz="1800" b="1" dirty="0">
                <a:solidFill>
                  <a:srgbClr val="3A5C1E"/>
                </a:solidFill>
                <a:latin typeface="Copperplate Gothic Bold" panose="020E0705020206020404" pitchFamily="34" charset="0"/>
              </a:rPr>
              <a:t>Establish Boundaries</a:t>
            </a:r>
          </a:p>
          <a:p>
            <a:pPr>
              <a:spcAft>
                <a:spcPts val="600"/>
              </a:spcAft>
              <a:buFont typeface="Wingdings" panose="05000000000000000000" pitchFamily="2" charset="2"/>
              <a:buChar char="Ø"/>
            </a:pPr>
            <a:r>
              <a:rPr lang="en-US" sz="1800" b="1" dirty="0">
                <a:solidFill>
                  <a:srgbClr val="3A5C1E"/>
                </a:solidFill>
                <a:latin typeface="Copperplate Gothic Bold" panose="020E0705020206020404" pitchFamily="34" charset="0"/>
              </a:rPr>
              <a:t>Give Yourself Permission to Recharge</a:t>
            </a:r>
          </a:p>
          <a:p>
            <a:pPr>
              <a:spcAft>
                <a:spcPts val="600"/>
              </a:spcAft>
              <a:buFont typeface="Wingdings" panose="05000000000000000000" pitchFamily="2" charset="2"/>
              <a:buChar char="Ø"/>
            </a:pPr>
            <a:r>
              <a:rPr lang="en-US" sz="1800" b="1" dirty="0">
                <a:solidFill>
                  <a:srgbClr val="3A5C1E"/>
                </a:solidFill>
                <a:latin typeface="Copperplate Gothic Bold" panose="020E0705020206020404" pitchFamily="34" charset="0"/>
              </a:rPr>
              <a:t>Positive Affirmation </a:t>
            </a:r>
          </a:p>
          <a:p>
            <a:pPr>
              <a:spcAft>
                <a:spcPts val="600"/>
              </a:spcAft>
              <a:buFont typeface="Wingdings" panose="05000000000000000000" pitchFamily="2" charset="2"/>
              <a:buChar char="Ø"/>
            </a:pPr>
            <a:r>
              <a:rPr lang="en-US" sz="1800" b="1" dirty="0">
                <a:solidFill>
                  <a:srgbClr val="3A5C1E"/>
                </a:solidFill>
                <a:latin typeface="Copperplate Gothic Bold" panose="020E0705020206020404" pitchFamily="34" charset="0"/>
              </a:rPr>
              <a:t>Making Time for Yourself During the Day</a:t>
            </a:r>
          </a:p>
          <a:p>
            <a:pPr marL="0" indent="0">
              <a:spcAft>
                <a:spcPts val="600"/>
              </a:spcAft>
              <a:buNone/>
            </a:pPr>
            <a:endParaRPr lang="en-US" sz="1800" b="1" dirty="0">
              <a:solidFill>
                <a:srgbClr val="3A5C1E"/>
              </a:solidFill>
              <a:latin typeface="Copperplate Gothic Bold" panose="020E0705020206020404" pitchFamily="34" charset="0"/>
            </a:endParaRPr>
          </a:p>
        </p:txBody>
      </p:sp>
      <p:sp>
        <p:nvSpPr>
          <p:cNvPr id="2" name="TextBox 1"/>
          <p:cNvSpPr txBox="1"/>
          <p:nvPr/>
        </p:nvSpPr>
        <p:spPr>
          <a:xfrm>
            <a:off x="457200" y="1028700"/>
            <a:ext cx="8077200" cy="646331"/>
          </a:xfrm>
          <a:prstGeom prst="rect">
            <a:avLst/>
          </a:prstGeom>
          <a:noFill/>
        </p:spPr>
        <p:txBody>
          <a:bodyPr wrap="square" rtlCol="0">
            <a:spAutoFit/>
          </a:bodyPr>
          <a:lstStyle/>
          <a:p>
            <a:r>
              <a:rPr lang="en-US" sz="1800" b="1" dirty="0">
                <a:solidFill>
                  <a:srgbClr val="5D9430"/>
                </a:solidFill>
              </a:rPr>
              <a:t>What are some strategies to create balance between the needs of the job and the needs of the self?</a:t>
            </a:r>
          </a:p>
        </p:txBody>
      </p:sp>
      <p:sp>
        <p:nvSpPr>
          <p:cNvPr id="3" name="TextBox 2"/>
          <p:cNvSpPr txBox="1"/>
          <p:nvPr/>
        </p:nvSpPr>
        <p:spPr>
          <a:xfrm>
            <a:off x="449970" y="3678019"/>
            <a:ext cx="7703430" cy="646331"/>
          </a:xfrm>
          <a:prstGeom prst="rect">
            <a:avLst/>
          </a:prstGeom>
          <a:noFill/>
        </p:spPr>
        <p:txBody>
          <a:bodyPr wrap="square" rtlCol="0">
            <a:spAutoFit/>
          </a:bodyPr>
          <a:lstStyle/>
          <a:p>
            <a:r>
              <a:rPr lang="en-US" sz="1800" b="1" dirty="0">
                <a:solidFill>
                  <a:srgbClr val="5D9430"/>
                </a:solidFill>
              </a:rPr>
              <a:t>Some ideas for refreshing during the day are taking a walk, watching a quick YouTube video . . . What are some of your strategies?</a:t>
            </a:r>
          </a:p>
        </p:txBody>
      </p:sp>
      <p:pic>
        <p:nvPicPr>
          <p:cNvPr id="10" name="Picture 9" descr="Image result for how to refresh during the work day"/>
          <p:cNvPicPr/>
          <p:nvPr/>
        </p:nvPicPr>
        <p:blipFill>
          <a:blip r:embed="rId3">
            <a:extLst>
              <a:ext uri="{28A0092B-C50C-407E-A947-70E740481C1C}">
                <a14:useLocalDpi xmlns:a14="http://schemas.microsoft.com/office/drawing/2010/main" val="0"/>
              </a:ext>
            </a:extLst>
          </a:blip>
          <a:srcRect/>
          <a:stretch>
            <a:fillRect/>
          </a:stretch>
        </p:blipFill>
        <p:spPr bwMode="auto">
          <a:xfrm>
            <a:off x="6352410" y="1957387"/>
            <a:ext cx="2301240" cy="1438275"/>
          </a:xfrm>
          <a:prstGeom prst="rect">
            <a:avLst/>
          </a:prstGeom>
          <a:noFill/>
          <a:ln>
            <a:noFill/>
          </a:ln>
        </p:spPr>
      </p:pic>
    </p:spTree>
    <p:extLst>
      <p:ext uri="{BB962C8B-B14F-4D97-AF65-F5344CB8AC3E}">
        <p14:creationId xmlns:p14="http://schemas.microsoft.com/office/powerpoint/2010/main" val="56804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Other Traits &amp; Skills of Successful Leaders</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04800" y="1809750"/>
            <a:ext cx="3733800" cy="2667000"/>
          </a:xfrm>
        </p:spPr>
        <p:txBody>
          <a:bodyPr/>
          <a:lstStyle/>
          <a:p>
            <a:pPr>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rPr>
              <a:t>Intelligent</a:t>
            </a:r>
          </a:p>
          <a:p>
            <a:pPr>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rPr>
              <a:t>Honest</a:t>
            </a:r>
          </a:p>
          <a:p>
            <a:pPr>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rPr>
              <a:t>Creative</a:t>
            </a:r>
          </a:p>
          <a:p>
            <a:pPr>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rPr>
              <a:t>Adaptive </a:t>
            </a:r>
          </a:p>
          <a:p>
            <a:pPr>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rPr>
              <a:t>Cooperative</a:t>
            </a:r>
          </a:p>
          <a:p>
            <a:pPr>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rPr>
              <a:t>Dependable</a:t>
            </a:r>
          </a:p>
        </p:txBody>
      </p:sp>
      <p:sp>
        <p:nvSpPr>
          <p:cNvPr id="5" name="TextBox 4"/>
          <p:cNvSpPr txBox="1"/>
          <p:nvPr/>
        </p:nvSpPr>
        <p:spPr>
          <a:xfrm>
            <a:off x="4572000" y="1809750"/>
            <a:ext cx="4191000" cy="2636619"/>
          </a:xfrm>
          <a:prstGeom prst="rect">
            <a:avLst/>
          </a:prstGeom>
          <a:noFill/>
        </p:spPr>
        <p:txBody>
          <a:bodyPr wrap="square" rtlCol="0">
            <a:spAutoFit/>
          </a:bodyPr>
          <a:lstStyle/>
          <a:p>
            <a:pPr marL="342891" indent="-342891" eaLnBrk="1" hangingPunct="1">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ea typeface="+mn-ea"/>
                <a:cs typeface="+mn-cs"/>
              </a:rPr>
              <a:t>Energetic</a:t>
            </a:r>
          </a:p>
          <a:p>
            <a:pPr marL="342891" indent="-342891" eaLnBrk="1" hangingPunct="1">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ea typeface="+mn-ea"/>
                <a:cs typeface="+mn-cs"/>
              </a:rPr>
              <a:t>Diplomatic &amp; Tactful</a:t>
            </a:r>
          </a:p>
          <a:p>
            <a:pPr marL="342891" indent="-342891" eaLnBrk="1" hangingPunct="1">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ea typeface="+mn-ea"/>
                <a:cs typeface="+mn-cs"/>
              </a:rPr>
              <a:t>Strong Communicator</a:t>
            </a:r>
          </a:p>
          <a:p>
            <a:pPr marL="342891" indent="-342891" eaLnBrk="1" hangingPunct="1">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ea typeface="+mn-ea"/>
                <a:cs typeface="+mn-cs"/>
              </a:rPr>
              <a:t>Organized</a:t>
            </a:r>
          </a:p>
          <a:p>
            <a:pPr marL="342891" indent="-342891" eaLnBrk="1" hangingPunct="1">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ea typeface="+mn-ea"/>
                <a:cs typeface="+mn-cs"/>
              </a:rPr>
              <a:t>Socially Skilled</a:t>
            </a:r>
          </a:p>
          <a:p>
            <a:pPr marL="342891" indent="-342891" eaLnBrk="1" hangingPunct="1">
              <a:spcBef>
                <a:spcPts val="0"/>
              </a:spcBef>
              <a:spcAft>
                <a:spcPts val="800"/>
              </a:spcAft>
              <a:buFont typeface="Wingdings" panose="05000000000000000000" pitchFamily="2" charset="2"/>
              <a:buChar char="Ø"/>
            </a:pPr>
            <a:r>
              <a:rPr lang="en-US" sz="2200" b="1" dirty="0">
                <a:solidFill>
                  <a:srgbClr val="3A5C1E"/>
                </a:solidFill>
                <a:latin typeface="Copperplate Gothic Bold" panose="020E0705020206020404" pitchFamily="34" charset="0"/>
                <a:ea typeface="+mn-ea"/>
                <a:cs typeface="+mn-cs"/>
              </a:rPr>
              <a:t>Tolerant of Stress</a:t>
            </a:r>
          </a:p>
        </p:txBody>
      </p:sp>
      <p:sp>
        <p:nvSpPr>
          <p:cNvPr id="3" name="TextBox 2"/>
          <p:cNvSpPr txBox="1"/>
          <p:nvPr/>
        </p:nvSpPr>
        <p:spPr>
          <a:xfrm>
            <a:off x="533400" y="1123950"/>
            <a:ext cx="8077200" cy="646331"/>
          </a:xfrm>
          <a:prstGeom prst="rect">
            <a:avLst/>
          </a:prstGeom>
          <a:noFill/>
        </p:spPr>
        <p:txBody>
          <a:bodyPr wrap="square" rtlCol="0">
            <a:spAutoFit/>
          </a:bodyPr>
          <a:lstStyle/>
          <a:p>
            <a:r>
              <a:rPr lang="en-US" sz="1800" b="1" dirty="0">
                <a:solidFill>
                  <a:srgbClr val="5D9430"/>
                </a:solidFill>
              </a:rPr>
              <a:t>That’s a lot of information! Can we think of any other characteristics of successful leaders?</a:t>
            </a:r>
          </a:p>
        </p:txBody>
      </p:sp>
    </p:spTree>
    <p:extLst>
      <p:ext uri="{BB962C8B-B14F-4D97-AF65-F5344CB8AC3E}">
        <p14:creationId xmlns:p14="http://schemas.microsoft.com/office/powerpoint/2010/main" val="14353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Leaders Maximize Opportunities</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04800" y="2142529"/>
            <a:ext cx="8001000" cy="2334221"/>
          </a:xfrm>
        </p:spPr>
        <p:txBody>
          <a:bodyPr/>
          <a:lstStyle/>
          <a:p>
            <a:pPr>
              <a:spcBef>
                <a:spcPts val="0"/>
              </a:spcBef>
              <a:spcAft>
                <a:spcPts val="600"/>
              </a:spcAft>
              <a:buFont typeface="Wingdings" panose="05000000000000000000" pitchFamily="2" charset="2"/>
              <a:buChar char="Ø"/>
            </a:pPr>
            <a:r>
              <a:rPr lang="en-US" sz="1800" b="1" dirty="0">
                <a:solidFill>
                  <a:srgbClr val="3A5C1E"/>
                </a:solidFill>
                <a:latin typeface="Copperplate Gothic Bold" panose="020E0705020206020404" pitchFamily="34" charset="0"/>
              </a:rPr>
              <a:t>Take Advantage of this Emerging Leaders Experience! Listen! Learn! Apply!</a:t>
            </a:r>
          </a:p>
          <a:p>
            <a:pPr>
              <a:spcBef>
                <a:spcPts val="0"/>
              </a:spcBef>
              <a:spcAft>
                <a:spcPts val="600"/>
              </a:spcAft>
              <a:buFont typeface="Wingdings" panose="05000000000000000000" pitchFamily="2" charset="2"/>
              <a:buChar char="Ø"/>
            </a:pPr>
            <a:r>
              <a:rPr lang="en-US" sz="1800" b="1" dirty="0">
                <a:solidFill>
                  <a:srgbClr val="3A5C1E"/>
                </a:solidFill>
                <a:latin typeface="Copperplate Gothic Bold" panose="020E0705020206020404" pitchFamily="34" charset="0"/>
              </a:rPr>
              <a:t>Mentor Each Other Through this Process! Each of You is Here for a Reason!</a:t>
            </a:r>
          </a:p>
          <a:p>
            <a:pPr>
              <a:spcBef>
                <a:spcPts val="0"/>
              </a:spcBef>
              <a:spcAft>
                <a:spcPts val="600"/>
              </a:spcAft>
              <a:buFont typeface="Wingdings" panose="05000000000000000000" pitchFamily="2" charset="2"/>
              <a:buChar char="Ø"/>
            </a:pPr>
            <a:r>
              <a:rPr lang="en-US" sz="1800" b="1" dirty="0">
                <a:solidFill>
                  <a:srgbClr val="3A5C1E"/>
                </a:solidFill>
                <a:latin typeface="Copperplate Gothic Bold" panose="020E0705020206020404" pitchFamily="34" charset="0"/>
              </a:rPr>
              <a:t>Create a Network to Try Out New Ideas or Solve Existing Challenges! </a:t>
            </a:r>
          </a:p>
          <a:p>
            <a:pPr>
              <a:spcBef>
                <a:spcPts val="0"/>
              </a:spcBef>
              <a:spcAft>
                <a:spcPts val="600"/>
              </a:spcAft>
              <a:buFont typeface="Wingdings" panose="05000000000000000000" pitchFamily="2" charset="2"/>
              <a:buChar char="Ø"/>
            </a:pPr>
            <a:r>
              <a:rPr lang="en-US" sz="1800" b="1" dirty="0">
                <a:solidFill>
                  <a:srgbClr val="3A5C1E"/>
                </a:solidFill>
                <a:latin typeface="Copperplate Gothic Bold" panose="020E0705020206020404" pitchFamily="34" charset="0"/>
              </a:rPr>
              <a:t>Surround Yourself with Positive People &amp; Experiences!</a:t>
            </a:r>
          </a:p>
        </p:txBody>
      </p:sp>
      <p:sp>
        <p:nvSpPr>
          <p:cNvPr id="3" name="TextBox 2"/>
          <p:cNvSpPr txBox="1"/>
          <p:nvPr/>
        </p:nvSpPr>
        <p:spPr>
          <a:xfrm>
            <a:off x="533400" y="1123950"/>
            <a:ext cx="8077200" cy="923330"/>
          </a:xfrm>
          <a:prstGeom prst="rect">
            <a:avLst/>
          </a:prstGeom>
          <a:noFill/>
        </p:spPr>
        <p:txBody>
          <a:bodyPr wrap="square" rtlCol="0">
            <a:spAutoFit/>
          </a:bodyPr>
          <a:lstStyle/>
          <a:p>
            <a:r>
              <a:rPr lang="en-US" sz="1800" b="1" dirty="0">
                <a:solidFill>
                  <a:srgbClr val="5D9430"/>
                </a:solidFill>
              </a:rPr>
              <a:t>One more thing successful leaders have in common is they know a good thing when they see it. That includes recognizing the opportunities to develop professionally, both in formal and informal settings.</a:t>
            </a:r>
          </a:p>
        </p:txBody>
      </p:sp>
    </p:spTree>
    <p:extLst>
      <p:ext uri="{BB962C8B-B14F-4D97-AF65-F5344CB8AC3E}">
        <p14:creationId xmlns:p14="http://schemas.microsoft.com/office/powerpoint/2010/main" val="29274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Your Emerging Leader Challenge!</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33400" y="2495550"/>
            <a:ext cx="7239000" cy="1733788"/>
          </a:xfrm>
        </p:spPr>
        <p:txBody>
          <a:bodyPr/>
          <a:lstStyle/>
          <a:p>
            <a:pPr marL="0" lvl="0" indent="0">
              <a:buNone/>
            </a:pPr>
            <a:r>
              <a:rPr lang="en-US" sz="1800" dirty="0">
                <a:solidFill>
                  <a:srgbClr val="3A5C1E"/>
                </a:solidFill>
                <a:latin typeface="Copperplate Gothic Bold" panose="020E0705020206020404" pitchFamily="34" charset="0"/>
              </a:rPr>
              <a:t>Address &amp; Propose Interventions on PACE-indicated concerns related to </a:t>
            </a:r>
          </a:p>
          <a:p>
            <a:pPr>
              <a:spcAft>
                <a:spcPts val="600"/>
              </a:spcAft>
              <a:buFont typeface="Wingdings" panose="05000000000000000000" pitchFamily="2" charset="2"/>
              <a:buChar char="Ø"/>
            </a:pPr>
            <a:r>
              <a:rPr lang="en-US" sz="1800" dirty="0">
                <a:solidFill>
                  <a:srgbClr val="3A5C1E"/>
                </a:solidFill>
                <a:latin typeface="Copperplate Gothic Bold" panose="020E0705020206020404" pitchFamily="34" charset="0"/>
              </a:rPr>
              <a:t>Institutional Structure  </a:t>
            </a:r>
          </a:p>
          <a:p>
            <a:pPr lvl="0">
              <a:spcAft>
                <a:spcPts val="600"/>
              </a:spcAft>
              <a:buFont typeface="Wingdings" panose="05000000000000000000" pitchFamily="2" charset="2"/>
              <a:buChar char="Ø"/>
            </a:pPr>
            <a:r>
              <a:rPr lang="en-US" sz="1800" dirty="0">
                <a:solidFill>
                  <a:srgbClr val="3A5C1E"/>
                </a:solidFill>
                <a:latin typeface="Copperplate Gothic Bold" panose="020E0705020206020404" pitchFamily="34" charset="0"/>
              </a:rPr>
              <a:t>Supervisor Relationships</a:t>
            </a:r>
          </a:p>
          <a:p>
            <a:pPr lvl="0">
              <a:buFont typeface="Wingdings" panose="05000000000000000000" pitchFamily="2" charset="2"/>
              <a:buChar char="Ø"/>
            </a:pPr>
            <a:r>
              <a:rPr lang="en-US" sz="1800" dirty="0">
                <a:solidFill>
                  <a:srgbClr val="3A5C1E"/>
                </a:solidFill>
                <a:latin typeface="Copperplate Gothic Bold" panose="020E0705020206020404" pitchFamily="34" charset="0"/>
              </a:rPr>
              <a:t>Teamwork</a:t>
            </a:r>
          </a:p>
        </p:txBody>
      </p:sp>
      <p:sp>
        <p:nvSpPr>
          <p:cNvPr id="3" name="TextBox 2"/>
          <p:cNvSpPr txBox="1"/>
          <p:nvPr/>
        </p:nvSpPr>
        <p:spPr>
          <a:xfrm>
            <a:off x="533400" y="1123950"/>
            <a:ext cx="8077200" cy="1200329"/>
          </a:xfrm>
          <a:prstGeom prst="rect">
            <a:avLst/>
          </a:prstGeom>
          <a:noFill/>
        </p:spPr>
        <p:txBody>
          <a:bodyPr wrap="square" rtlCol="0">
            <a:spAutoFit/>
          </a:bodyPr>
          <a:lstStyle/>
          <a:p>
            <a:r>
              <a:rPr lang="en-US" sz="1800" b="1" dirty="0">
                <a:solidFill>
                  <a:srgbClr val="5D9430"/>
                </a:solidFill>
              </a:rPr>
              <a:t>This program is about learning, but it is also about doing. As part of your experience, you are being given a task: Take on three real and vital projects and make them your own. At the end of this series you will be able to present recommendations to three PACE-inspired projects: </a:t>
            </a:r>
          </a:p>
        </p:txBody>
      </p:sp>
    </p:spTree>
    <p:extLst>
      <p:ext uri="{BB962C8B-B14F-4D97-AF65-F5344CB8AC3E}">
        <p14:creationId xmlns:p14="http://schemas.microsoft.com/office/powerpoint/2010/main" val="17656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This is YOUR Emerging Leader Program!</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53395"/>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1123950"/>
            <a:ext cx="4343400" cy="1815882"/>
          </a:xfrm>
          <a:prstGeom prst="rect">
            <a:avLst/>
          </a:prstGeom>
          <a:noFill/>
        </p:spPr>
        <p:txBody>
          <a:bodyPr wrap="square" rtlCol="0">
            <a:spAutoFit/>
          </a:bodyPr>
          <a:lstStyle/>
          <a:p>
            <a:r>
              <a:rPr lang="en-US" sz="2800" b="1" dirty="0">
                <a:solidFill>
                  <a:srgbClr val="3A5C1E"/>
                </a:solidFill>
              </a:rPr>
              <a:t>I am so happy you have this opportunity and I can’t wait to see what you do with it! Enjoy!</a:t>
            </a:r>
          </a:p>
        </p:txBody>
      </p:sp>
      <p:pic>
        <p:nvPicPr>
          <p:cNvPr id="9" name="Picture 8" descr="Image result for employee leadership development program"/>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76350"/>
            <a:ext cx="3733800" cy="3012794"/>
          </a:xfrm>
          <a:prstGeom prst="rect">
            <a:avLst/>
          </a:prstGeom>
          <a:noFill/>
          <a:ln>
            <a:noFill/>
          </a:ln>
        </p:spPr>
      </p:pic>
      <p:pic>
        <p:nvPicPr>
          <p:cNvPr id="10" name="Picture 9" descr="Image result for what good leadership looks like"/>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35081"/>
            <a:ext cx="2857500" cy="1254063"/>
          </a:xfrm>
          <a:prstGeom prst="rect">
            <a:avLst/>
          </a:prstGeom>
          <a:noFill/>
          <a:ln>
            <a:noFill/>
          </a:ln>
        </p:spPr>
      </p:pic>
    </p:spTree>
    <p:extLst>
      <p:ext uri="{BB962C8B-B14F-4D97-AF65-F5344CB8AC3E}">
        <p14:creationId xmlns:p14="http://schemas.microsoft.com/office/powerpoint/2010/main" val="195615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00375" y="2739398"/>
            <a:ext cx="2990850" cy="1293753"/>
          </a:xfrm>
          <a:prstGeom prst="rect">
            <a:avLst/>
          </a:prstGeom>
        </p:spPr>
      </p:pic>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Welcome NLC Emerging Leaders!</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81000" y="1222907"/>
            <a:ext cx="8229600" cy="849834"/>
          </a:xfrm>
        </p:spPr>
        <p:txBody>
          <a:bodyPr/>
          <a:lstStyle/>
          <a:p>
            <a:pPr marL="0" indent="0">
              <a:buNone/>
            </a:pPr>
            <a:r>
              <a:rPr lang="en-US" sz="1800" dirty="0"/>
              <a:t>Congratulations on being a part of NLC’s inaugural Emerging Leaders class. This class is designed to enable you to take your recognized ability and learn how to effectively lead others to grow and succeed.</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266947"/>
            <a:ext cx="2857500" cy="20186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Leadership classes"/>
          <p:cNvPicPr/>
          <p:nvPr/>
        </p:nvPicPr>
        <p:blipFill>
          <a:blip r:embed="rId5">
            <a:extLst>
              <a:ext uri="{28A0092B-C50C-407E-A947-70E740481C1C}">
                <a14:useLocalDpi xmlns:a14="http://schemas.microsoft.com/office/drawing/2010/main" val="0"/>
              </a:ext>
            </a:extLst>
          </a:blip>
          <a:srcRect/>
          <a:stretch>
            <a:fillRect/>
          </a:stretch>
        </p:blipFill>
        <p:spPr bwMode="auto">
          <a:xfrm>
            <a:off x="5886450" y="2251091"/>
            <a:ext cx="2857500" cy="2000875"/>
          </a:xfrm>
          <a:prstGeom prst="rect">
            <a:avLst/>
          </a:prstGeom>
          <a:noFill/>
          <a:ln>
            <a:noFill/>
          </a:ln>
        </p:spPr>
      </p:pic>
    </p:spTree>
    <p:extLst>
      <p:ext uri="{BB962C8B-B14F-4D97-AF65-F5344CB8AC3E}">
        <p14:creationId xmlns:p14="http://schemas.microsoft.com/office/powerpoint/2010/main" val="1426702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Who are we?</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81915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85750" y="971549"/>
            <a:ext cx="4796012" cy="3520083"/>
          </a:xfrm>
        </p:spPr>
        <p:txBody>
          <a:bodyPr/>
          <a:lstStyle/>
          <a:p>
            <a:pPr marL="0" indent="0">
              <a:buNone/>
            </a:pPr>
            <a:r>
              <a:rPr lang="en-US" sz="1800" b="1" u="sng" dirty="0">
                <a:solidFill>
                  <a:srgbClr val="5D9430"/>
                </a:solidFill>
              </a:rPr>
              <a:t>Northeast Lakeview Mission and Vision</a:t>
            </a:r>
          </a:p>
          <a:p>
            <a:pPr marL="0" indent="0">
              <a:spcAft>
                <a:spcPts val="400"/>
              </a:spcAft>
              <a:buNone/>
            </a:pPr>
            <a:r>
              <a:rPr lang="en-US" sz="1800" b="1" dirty="0">
                <a:solidFill>
                  <a:srgbClr val="5D9430"/>
                </a:solidFill>
              </a:rPr>
              <a:t>Mission</a:t>
            </a:r>
          </a:p>
          <a:p>
            <a:pPr marL="400041" lvl="1" indent="0">
              <a:buNone/>
            </a:pPr>
            <a:r>
              <a:rPr lang="en-US" sz="1400" dirty="0">
                <a:solidFill>
                  <a:srgbClr val="3A5C1E"/>
                </a:solidFill>
              </a:rPr>
              <a:t>Northeast Lakeview College is a public community college within the system of Alamo Colleges, established in partnership with its communities, that is focused on student success through the offering of Associate degrees and continuing education, promoting engagement in civic activities and organizations, and encouraging participation in cultural and enrichment programs.</a:t>
            </a:r>
          </a:p>
          <a:p>
            <a:pPr marL="0" indent="0">
              <a:spcAft>
                <a:spcPts val="400"/>
              </a:spcAft>
              <a:buNone/>
            </a:pPr>
            <a:r>
              <a:rPr lang="en-US" sz="1800" b="1" dirty="0">
                <a:solidFill>
                  <a:srgbClr val="5D9430"/>
                </a:solidFill>
              </a:rPr>
              <a:t>Vision</a:t>
            </a:r>
          </a:p>
          <a:p>
            <a:pPr marL="400041" lvl="1" indent="0">
              <a:buNone/>
            </a:pPr>
            <a:r>
              <a:rPr lang="en-US" sz="1400" dirty="0">
                <a:solidFill>
                  <a:srgbClr val="3A5C1E"/>
                </a:solidFill>
              </a:rPr>
              <a:t>The first choice for higher education in the communities we serve.</a:t>
            </a:r>
          </a:p>
          <a:p>
            <a:pPr marL="0" indent="0">
              <a:buNone/>
            </a:pPr>
            <a:endParaRPr lang="en-US" sz="1800" dirty="0"/>
          </a:p>
        </p:txBody>
      </p:sp>
      <p:pic>
        <p:nvPicPr>
          <p:cNvPr id="4" name="Picture 3"/>
          <p:cNvPicPr>
            <a:picLocks noChangeAspect="1"/>
          </p:cNvPicPr>
          <p:nvPr/>
        </p:nvPicPr>
        <p:blipFill>
          <a:blip r:embed="rId3"/>
          <a:stretch>
            <a:fillRect/>
          </a:stretch>
        </p:blipFill>
        <p:spPr>
          <a:xfrm>
            <a:off x="4971901" y="1390650"/>
            <a:ext cx="4057799" cy="2590800"/>
          </a:xfrm>
          <a:prstGeom prst="rect">
            <a:avLst/>
          </a:prstGeom>
        </p:spPr>
      </p:pic>
    </p:spTree>
    <p:extLst>
      <p:ext uri="{BB962C8B-B14F-4D97-AF65-F5344CB8AC3E}">
        <p14:creationId xmlns:p14="http://schemas.microsoft.com/office/powerpoint/2010/main" val="2249676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None/>
            </a:pPr>
            <a:r>
              <a:rPr lang="en-US" sz="2400" b="1" dirty="0">
                <a:solidFill>
                  <a:srgbClr val="5D9430"/>
                </a:solidFill>
              </a:rPr>
              <a:t>Some of the tools that enable NLC’s ongoing success:</a:t>
            </a: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33400" y="1123950"/>
            <a:ext cx="6324600" cy="3124199"/>
          </a:xfrm>
        </p:spPr>
        <p:txBody>
          <a:bodyPr/>
          <a:lstStyle/>
          <a:p>
            <a:pPr marL="0" indent="0">
              <a:spcBef>
                <a:spcPts val="600"/>
              </a:spcBef>
              <a:spcAft>
                <a:spcPts val="300"/>
              </a:spcAft>
              <a:buNone/>
            </a:pPr>
            <a:r>
              <a:rPr lang="en-US" sz="1600" b="1" dirty="0">
                <a:solidFill>
                  <a:srgbClr val="3A5C1E"/>
                </a:solidFill>
                <a:latin typeface="Copperplate Gothic Bold" panose="020E0705020206020404" pitchFamily="34" charset="0"/>
              </a:rPr>
              <a:t>7 Habits of Highly Successful People</a:t>
            </a:r>
          </a:p>
          <a:p>
            <a:pPr marL="0" indent="0">
              <a:spcAft>
                <a:spcPts val="300"/>
              </a:spcAft>
              <a:buNone/>
            </a:pPr>
            <a:r>
              <a:rPr lang="en-US" sz="1600" b="1" dirty="0">
                <a:solidFill>
                  <a:srgbClr val="3A5C1E"/>
                </a:solidFill>
                <a:latin typeface="Copperplate Gothic Bold" panose="020E0705020206020404" pitchFamily="34" charset="0"/>
              </a:rPr>
              <a:t>The Four Disciplines of Excellence (4DX)</a:t>
            </a:r>
          </a:p>
          <a:p>
            <a:pPr marL="0" indent="0">
              <a:spcAft>
                <a:spcPts val="300"/>
              </a:spcAft>
              <a:buNone/>
            </a:pPr>
            <a:r>
              <a:rPr lang="en-US" sz="1600" b="1" dirty="0">
                <a:solidFill>
                  <a:srgbClr val="3A5C1E"/>
                </a:solidFill>
                <a:latin typeface="Copperplate Gothic Bold" panose="020E0705020206020404" pitchFamily="34" charset="0"/>
              </a:rPr>
              <a:t>Baldrige Excellence Builder</a:t>
            </a:r>
          </a:p>
          <a:p>
            <a:pPr marL="0" indent="0">
              <a:spcAft>
                <a:spcPts val="300"/>
              </a:spcAft>
              <a:buNone/>
            </a:pPr>
            <a:r>
              <a:rPr lang="en-US" sz="1600" b="1" dirty="0">
                <a:solidFill>
                  <a:srgbClr val="3A5C1E"/>
                </a:solidFill>
                <a:latin typeface="Copperplate Gothic Bold" panose="020E0705020206020404" pitchFamily="34" charset="0"/>
              </a:rPr>
              <a:t>Foundations of Excellence</a:t>
            </a:r>
          </a:p>
          <a:p>
            <a:pPr marL="0" indent="0">
              <a:spcAft>
                <a:spcPts val="300"/>
              </a:spcAft>
              <a:buNone/>
            </a:pPr>
            <a:r>
              <a:rPr lang="en-US" sz="1600" b="1" dirty="0">
                <a:solidFill>
                  <a:srgbClr val="3A5C1E"/>
                </a:solidFill>
                <a:latin typeface="Copperplate Gothic Bold" panose="020E0705020206020404" pitchFamily="34" charset="0"/>
              </a:rPr>
              <a:t>Smart Goals</a:t>
            </a:r>
          </a:p>
          <a:p>
            <a:pPr marL="0" indent="0">
              <a:spcAft>
                <a:spcPts val="300"/>
              </a:spcAft>
              <a:buNone/>
            </a:pPr>
            <a:r>
              <a:rPr lang="en-US" sz="1600" b="1" dirty="0">
                <a:solidFill>
                  <a:srgbClr val="3A5C1E"/>
                </a:solidFill>
                <a:latin typeface="Copperplate Gothic Bold" panose="020E0705020206020404" pitchFamily="34" charset="0"/>
              </a:rPr>
              <a:t>Unit Plans</a:t>
            </a:r>
          </a:p>
          <a:p>
            <a:pPr marL="0" indent="0">
              <a:spcAft>
                <a:spcPts val="300"/>
              </a:spcAft>
              <a:buNone/>
            </a:pPr>
            <a:r>
              <a:rPr lang="en-US" sz="1600" b="1" dirty="0">
                <a:solidFill>
                  <a:srgbClr val="3A5C1E"/>
                </a:solidFill>
                <a:latin typeface="Copperplate Gothic Bold" panose="020E0705020206020404" pitchFamily="34" charset="0"/>
              </a:rPr>
              <a:t>Surveys (PACE, Noel Levitz, CCSSE)</a:t>
            </a:r>
          </a:p>
          <a:p>
            <a:pPr marL="0" indent="0">
              <a:spcAft>
                <a:spcPts val="300"/>
              </a:spcAft>
              <a:buNone/>
            </a:pPr>
            <a:r>
              <a:rPr lang="en-US" sz="1600" b="1" dirty="0">
                <a:solidFill>
                  <a:srgbClr val="3A5C1E"/>
                </a:solidFill>
                <a:latin typeface="Copperplate Gothic Bold" panose="020E0705020206020404" pitchFamily="34" charset="0"/>
              </a:rPr>
              <a:t>Most important?</a:t>
            </a:r>
          </a:p>
          <a:p>
            <a:pPr marL="0" indent="0">
              <a:buNone/>
            </a:pPr>
            <a:r>
              <a:rPr lang="en-US" sz="2400" b="1" dirty="0">
                <a:solidFill>
                  <a:srgbClr val="3A5C1E"/>
                </a:solidFill>
                <a:latin typeface="Copperplate Gothic Bold" panose="020E0705020206020404" pitchFamily="34" charset="0"/>
              </a:rPr>
              <a:t>    </a:t>
            </a:r>
            <a:r>
              <a:rPr lang="en-US" sz="2800" b="1" dirty="0">
                <a:solidFill>
                  <a:srgbClr val="3A5C1E"/>
                </a:solidFill>
                <a:latin typeface="Copperplate Gothic Bold" panose="020E0705020206020404" pitchFamily="34" charset="0"/>
              </a:rPr>
              <a:t>YOU!</a:t>
            </a:r>
          </a:p>
          <a:p>
            <a:pPr marL="0" indent="0">
              <a:buNone/>
            </a:pPr>
            <a:endParaRPr lang="en-US" sz="1400" dirty="0"/>
          </a:p>
          <a:p>
            <a:pPr marL="0" indent="0">
              <a:buNone/>
            </a:pPr>
            <a:endParaRPr lang="en-US" sz="1800" dirty="0"/>
          </a:p>
        </p:txBody>
      </p:sp>
      <p:pic>
        <p:nvPicPr>
          <p:cNvPr id="9" name="Picture 8"/>
          <p:cNvPicPr/>
          <p:nvPr/>
        </p:nvPicPr>
        <p:blipFill>
          <a:blip r:embed="rId3"/>
          <a:stretch>
            <a:fillRect/>
          </a:stretch>
        </p:blipFill>
        <p:spPr>
          <a:xfrm>
            <a:off x="5383504" y="1074588"/>
            <a:ext cx="3386726" cy="3332919"/>
          </a:xfrm>
          <a:prstGeom prst="rect">
            <a:avLst/>
          </a:prstGeom>
        </p:spPr>
      </p:pic>
    </p:spTree>
    <p:extLst>
      <p:ext uri="{BB962C8B-B14F-4D97-AF65-F5344CB8AC3E}">
        <p14:creationId xmlns:p14="http://schemas.microsoft.com/office/powerpoint/2010/main" val="166528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What are the NLC Values?</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89535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6" name="Content Placeholder 1"/>
          <p:cNvSpPr>
            <a:spLocks noGrp="1"/>
          </p:cNvSpPr>
          <p:nvPr>
            <p:ph idx="1"/>
          </p:nvPr>
        </p:nvSpPr>
        <p:spPr>
          <a:xfrm>
            <a:off x="2457450" y="895350"/>
            <a:ext cx="4114800" cy="3534966"/>
          </a:xfrm>
        </p:spPr>
        <p:txBody>
          <a:bodyPr/>
          <a:lstStyle/>
          <a:p>
            <a:pPr marL="0" indent="0">
              <a:spcBef>
                <a:spcPts val="0"/>
              </a:spcBef>
              <a:spcAft>
                <a:spcPts val="0"/>
              </a:spcAft>
              <a:buNone/>
            </a:pPr>
            <a:endParaRPr lang="en-US" sz="1000" b="1" dirty="0">
              <a:solidFill>
                <a:srgbClr val="3A5C1E"/>
              </a:solidFill>
              <a:latin typeface="Copperplate Gothic Bold" panose="020E0705020206020404" pitchFamily="34" charset="0"/>
            </a:endParaRPr>
          </a:p>
          <a:p>
            <a:pPr>
              <a:spcBef>
                <a:spcPts val="0"/>
              </a:spcBef>
              <a:spcAft>
                <a:spcPts val="1200"/>
              </a:spcAft>
              <a:buFont typeface="Wingdings" panose="05000000000000000000" pitchFamily="2" charset="2"/>
              <a:buChar char="Ø"/>
            </a:pPr>
            <a:r>
              <a:rPr lang="en-US" sz="2200" b="1" dirty="0">
                <a:solidFill>
                  <a:srgbClr val="3A5C1E"/>
                </a:solidFill>
                <a:latin typeface="Copperplate Gothic Bold" panose="020E0705020206020404" pitchFamily="34" charset="0"/>
              </a:rPr>
              <a:t>Students First</a:t>
            </a:r>
          </a:p>
          <a:p>
            <a:pPr>
              <a:spcAft>
                <a:spcPts val="1200"/>
              </a:spcAft>
              <a:buFont typeface="Wingdings" panose="05000000000000000000" pitchFamily="2" charset="2"/>
              <a:buChar char="Ø"/>
            </a:pPr>
            <a:r>
              <a:rPr lang="en-US" sz="2200" b="1" dirty="0">
                <a:solidFill>
                  <a:srgbClr val="3A5C1E"/>
                </a:solidFill>
                <a:latin typeface="Copperplate Gothic Bold" panose="020E0705020206020404" pitchFamily="34" charset="0"/>
              </a:rPr>
              <a:t>Respect for All</a:t>
            </a:r>
          </a:p>
          <a:p>
            <a:pPr>
              <a:spcAft>
                <a:spcPts val="1200"/>
              </a:spcAft>
              <a:buFont typeface="Wingdings" panose="05000000000000000000" pitchFamily="2" charset="2"/>
              <a:buChar char="Ø"/>
            </a:pPr>
            <a:r>
              <a:rPr lang="en-US" sz="2200" b="1" dirty="0">
                <a:solidFill>
                  <a:srgbClr val="3A5C1E"/>
                </a:solidFill>
                <a:latin typeface="Copperplate Gothic Bold" panose="020E0705020206020404" pitchFamily="34" charset="0"/>
              </a:rPr>
              <a:t>Community Engaged</a:t>
            </a:r>
          </a:p>
          <a:p>
            <a:pPr>
              <a:spcAft>
                <a:spcPts val="1200"/>
              </a:spcAft>
              <a:buFont typeface="Wingdings" panose="05000000000000000000" pitchFamily="2" charset="2"/>
              <a:buChar char="Ø"/>
            </a:pPr>
            <a:r>
              <a:rPr lang="en-US" sz="2200" b="1" dirty="0">
                <a:solidFill>
                  <a:srgbClr val="3A5C1E"/>
                </a:solidFill>
                <a:latin typeface="Copperplate Gothic Bold" panose="020E0705020206020404" pitchFamily="34" charset="0"/>
              </a:rPr>
              <a:t>Collaboration</a:t>
            </a:r>
          </a:p>
          <a:p>
            <a:pPr>
              <a:spcAft>
                <a:spcPts val="1200"/>
              </a:spcAft>
              <a:buFont typeface="Wingdings" panose="05000000000000000000" pitchFamily="2" charset="2"/>
              <a:buChar char="Ø"/>
            </a:pPr>
            <a:r>
              <a:rPr lang="en-US" sz="2200" b="1" dirty="0">
                <a:solidFill>
                  <a:srgbClr val="3A5C1E"/>
                </a:solidFill>
                <a:latin typeface="Copperplate Gothic Bold" panose="020E0705020206020404" pitchFamily="34" charset="0"/>
              </a:rPr>
              <a:t>Can-Do Spirit</a:t>
            </a:r>
          </a:p>
          <a:p>
            <a:pPr>
              <a:spcAft>
                <a:spcPts val="1200"/>
              </a:spcAft>
              <a:buFont typeface="Wingdings" panose="05000000000000000000" pitchFamily="2" charset="2"/>
              <a:buChar char="Ø"/>
            </a:pPr>
            <a:r>
              <a:rPr lang="en-US" sz="2200" b="1" dirty="0">
                <a:solidFill>
                  <a:srgbClr val="3A5C1E"/>
                </a:solidFill>
                <a:latin typeface="Copperplate Gothic Bold" panose="020E0705020206020404" pitchFamily="34" charset="0"/>
              </a:rPr>
              <a:t>Data Informed</a:t>
            </a:r>
          </a:p>
        </p:txBody>
      </p:sp>
      <p:grpSp>
        <p:nvGrpSpPr>
          <p:cNvPr id="3" name="Group 2"/>
          <p:cNvGrpSpPr/>
          <p:nvPr/>
        </p:nvGrpSpPr>
        <p:grpSpPr>
          <a:xfrm>
            <a:off x="438150" y="1047012"/>
            <a:ext cx="1752601" cy="3162299"/>
            <a:chOff x="381000" y="1009651"/>
            <a:chExt cx="1752601" cy="3162299"/>
          </a:xfrm>
        </p:grpSpPr>
        <p:pic>
          <p:nvPicPr>
            <p:cNvPr id="7" name="Picture 6" descr="Image result for students first"/>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09651"/>
              <a:ext cx="1752600" cy="800099"/>
            </a:xfrm>
            <a:prstGeom prst="rect">
              <a:avLst/>
            </a:prstGeom>
            <a:noFill/>
            <a:ln>
              <a:noFill/>
            </a:ln>
          </p:spPr>
        </p:pic>
        <p:pic>
          <p:nvPicPr>
            <p:cNvPr id="9" name="Picture 8" descr="Image result for respect for all"/>
            <p:cNvPicPr/>
            <p:nvPr/>
          </p:nvPicPr>
          <p:blipFill>
            <a:blip r:embed="rId4">
              <a:extLst>
                <a:ext uri="{28A0092B-C50C-407E-A947-70E740481C1C}">
                  <a14:useLocalDpi xmlns:a14="http://schemas.microsoft.com/office/drawing/2010/main" val="0"/>
                </a:ext>
              </a:extLst>
            </a:blip>
            <a:srcRect/>
            <a:stretch>
              <a:fillRect/>
            </a:stretch>
          </p:blipFill>
          <p:spPr bwMode="auto">
            <a:xfrm>
              <a:off x="381001" y="1889598"/>
              <a:ext cx="1752600" cy="1063152"/>
            </a:xfrm>
            <a:prstGeom prst="rect">
              <a:avLst/>
            </a:prstGeom>
            <a:noFill/>
            <a:ln>
              <a:noFill/>
            </a:ln>
          </p:spPr>
        </p:pic>
        <p:pic>
          <p:nvPicPr>
            <p:cNvPr id="10" name="Picture 9" descr="Image result for community engagement"/>
            <p:cNvPicPr/>
            <p:nvPr/>
          </p:nvPicPr>
          <p:blipFill>
            <a:blip r:embed="rId5">
              <a:extLst>
                <a:ext uri="{28A0092B-C50C-407E-A947-70E740481C1C}">
                  <a14:useLocalDpi xmlns:a14="http://schemas.microsoft.com/office/drawing/2010/main" val="0"/>
                </a:ext>
              </a:extLst>
            </a:blip>
            <a:srcRect/>
            <a:stretch>
              <a:fillRect/>
            </a:stretch>
          </p:blipFill>
          <p:spPr bwMode="auto">
            <a:xfrm>
              <a:off x="381001" y="3032598"/>
              <a:ext cx="1752600" cy="1139352"/>
            </a:xfrm>
            <a:prstGeom prst="rect">
              <a:avLst/>
            </a:prstGeom>
            <a:noFill/>
            <a:ln>
              <a:noFill/>
            </a:ln>
          </p:spPr>
        </p:pic>
      </p:grpSp>
      <p:grpSp>
        <p:nvGrpSpPr>
          <p:cNvPr id="4" name="Group 3"/>
          <p:cNvGrpSpPr/>
          <p:nvPr/>
        </p:nvGrpSpPr>
        <p:grpSpPr>
          <a:xfrm>
            <a:off x="6324600" y="990599"/>
            <a:ext cx="2123081" cy="3154379"/>
            <a:chOff x="6627495" y="1009651"/>
            <a:chExt cx="2123081" cy="3154379"/>
          </a:xfrm>
        </p:grpSpPr>
        <p:pic>
          <p:nvPicPr>
            <p:cNvPr id="11" name="Picture 10" descr="Image result for collaboration"/>
            <p:cNvPicPr/>
            <p:nvPr/>
          </p:nvPicPr>
          <p:blipFill>
            <a:blip r:embed="rId6">
              <a:extLst>
                <a:ext uri="{28A0092B-C50C-407E-A947-70E740481C1C}">
                  <a14:useLocalDpi xmlns:a14="http://schemas.microsoft.com/office/drawing/2010/main" val="0"/>
                </a:ext>
              </a:extLst>
            </a:blip>
            <a:srcRect/>
            <a:stretch>
              <a:fillRect/>
            </a:stretch>
          </p:blipFill>
          <p:spPr bwMode="auto">
            <a:xfrm>
              <a:off x="6627495" y="1009651"/>
              <a:ext cx="2116455" cy="838200"/>
            </a:xfrm>
            <a:prstGeom prst="rect">
              <a:avLst/>
            </a:prstGeom>
            <a:noFill/>
            <a:ln>
              <a:noFill/>
            </a:ln>
          </p:spPr>
        </p:pic>
        <p:pic>
          <p:nvPicPr>
            <p:cNvPr id="12" name="Picture 11" descr="Image result for can do"/>
            <p:cNvPicPr/>
            <p:nvPr/>
          </p:nvPicPr>
          <p:blipFill>
            <a:blip r:embed="rId7">
              <a:extLst>
                <a:ext uri="{28A0092B-C50C-407E-A947-70E740481C1C}">
                  <a14:useLocalDpi xmlns:a14="http://schemas.microsoft.com/office/drawing/2010/main" val="0"/>
                </a:ext>
              </a:extLst>
            </a:blip>
            <a:srcRect/>
            <a:stretch>
              <a:fillRect/>
            </a:stretch>
          </p:blipFill>
          <p:spPr bwMode="auto">
            <a:xfrm>
              <a:off x="6634121" y="1915716"/>
              <a:ext cx="2116455" cy="892142"/>
            </a:xfrm>
            <a:prstGeom prst="rect">
              <a:avLst/>
            </a:prstGeom>
            <a:noFill/>
            <a:ln>
              <a:noFill/>
            </a:ln>
          </p:spPr>
        </p:pic>
        <p:pic>
          <p:nvPicPr>
            <p:cNvPr id="13" name="Picture 12" descr="Image result for data informed"/>
            <p:cNvPicPr/>
            <p:nvPr/>
          </p:nvPicPr>
          <p:blipFill>
            <a:blip r:embed="rId8">
              <a:extLst>
                <a:ext uri="{28A0092B-C50C-407E-A947-70E740481C1C}">
                  <a14:useLocalDpi xmlns:a14="http://schemas.microsoft.com/office/drawing/2010/main" val="0"/>
                </a:ext>
              </a:extLst>
            </a:blip>
            <a:srcRect/>
            <a:stretch>
              <a:fillRect/>
            </a:stretch>
          </p:blipFill>
          <p:spPr bwMode="auto">
            <a:xfrm>
              <a:off x="6640747" y="2905902"/>
              <a:ext cx="2109829" cy="1258128"/>
            </a:xfrm>
            <a:prstGeom prst="rect">
              <a:avLst/>
            </a:prstGeom>
            <a:noFill/>
            <a:ln>
              <a:noFill/>
            </a:ln>
          </p:spPr>
        </p:pic>
      </p:grpSp>
    </p:spTree>
    <p:extLst>
      <p:ext uri="{BB962C8B-B14F-4D97-AF65-F5344CB8AC3E}">
        <p14:creationId xmlns:p14="http://schemas.microsoft.com/office/powerpoint/2010/main" val="5069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15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356422" cy="4132573"/>
          </a:xfrm>
          <a:prstGeom prst="rect">
            <a:avLst/>
          </a:prstGeom>
        </p:spPr>
      </p:pic>
      <p:sp>
        <p:nvSpPr>
          <p:cNvPr id="6" name="Text Placeholder 5"/>
          <p:cNvSpPr>
            <a:spLocks noGrp="1"/>
          </p:cNvSpPr>
          <p:nvPr>
            <p:ph type="body" sz="half" idx="2"/>
          </p:nvPr>
        </p:nvSpPr>
        <p:spPr>
          <a:xfrm>
            <a:off x="152400" y="4199248"/>
            <a:ext cx="5486397" cy="276223"/>
          </a:xfrm>
        </p:spPr>
        <p:txBody>
          <a:bodyPr/>
          <a:lstStyle/>
          <a:p>
            <a:r>
              <a:rPr lang="en-US" dirty="0">
                <a:hlinkClick r:id="rId3"/>
              </a:rPr>
              <a:t>https://</a:t>
            </a:r>
            <a:r>
              <a:rPr lang="en-US" dirty="0" smtClean="0">
                <a:hlinkClick r:id="rId3"/>
              </a:rPr>
              <a:t>www.youtube.com/watch?v=mwl_gplTzhY&amp;feature=youtu.be</a:t>
            </a:r>
            <a:endParaRPr lang="en-US" dirty="0" smtClean="0"/>
          </a:p>
          <a:p>
            <a:endParaRPr lang="en-US" dirty="0"/>
          </a:p>
        </p:txBody>
      </p:sp>
    </p:spTree>
    <p:extLst>
      <p:ext uri="{BB962C8B-B14F-4D97-AF65-F5344CB8AC3E}">
        <p14:creationId xmlns:p14="http://schemas.microsoft.com/office/powerpoint/2010/main" val="52243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A Leader in Every Seat: An Excellent Leader . . .</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152650" y="1211646"/>
            <a:ext cx="4724400" cy="3035722"/>
          </a:xfrm>
        </p:spPr>
        <p:txBody>
          <a:bodyPr/>
          <a:lstStyle/>
          <a:p>
            <a:pPr>
              <a:spcBef>
                <a:spcPts val="0"/>
              </a:spcBef>
              <a:spcAft>
                <a:spcPts val="1800"/>
              </a:spcAft>
              <a:buFont typeface="Wingdings" panose="05000000000000000000" pitchFamily="2" charset="2"/>
              <a:buChar char="Ø"/>
            </a:pPr>
            <a:r>
              <a:rPr lang="en-US" sz="2200" b="1" dirty="0">
                <a:solidFill>
                  <a:srgbClr val="3A5C1E"/>
                </a:solidFill>
                <a:latin typeface="Copperplate Gothic Bold" panose="020E0705020206020404" pitchFamily="34" charset="0"/>
              </a:rPr>
              <a:t>Inspires Trust</a:t>
            </a:r>
          </a:p>
          <a:p>
            <a:pPr>
              <a:spcBef>
                <a:spcPts val="0"/>
              </a:spcBef>
              <a:spcAft>
                <a:spcPts val="1800"/>
              </a:spcAft>
              <a:buFont typeface="Wingdings" panose="05000000000000000000" pitchFamily="2" charset="2"/>
              <a:buChar char="Ø"/>
            </a:pPr>
            <a:r>
              <a:rPr lang="en-US" sz="2200" b="1" dirty="0">
                <a:solidFill>
                  <a:srgbClr val="3A5C1E"/>
                </a:solidFill>
                <a:latin typeface="Copperplate Gothic Bold" panose="020E0705020206020404" pitchFamily="34" charset="0"/>
              </a:rPr>
              <a:t>Communicates a Clear Vision</a:t>
            </a:r>
          </a:p>
          <a:p>
            <a:pPr>
              <a:spcBef>
                <a:spcPts val="0"/>
              </a:spcBef>
              <a:spcAft>
                <a:spcPts val="1800"/>
              </a:spcAft>
              <a:buFont typeface="Wingdings" panose="05000000000000000000" pitchFamily="2" charset="2"/>
              <a:buChar char="Ø"/>
            </a:pPr>
            <a:r>
              <a:rPr lang="en-US" sz="2200" b="1" dirty="0">
                <a:solidFill>
                  <a:srgbClr val="3A5C1E"/>
                </a:solidFill>
                <a:latin typeface="Copperplate Gothic Bold" panose="020E0705020206020404" pitchFamily="34" charset="0"/>
              </a:rPr>
              <a:t>Is a Systems Thinker</a:t>
            </a:r>
          </a:p>
          <a:p>
            <a:pPr>
              <a:spcBef>
                <a:spcPts val="0"/>
              </a:spcBef>
              <a:spcAft>
                <a:spcPts val="1800"/>
              </a:spcAft>
              <a:buFont typeface="Wingdings" panose="05000000000000000000" pitchFamily="2" charset="2"/>
              <a:buChar char="Ø"/>
            </a:pPr>
            <a:r>
              <a:rPr lang="en-US" sz="2200" b="1" dirty="0">
                <a:solidFill>
                  <a:srgbClr val="3A5C1E"/>
                </a:solidFill>
                <a:latin typeface="Copperplate Gothic Bold" panose="020E0705020206020404" pitchFamily="34" charset="0"/>
              </a:rPr>
              <a:t>Nurtures Talent</a:t>
            </a:r>
          </a:p>
          <a:p>
            <a:pPr marL="0" indent="0">
              <a:buNone/>
            </a:pPr>
            <a:endParaRPr lang="en-US" sz="2200" b="1" dirty="0">
              <a:solidFill>
                <a:srgbClr val="3A5C1E"/>
              </a:solidFill>
              <a:latin typeface="Copperplate Gothic Bold" panose="020E0705020206020404" pitchFamily="34" charset="0"/>
            </a:endParaRPr>
          </a:p>
        </p:txBody>
      </p:sp>
    </p:spTree>
    <p:extLst>
      <p:ext uri="{BB962C8B-B14F-4D97-AF65-F5344CB8AC3E}">
        <p14:creationId xmlns:p14="http://schemas.microsoft.com/office/powerpoint/2010/main" val="1318974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How a Leader Inspires Trust</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04800" y="1276350"/>
            <a:ext cx="8305800" cy="2971018"/>
          </a:xfrm>
        </p:spPr>
        <p:txBody>
          <a:bodyPr/>
          <a:lstStyle/>
          <a:p>
            <a:pPr>
              <a:spcBef>
                <a:spcPts val="0"/>
              </a:spcBef>
              <a:spcAft>
                <a:spcPts val="16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Know How to Listen</a:t>
            </a:r>
          </a:p>
          <a:p>
            <a:pPr>
              <a:spcBef>
                <a:spcPts val="0"/>
              </a:spcBef>
              <a:spcAft>
                <a:spcPts val="16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are Effective and </a:t>
            </a:r>
            <a:br>
              <a:rPr lang="en-US" sz="1800" b="1" dirty="0">
                <a:solidFill>
                  <a:srgbClr val="3A5C1E"/>
                </a:solidFill>
                <a:latin typeface="Copperplate Gothic Bold" panose="020E0705020206020404" pitchFamily="34" charset="0"/>
              </a:rPr>
            </a:br>
            <a:r>
              <a:rPr lang="en-US" sz="1800" b="1" dirty="0">
                <a:solidFill>
                  <a:srgbClr val="3A5C1E"/>
                </a:solidFill>
                <a:latin typeface="Copperplate Gothic Bold" panose="020E0705020206020404" pitchFamily="34" charset="0"/>
              </a:rPr>
              <a:t>Honest Communicators</a:t>
            </a:r>
          </a:p>
          <a:p>
            <a:pPr>
              <a:spcBef>
                <a:spcPts val="0"/>
              </a:spcBef>
              <a:spcAft>
                <a:spcPts val="16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Engage in Dialogues</a:t>
            </a:r>
          </a:p>
          <a:p>
            <a:pPr>
              <a:spcBef>
                <a:spcPts val="0"/>
              </a:spcBef>
              <a:spcAft>
                <a:spcPts val="16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Maintain a Positive Attitude</a:t>
            </a:r>
          </a:p>
          <a:p>
            <a:pPr>
              <a:spcBef>
                <a:spcPts val="0"/>
              </a:spcBef>
              <a:spcAft>
                <a:spcPts val="16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are Solution Driven</a:t>
            </a:r>
          </a:p>
          <a:p>
            <a:pPr>
              <a:spcBef>
                <a:spcPts val="0"/>
              </a:spcBef>
              <a:spcAft>
                <a:spcPts val="16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take Responsibility</a:t>
            </a:r>
          </a:p>
        </p:txBody>
      </p:sp>
      <p:pic>
        <p:nvPicPr>
          <p:cNvPr id="13" name="Picture 12" descr="Image result for you are all leaders"/>
          <p:cNvPicPr/>
          <p:nvPr/>
        </p:nvPicPr>
        <p:blipFill>
          <a:blip r:embed="rId3">
            <a:extLst>
              <a:ext uri="{28A0092B-C50C-407E-A947-70E740481C1C}">
                <a14:useLocalDpi xmlns:a14="http://schemas.microsoft.com/office/drawing/2010/main" val="0"/>
              </a:ext>
            </a:extLst>
          </a:blip>
          <a:srcRect/>
          <a:stretch>
            <a:fillRect/>
          </a:stretch>
        </p:blipFill>
        <p:spPr bwMode="auto">
          <a:xfrm>
            <a:off x="5334001" y="1276348"/>
            <a:ext cx="3409950" cy="297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71450" y="171450"/>
            <a:ext cx="885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2400" b="1" dirty="0">
                <a:solidFill>
                  <a:srgbClr val="5D9430"/>
                </a:solidFill>
                <a:latin typeface="Century Gothic" charset="0"/>
              </a:rPr>
              <a:t>How a Leader Communicates a Clear Vision</a:t>
            </a:r>
            <a:endParaRPr lang="en-US" altLang="en-US" sz="2400" b="1" dirty="0">
              <a:solidFill>
                <a:srgbClr val="5D9430"/>
              </a:solidFill>
              <a:latin typeface="Arial Black" charset="0"/>
            </a:endParaRPr>
          </a:p>
        </p:txBody>
      </p:sp>
      <p:pic>
        <p:nvPicPr>
          <p:cNvPr id="3076" name="Picture 13" descr="content-N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0316"/>
            <a:ext cx="9144000"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85750" y="1028700"/>
            <a:ext cx="8458200" cy="0"/>
          </a:xfrm>
          <a:prstGeom prst="line">
            <a:avLst/>
          </a:prstGeom>
          <a:ln w="53975">
            <a:solidFill>
              <a:srgbClr val="7AC14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00929" y="1123950"/>
            <a:ext cx="5010150" cy="3429000"/>
          </a:xfrm>
        </p:spPr>
        <p:txBody>
          <a:bodyPr/>
          <a:lstStyle/>
          <a:p>
            <a:pPr>
              <a:spcBef>
                <a:spcPts val="0"/>
              </a:spcBef>
              <a:spcAft>
                <a:spcPts val="8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Define Purpose </a:t>
            </a:r>
          </a:p>
          <a:p>
            <a:pPr>
              <a:spcBef>
                <a:spcPts val="0"/>
              </a:spcBef>
              <a:spcAft>
                <a:spcPts val="8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Clarify Expectations</a:t>
            </a:r>
          </a:p>
          <a:p>
            <a:pPr>
              <a:spcBef>
                <a:spcPts val="0"/>
              </a:spcBef>
              <a:spcAft>
                <a:spcPts val="8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Encourage Questions to Ensure Common Understanding</a:t>
            </a:r>
          </a:p>
          <a:p>
            <a:pPr>
              <a:spcBef>
                <a:spcPts val="0"/>
              </a:spcBef>
              <a:spcAft>
                <a:spcPts val="8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use Data to Inform Decisions</a:t>
            </a:r>
          </a:p>
          <a:p>
            <a:pPr>
              <a:spcBef>
                <a:spcPts val="0"/>
              </a:spcBef>
              <a:spcAft>
                <a:spcPts val="8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Assess Success using</a:t>
            </a:r>
            <a:br>
              <a:rPr lang="en-US" sz="1800" b="1" dirty="0">
                <a:solidFill>
                  <a:srgbClr val="3A5C1E"/>
                </a:solidFill>
                <a:latin typeface="Copperplate Gothic Bold" panose="020E0705020206020404" pitchFamily="34" charset="0"/>
              </a:rPr>
            </a:br>
            <a:r>
              <a:rPr lang="en-US" sz="1800" b="1" dirty="0">
                <a:solidFill>
                  <a:srgbClr val="3A5C1E"/>
                </a:solidFill>
                <a:latin typeface="Copperplate Gothic Bold" panose="020E0705020206020404" pitchFamily="34" charset="0"/>
              </a:rPr>
              <a:t>Performance-based Indicators</a:t>
            </a:r>
          </a:p>
          <a:p>
            <a:pPr>
              <a:spcBef>
                <a:spcPts val="0"/>
              </a:spcBef>
              <a:spcAft>
                <a:spcPts val="800"/>
              </a:spcAft>
              <a:buFont typeface="Wingdings" panose="05000000000000000000" pitchFamily="2" charset="2"/>
              <a:buChar char="Ø"/>
            </a:pPr>
            <a:r>
              <a:rPr lang="en-US" sz="1800" b="1" dirty="0">
                <a:solidFill>
                  <a:srgbClr val="3A5C1E"/>
                </a:solidFill>
                <a:latin typeface="Copperplate Gothic Bold" panose="020E0705020206020404" pitchFamily="34" charset="0"/>
              </a:rPr>
              <a:t>They “Walk the Talk”—</a:t>
            </a:r>
            <a:br>
              <a:rPr lang="en-US" sz="1800" b="1" dirty="0">
                <a:solidFill>
                  <a:srgbClr val="3A5C1E"/>
                </a:solidFill>
                <a:latin typeface="Copperplate Gothic Bold" panose="020E0705020206020404" pitchFamily="34" charset="0"/>
              </a:rPr>
            </a:br>
            <a:r>
              <a:rPr lang="en-US" sz="1800" b="1" dirty="0">
                <a:solidFill>
                  <a:srgbClr val="3A5C1E"/>
                </a:solidFill>
                <a:latin typeface="Copperplate Gothic Bold" panose="020E0705020206020404" pitchFamily="34" charset="0"/>
              </a:rPr>
              <a:t>Their Actions Match their Words</a:t>
            </a:r>
          </a:p>
        </p:txBody>
      </p:sp>
      <p:pic>
        <p:nvPicPr>
          <p:cNvPr id="7172" name="Picture 4" descr="Certainly a leader needs a clear vision of the organization and where it is going, but a vision is of little value unless it is shared in a way so as to generate enthusiasm and commitment. Leadership and communication are inseparable. - Claude Tay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00807"/>
            <a:ext cx="4025251"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40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template-district</Template>
  <TotalTime>1495</TotalTime>
  <Words>735</Words>
  <Application>Microsoft Office PowerPoint</Application>
  <PresentationFormat>On-screen Show (16:9)</PresentationFormat>
  <Paragraphs>114</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Aldus LT Std Roman</vt:lpstr>
      <vt:lpstr>Arial</vt:lpstr>
      <vt:lpstr>Arial Black</vt:lpstr>
      <vt:lpstr>Calibri</vt:lpstr>
      <vt:lpstr>Century Gothic</vt:lpstr>
      <vt:lpstr>Copperplate Gothic Bold</vt:lpstr>
      <vt:lpstr>Helvetica Neue Condensed Black</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Girard, Michelle</cp:lastModifiedBy>
  <cp:revision>121</cp:revision>
  <cp:lastPrinted>2018-01-26T18:02:34Z</cp:lastPrinted>
  <dcterms:created xsi:type="dcterms:W3CDTF">2017-01-26T15:09:07Z</dcterms:created>
  <dcterms:modified xsi:type="dcterms:W3CDTF">2018-01-26T19:21:04Z</dcterms:modified>
</cp:coreProperties>
</file>