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4" r:id="rId12"/>
    <p:sldId id="291" r:id="rId13"/>
    <p:sldId id="287" r:id="rId14"/>
    <p:sldId id="288" r:id="rId15"/>
    <p:sldId id="289" r:id="rId16"/>
    <p:sldId id="290" r:id="rId17"/>
    <p:sldId id="304" r:id="rId18"/>
    <p:sldId id="285" r:id="rId19"/>
    <p:sldId id="286" r:id="rId20"/>
    <p:sldId id="303" r:id="rId21"/>
    <p:sldId id="293" r:id="rId22"/>
    <p:sldId id="274" r:id="rId23"/>
    <p:sldId id="302" r:id="rId24"/>
    <p:sldId id="263" r:id="rId25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011E86D-376C-4C12-90F4-EF99666AFE16}">
          <p14:sldIdLst>
            <p14:sldId id="258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Untitled Section" id="{BAE6A019-AAC1-44CC-A85E-69D1A468E6D8}">
          <p14:sldIdLst>
            <p14:sldId id="264"/>
            <p14:sldId id="291"/>
            <p14:sldId id="287"/>
            <p14:sldId id="288"/>
            <p14:sldId id="289"/>
            <p14:sldId id="290"/>
            <p14:sldId id="304"/>
            <p14:sldId id="285"/>
            <p14:sldId id="286"/>
            <p14:sldId id="303"/>
            <p14:sldId id="293"/>
            <p14:sldId id="274"/>
            <p14:sldId id="30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  <a:srgbClr val="7AC142"/>
    <a:srgbClr val="087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0"/>
    <p:restoredTop sz="97208"/>
  </p:normalViewPr>
  <p:slideViewPr>
    <p:cSldViewPr>
      <p:cViewPr varScale="1">
        <p:scale>
          <a:sx n="196" d="100"/>
          <a:sy n="196" d="100"/>
        </p:scale>
        <p:origin x="160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1C72B-3389-4817-B383-DC738D6B08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27F4B-6CE5-4CAC-BFDE-D5D43DC7AE1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$14,000 in 2016</a:t>
          </a:r>
        </a:p>
      </dgm:t>
    </dgm:pt>
    <dgm:pt modelId="{521290FE-1650-4D41-878D-6CDFE690DD9A}" type="parTrans" cxnId="{8FB63C13-493F-4D2F-BE75-78D5891D871B}">
      <dgm:prSet/>
      <dgm:spPr/>
      <dgm:t>
        <a:bodyPr/>
        <a:lstStyle/>
        <a:p>
          <a:endParaRPr lang="en-US"/>
        </a:p>
      </dgm:t>
    </dgm:pt>
    <dgm:pt modelId="{A8499A15-FD06-4E60-A12E-5519FAFA0C17}" type="sibTrans" cxnId="{8FB63C13-493F-4D2F-BE75-78D5891D871B}">
      <dgm:prSet/>
      <dgm:spPr/>
      <dgm:t>
        <a:bodyPr/>
        <a:lstStyle/>
        <a:p>
          <a:endParaRPr lang="en-US"/>
        </a:p>
      </dgm:t>
    </dgm:pt>
    <dgm:pt modelId="{1451BC26-1515-4BB9-9861-5432377E9CAC}">
      <dgm:prSet phldrT="[Text]"/>
      <dgm:spPr>
        <a:solidFill>
          <a:srgbClr val="7AC14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57% participation</a:t>
          </a:r>
        </a:p>
      </dgm:t>
    </dgm:pt>
    <dgm:pt modelId="{D3DECB28-DEEC-4810-A42F-59C4077D602B}" type="parTrans" cxnId="{B59F72AD-E222-41CC-A548-A944E95BCB68}">
      <dgm:prSet/>
      <dgm:spPr/>
      <dgm:t>
        <a:bodyPr/>
        <a:lstStyle/>
        <a:p>
          <a:endParaRPr lang="en-US"/>
        </a:p>
      </dgm:t>
    </dgm:pt>
    <dgm:pt modelId="{40E47AD6-E568-4983-9530-6AE2182E8DCF}" type="sibTrans" cxnId="{B59F72AD-E222-41CC-A548-A944E95BCB68}">
      <dgm:prSet/>
      <dgm:spPr/>
      <dgm:t>
        <a:bodyPr/>
        <a:lstStyle/>
        <a:p>
          <a:endParaRPr lang="en-US"/>
        </a:p>
      </dgm:t>
    </dgm:pt>
    <dgm:pt modelId="{611BFC83-3C3F-4A90-94D9-1FFBC11D5C85}">
      <dgm:prSet phldrT="[Text]"/>
      <dgm:spPr>
        <a:solidFill>
          <a:srgbClr val="7AC142"/>
        </a:solidFill>
      </dgm:spPr>
      <dgm:t>
        <a:bodyPr/>
        <a:lstStyle/>
        <a:p>
          <a:r>
            <a:rPr lang="en-US" dirty="0">
              <a:solidFill>
                <a:srgbClr val="005596"/>
              </a:solidFill>
            </a:rPr>
            <a:t>Goal for 2017</a:t>
          </a:r>
        </a:p>
      </dgm:t>
    </dgm:pt>
    <dgm:pt modelId="{1CEDBBCD-B8AE-4804-95A1-3C27FDCE648E}" type="parTrans" cxnId="{413DD10B-167D-4A57-81CA-D6F8FD12D3E8}">
      <dgm:prSet/>
      <dgm:spPr/>
      <dgm:t>
        <a:bodyPr/>
        <a:lstStyle/>
        <a:p>
          <a:endParaRPr lang="en-US"/>
        </a:p>
      </dgm:t>
    </dgm:pt>
    <dgm:pt modelId="{7FC721AA-A414-4641-86C2-A180BC02D63F}" type="sibTrans" cxnId="{413DD10B-167D-4A57-81CA-D6F8FD12D3E8}">
      <dgm:prSet/>
      <dgm:spPr/>
      <dgm:t>
        <a:bodyPr/>
        <a:lstStyle/>
        <a:p>
          <a:endParaRPr lang="en-US"/>
        </a:p>
      </dgm:t>
    </dgm:pt>
    <dgm:pt modelId="{D2E1F287-65C0-4471-805E-57E9FA337E6D}" type="pres">
      <dgm:prSet presAssocID="{B341C72B-3389-4817-B383-DC738D6B08C0}" presName="linear" presStyleCnt="0">
        <dgm:presLayoutVars>
          <dgm:dir/>
          <dgm:animLvl val="lvl"/>
          <dgm:resizeHandles val="exact"/>
        </dgm:presLayoutVars>
      </dgm:prSet>
      <dgm:spPr/>
    </dgm:pt>
    <dgm:pt modelId="{4E833217-6CC4-42BC-B749-6162C377FCB6}" type="pres">
      <dgm:prSet presAssocID="{C4F27F4B-6CE5-4CAC-BFDE-D5D43DC7AE18}" presName="parentLin" presStyleCnt="0"/>
      <dgm:spPr/>
    </dgm:pt>
    <dgm:pt modelId="{2CC8D0EC-4175-40C7-9C91-C1C2F282AD8B}" type="pres">
      <dgm:prSet presAssocID="{C4F27F4B-6CE5-4CAC-BFDE-D5D43DC7AE18}" presName="parentLeftMargin" presStyleLbl="node1" presStyleIdx="0" presStyleCnt="3"/>
      <dgm:spPr/>
    </dgm:pt>
    <dgm:pt modelId="{A49042C6-DB40-426B-BFAD-4C51E60E9AE1}" type="pres">
      <dgm:prSet presAssocID="{C4F27F4B-6CE5-4CAC-BFDE-D5D43DC7AE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BB621F-14D6-41F8-8CD6-5F6CBBACFCC1}" type="pres">
      <dgm:prSet presAssocID="{C4F27F4B-6CE5-4CAC-BFDE-D5D43DC7AE18}" presName="negativeSpace" presStyleCnt="0"/>
      <dgm:spPr/>
    </dgm:pt>
    <dgm:pt modelId="{02CAF8B4-2991-4456-AC06-445DE965AA73}" type="pres">
      <dgm:prSet presAssocID="{C4F27F4B-6CE5-4CAC-BFDE-D5D43DC7AE18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5596"/>
          </a:solidFill>
        </a:ln>
      </dgm:spPr>
    </dgm:pt>
    <dgm:pt modelId="{37D21CA6-E407-4A9E-8403-0CF67A57383A}" type="pres">
      <dgm:prSet presAssocID="{A8499A15-FD06-4E60-A12E-5519FAFA0C17}" presName="spaceBetweenRectangles" presStyleCnt="0"/>
      <dgm:spPr/>
    </dgm:pt>
    <dgm:pt modelId="{3700ED8D-7D98-4BB5-883A-181854DC670F}" type="pres">
      <dgm:prSet presAssocID="{1451BC26-1515-4BB9-9861-5432377E9CAC}" presName="parentLin" presStyleCnt="0"/>
      <dgm:spPr/>
    </dgm:pt>
    <dgm:pt modelId="{92D15311-8DBC-4595-B45C-ED770CA853F8}" type="pres">
      <dgm:prSet presAssocID="{1451BC26-1515-4BB9-9861-5432377E9CAC}" presName="parentLeftMargin" presStyleLbl="node1" presStyleIdx="0" presStyleCnt="3"/>
      <dgm:spPr/>
    </dgm:pt>
    <dgm:pt modelId="{EAB8D750-F537-4A59-A69D-F07587DAA408}" type="pres">
      <dgm:prSet presAssocID="{1451BC26-1515-4BB9-9861-5432377E9CAC}" presName="parentText" presStyleLbl="node1" presStyleIdx="1" presStyleCnt="3" custScaleY="70066">
        <dgm:presLayoutVars>
          <dgm:chMax val="0"/>
          <dgm:bulletEnabled val="1"/>
        </dgm:presLayoutVars>
      </dgm:prSet>
      <dgm:spPr/>
    </dgm:pt>
    <dgm:pt modelId="{CF719BA9-8C2B-4FFB-AFCF-8FFF377804B3}" type="pres">
      <dgm:prSet presAssocID="{1451BC26-1515-4BB9-9861-5432377E9CAC}" presName="negativeSpace" presStyleCnt="0"/>
      <dgm:spPr/>
    </dgm:pt>
    <dgm:pt modelId="{7620E7BB-88EB-40E3-ABAD-38C65A575896}" type="pres">
      <dgm:prSet presAssocID="{1451BC26-1515-4BB9-9861-5432377E9CAC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5596"/>
          </a:solidFill>
        </a:ln>
      </dgm:spPr>
    </dgm:pt>
    <dgm:pt modelId="{2A29A13C-30E7-4812-807E-EEB6533CB1D8}" type="pres">
      <dgm:prSet presAssocID="{40E47AD6-E568-4983-9530-6AE2182E8DCF}" presName="spaceBetweenRectangles" presStyleCnt="0"/>
      <dgm:spPr/>
    </dgm:pt>
    <dgm:pt modelId="{367BF352-AF3A-4F11-911E-4ECE42A0F752}" type="pres">
      <dgm:prSet presAssocID="{611BFC83-3C3F-4A90-94D9-1FFBC11D5C85}" presName="parentLin" presStyleCnt="0"/>
      <dgm:spPr/>
    </dgm:pt>
    <dgm:pt modelId="{1A9354E4-B1D7-4824-BAE2-91AA04A2B77F}" type="pres">
      <dgm:prSet presAssocID="{611BFC83-3C3F-4A90-94D9-1FFBC11D5C85}" presName="parentLeftMargin" presStyleLbl="node1" presStyleIdx="1" presStyleCnt="3"/>
      <dgm:spPr/>
    </dgm:pt>
    <dgm:pt modelId="{E9BBE30D-D86E-4269-93D1-0F74FB2A4602}" type="pres">
      <dgm:prSet presAssocID="{611BFC83-3C3F-4A90-94D9-1FFBC11D5C85}" presName="parentText" presStyleLbl="node1" presStyleIdx="2" presStyleCnt="3" custScaleX="68384" custScaleY="49367">
        <dgm:presLayoutVars>
          <dgm:chMax val="0"/>
          <dgm:bulletEnabled val="1"/>
        </dgm:presLayoutVars>
      </dgm:prSet>
      <dgm:spPr/>
    </dgm:pt>
    <dgm:pt modelId="{B05C94B0-FC30-46AB-BA7B-674E33D42528}" type="pres">
      <dgm:prSet presAssocID="{611BFC83-3C3F-4A90-94D9-1FFBC11D5C85}" presName="negativeSpace" presStyleCnt="0"/>
      <dgm:spPr/>
    </dgm:pt>
    <dgm:pt modelId="{C2546D38-5B93-49FA-A3BD-D1A88D6DA057}" type="pres">
      <dgm:prSet presAssocID="{611BFC83-3C3F-4A90-94D9-1FFBC11D5C85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5596"/>
          </a:solidFill>
        </a:ln>
      </dgm:spPr>
    </dgm:pt>
  </dgm:ptLst>
  <dgm:cxnLst>
    <dgm:cxn modelId="{413DD10B-167D-4A57-81CA-D6F8FD12D3E8}" srcId="{B341C72B-3389-4817-B383-DC738D6B08C0}" destId="{611BFC83-3C3F-4A90-94D9-1FFBC11D5C85}" srcOrd="2" destOrd="0" parTransId="{1CEDBBCD-B8AE-4804-95A1-3C27FDCE648E}" sibTransId="{7FC721AA-A414-4641-86C2-A180BC02D63F}"/>
    <dgm:cxn modelId="{8FB63C13-493F-4D2F-BE75-78D5891D871B}" srcId="{B341C72B-3389-4817-B383-DC738D6B08C0}" destId="{C4F27F4B-6CE5-4CAC-BFDE-D5D43DC7AE18}" srcOrd="0" destOrd="0" parTransId="{521290FE-1650-4D41-878D-6CDFE690DD9A}" sibTransId="{A8499A15-FD06-4E60-A12E-5519FAFA0C17}"/>
    <dgm:cxn modelId="{C68F7F13-3235-4D7E-88B0-052AF2B8AE90}" type="presOf" srcId="{B341C72B-3389-4817-B383-DC738D6B08C0}" destId="{D2E1F287-65C0-4471-805E-57E9FA337E6D}" srcOrd="0" destOrd="0" presId="urn:microsoft.com/office/officeart/2005/8/layout/list1"/>
    <dgm:cxn modelId="{6A1CE043-34D8-46BD-9210-83A4AEC10B0C}" type="presOf" srcId="{C4F27F4B-6CE5-4CAC-BFDE-D5D43DC7AE18}" destId="{A49042C6-DB40-426B-BFAD-4C51E60E9AE1}" srcOrd="1" destOrd="0" presId="urn:microsoft.com/office/officeart/2005/8/layout/list1"/>
    <dgm:cxn modelId="{7D718F46-3FDD-47B6-B113-80506D8A7145}" type="presOf" srcId="{611BFC83-3C3F-4A90-94D9-1FFBC11D5C85}" destId="{1A9354E4-B1D7-4824-BAE2-91AA04A2B77F}" srcOrd="0" destOrd="0" presId="urn:microsoft.com/office/officeart/2005/8/layout/list1"/>
    <dgm:cxn modelId="{F2944B49-4DF1-44EA-9D92-075E8E1DE494}" type="presOf" srcId="{1451BC26-1515-4BB9-9861-5432377E9CAC}" destId="{EAB8D750-F537-4A59-A69D-F07587DAA408}" srcOrd="1" destOrd="0" presId="urn:microsoft.com/office/officeart/2005/8/layout/list1"/>
    <dgm:cxn modelId="{2E505359-5277-4E65-BF0D-D65B5BCC9BB0}" type="presOf" srcId="{611BFC83-3C3F-4A90-94D9-1FFBC11D5C85}" destId="{E9BBE30D-D86E-4269-93D1-0F74FB2A4602}" srcOrd="1" destOrd="0" presId="urn:microsoft.com/office/officeart/2005/8/layout/list1"/>
    <dgm:cxn modelId="{B59F72AD-E222-41CC-A548-A944E95BCB68}" srcId="{B341C72B-3389-4817-B383-DC738D6B08C0}" destId="{1451BC26-1515-4BB9-9861-5432377E9CAC}" srcOrd="1" destOrd="0" parTransId="{D3DECB28-DEEC-4810-A42F-59C4077D602B}" sibTransId="{40E47AD6-E568-4983-9530-6AE2182E8DCF}"/>
    <dgm:cxn modelId="{F37FBDBE-A90B-40EC-8661-9D5EA939E38E}" type="presOf" srcId="{1451BC26-1515-4BB9-9861-5432377E9CAC}" destId="{92D15311-8DBC-4595-B45C-ED770CA853F8}" srcOrd="0" destOrd="0" presId="urn:microsoft.com/office/officeart/2005/8/layout/list1"/>
    <dgm:cxn modelId="{87E051D0-AA01-484D-8A6C-37068A41DBCC}" type="presOf" srcId="{C4F27F4B-6CE5-4CAC-BFDE-D5D43DC7AE18}" destId="{2CC8D0EC-4175-40C7-9C91-C1C2F282AD8B}" srcOrd="0" destOrd="0" presId="urn:microsoft.com/office/officeart/2005/8/layout/list1"/>
    <dgm:cxn modelId="{2BC82874-1CB8-4DB9-8C9D-576FF7746980}" type="presParOf" srcId="{D2E1F287-65C0-4471-805E-57E9FA337E6D}" destId="{4E833217-6CC4-42BC-B749-6162C377FCB6}" srcOrd="0" destOrd="0" presId="urn:microsoft.com/office/officeart/2005/8/layout/list1"/>
    <dgm:cxn modelId="{EF2E5284-8D99-4E0A-BAE0-84B0605B86B1}" type="presParOf" srcId="{4E833217-6CC4-42BC-B749-6162C377FCB6}" destId="{2CC8D0EC-4175-40C7-9C91-C1C2F282AD8B}" srcOrd="0" destOrd="0" presId="urn:microsoft.com/office/officeart/2005/8/layout/list1"/>
    <dgm:cxn modelId="{2531DAD4-1538-42EE-BE60-37A9974BD8EE}" type="presParOf" srcId="{4E833217-6CC4-42BC-B749-6162C377FCB6}" destId="{A49042C6-DB40-426B-BFAD-4C51E60E9AE1}" srcOrd="1" destOrd="0" presId="urn:microsoft.com/office/officeart/2005/8/layout/list1"/>
    <dgm:cxn modelId="{C5E7AC13-D0F4-4382-ABD0-B14635CAA9B8}" type="presParOf" srcId="{D2E1F287-65C0-4471-805E-57E9FA337E6D}" destId="{6EBB621F-14D6-41F8-8CD6-5F6CBBACFCC1}" srcOrd="1" destOrd="0" presId="urn:microsoft.com/office/officeart/2005/8/layout/list1"/>
    <dgm:cxn modelId="{040CFFC9-9D20-470C-9260-94F3EC3841A8}" type="presParOf" srcId="{D2E1F287-65C0-4471-805E-57E9FA337E6D}" destId="{02CAF8B4-2991-4456-AC06-445DE965AA73}" srcOrd="2" destOrd="0" presId="urn:microsoft.com/office/officeart/2005/8/layout/list1"/>
    <dgm:cxn modelId="{1081CF7F-CA34-4276-B843-828E5969C160}" type="presParOf" srcId="{D2E1F287-65C0-4471-805E-57E9FA337E6D}" destId="{37D21CA6-E407-4A9E-8403-0CF67A57383A}" srcOrd="3" destOrd="0" presId="urn:microsoft.com/office/officeart/2005/8/layout/list1"/>
    <dgm:cxn modelId="{D3036E97-F6C2-4B3F-B8B0-CB519CF282FE}" type="presParOf" srcId="{D2E1F287-65C0-4471-805E-57E9FA337E6D}" destId="{3700ED8D-7D98-4BB5-883A-181854DC670F}" srcOrd="4" destOrd="0" presId="urn:microsoft.com/office/officeart/2005/8/layout/list1"/>
    <dgm:cxn modelId="{12E1744B-65BE-4F92-838A-476AFBFE45F9}" type="presParOf" srcId="{3700ED8D-7D98-4BB5-883A-181854DC670F}" destId="{92D15311-8DBC-4595-B45C-ED770CA853F8}" srcOrd="0" destOrd="0" presId="urn:microsoft.com/office/officeart/2005/8/layout/list1"/>
    <dgm:cxn modelId="{3CC0FD39-CB6A-46BE-9620-A48C5CBDA7A2}" type="presParOf" srcId="{3700ED8D-7D98-4BB5-883A-181854DC670F}" destId="{EAB8D750-F537-4A59-A69D-F07587DAA408}" srcOrd="1" destOrd="0" presId="urn:microsoft.com/office/officeart/2005/8/layout/list1"/>
    <dgm:cxn modelId="{CF9294CB-FAC1-47B7-885A-6F41E1484324}" type="presParOf" srcId="{D2E1F287-65C0-4471-805E-57E9FA337E6D}" destId="{CF719BA9-8C2B-4FFB-AFCF-8FFF377804B3}" srcOrd="5" destOrd="0" presId="urn:microsoft.com/office/officeart/2005/8/layout/list1"/>
    <dgm:cxn modelId="{649A2F0A-CC3A-4098-B0C3-985C57EF67B4}" type="presParOf" srcId="{D2E1F287-65C0-4471-805E-57E9FA337E6D}" destId="{7620E7BB-88EB-40E3-ABAD-38C65A575896}" srcOrd="6" destOrd="0" presId="urn:microsoft.com/office/officeart/2005/8/layout/list1"/>
    <dgm:cxn modelId="{C7EBEFEE-BBDE-469D-827E-F96BD8940CBF}" type="presParOf" srcId="{D2E1F287-65C0-4471-805E-57E9FA337E6D}" destId="{2A29A13C-30E7-4812-807E-EEB6533CB1D8}" srcOrd="7" destOrd="0" presId="urn:microsoft.com/office/officeart/2005/8/layout/list1"/>
    <dgm:cxn modelId="{EA25F152-E08D-4876-A6D7-E5F94F233559}" type="presParOf" srcId="{D2E1F287-65C0-4471-805E-57E9FA337E6D}" destId="{367BF352-AF3A-4F11-911E-4ECE42A0F752}" srcOrd="8" destOrd="0" presId="urn:microsoft.com/office/officeart/2005/8/layout/list1"/>
    <dgm:cxn modelId="{C1168587-958D-48FE-A5F8-F17CB735CEBA}" type="presParOf" srcId="{367BF352-AF3A-4F11-911E-4ECE42A0F752}" destId="{1A9354E4-B1D7-4824-BAE2-91AA04A2B77F}" srcOrd="0" destOrd="0" presId="urn:microsoft.com/office/officeart/2005/8/layout/list1"/>
    <dgm:cxn modelId="{8F0837A6-3B50-4705-81D8-880E53FB9B3F}" type="presParOf" srcId="{367BF352-AF3A-4F11-911E-4ECE42A0F752}" destId="{E9BBE30D-D86E-4269-93D1-0F74FB2A4602}" srcOrd="1" destOrd="0" presId="urn:microsoft.com/office/officeart/2005/8/layout/list1"/>
    <dgm:cxn modelId="{1D71D6EC-5972-412C-9E3C-D3095206B818}" type="presParOf" srcId="{D2E1F287-65C0-4471-805E-57E9FA337E6D}" destId="{B05C94B0-FC30-46AB-BA7B-674E33D42528}" srcOrd="9" destOrd="0" presId="urn:microsoft.com/office/officeart/2005/8/layout/list1"/>
    <dgm:cxn modelId="{9E078CB5-0C73-40F6-818A-EC76F60F8CA9}" type="presParOf" srcId="{D2E1F287-65C0-4471-805E-57E9FA337E6D}" destId="{C2546D38-5B93-49FA-A3BD-D1A88D6DA0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F8B4-2991-4456-AC06-445DE965AA73}">
      <dsp:nvSpPr>
        <dsp:cNvPr id="0" name=""/>
        <dsp:cNvSpPr/>
      </dsp:nvSpPr>
      <dsp:spPr>
        <a:xfrm>
          <a:off x="0" y="428027"/>
          <a:ext cx="4648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042C6-DB40-426B-BFAD-4C51E60E9AE1}">
      <dsp:nvSpPr>
        <dsp:cNvPr id="0" name=""/>
        <dsp:cNvSpPr/>
      </dsp:nvSpPr>
      <dsp:spPr>
        <a:xfrm>
          <a:off x="232410" y="14747"/>
          <a:ext cx="3253740" cy="8265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$14,000 in 2016</a:t>
          </a:r>
        </a:p>
      </dsp:txBody>
      <dsp:txXfrm>
        <a:off x="272759" y="55096"/>
        <a:ext cx="3173042" cy="745862"/>
      </dsp:txXfrm>
    </dsp:sp>
    <dsp:sp modelId="{7620E7BB-88EB-40E3-ABAD-38C65A575896}">
      <dsp:nvSpPr>
        <dsp:cNvPr id="0" name=""/>
        <dsp:cNvSpPr/>
      </dsp:nvSpPr>
      <dsp:spPr>
        <a:xfrm>
          <a:off x="0" y="1450684"/>
          <a:ext cx="4648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8D750-F537-4A59-A69D-F07587DAA408}">
      <dsp:nvSpPr>
        <dsp:cNvPr id="0" name=""/>
        <dsp:cNvSpPr/>
      </dsp:nvSpPr>
      <dsp:spPr>
        <a:xfrm>
          <a:off x="232410" y="1284827"/>
          <a:ext cx="3253740" cy="579137"/>
        </a:xfrm>
        <a:prstGeom prst="roundRect">
          <a:avLst/>
        </a:prstGeom>
        <a:solidFill>
          <a:srgbClr val="7AC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57% participation</a:t>
          </a:r>
        </a:p>
      </dsp:txBody>
      <dsp:txXfrm>
        <a:off x="260681" y="1313098"/>
        <a:ext cx="3197198" cy="522595"/>
      </dsp:txXfrm>
    </dsp:sp>
    <dsp:sp modelId="{C2546D38-5B93-49FA-A3BD-D1A88D6DA057}">
      <dsp:nvSpPr>
        <dsp:cNvPr id="0" name=""/>
        <dsp:cNvSpPr/>
      </dsp:nvSpPr>
      <dsp:spPr>
        <a:xfrm>
          <a:off x="0" y="2302252"/>
          <a:ext cx="4648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BE30D-D86E-4269-93D1-0F74FB2A4602}">
      <dsp:nvSpPr>
        <dsp:cNvPr id="0" name=""/>
        <dsp:cNvSpPr/>
      </dsp:nvSpPr>
      <dsp:spPr>
        <a:xfrm>
          <a:off x="232410" y="2307484"/>
          <a:ext cx="2225037" cy="408047"/>
        </a:xfrm>
        <a:prstGeom prst="roundRect">
          <a:avLst/>
        </a:prstGeom>
        <a:solidFill>
          <a:srgbClr val="7AC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5596"/>
              </a:solidFill>
            </a:rPr>
            <a:t>Goal for 2017</a:t>
          </a:r>
        </a:p>
      </dsp:txBody>
      <dsp:txXfrm>
        <a:off x="252329" y="2327403"/>
        <a:ext cx="2185199" cy="36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0B9469-26D5-4067-A8E7-4117AB394D04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C43EA4-FF14-4BF3-A11B-9C425295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451055-09BF-1D4E-BF44-A2A4913337C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149E0F-0033-5A4A-BBB5-2BF847BE2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5" y="843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550"/>
            <a:ext cx="3568700" cy="2109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196043"/>
            <a:ext cx="3372994" cy="5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E8C2-CFA9-F74A-B028-17DFB6A4A6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54F3-54E0-5B40-B3AF-D23BA755E2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14152789-CC54-5F49-B7B2-04D6FBEF6D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6DC09577-B1B1-2E46-BFA1-00440F6FD4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1950"/>
            <a:ext cx="3276600" cy="5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679B37B3-F6CC-A34A-A752-330062F2E46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A30A7F07-05E2-474A-B8E7-6C93973474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C43233A9-5254-E849-8400-43684838D3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96A43FA4-2009-ED4E-9720-22D80CF1B2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3DD82580-2ED5-B141-8466-51B3AB30799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fld id="{5C40571E-A6A6-134A-BCFF-D8F2E6EB10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25B60E-02BF-7B40-BDDB-347485BBD1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42925" y="2971800"/>
            <a:ext cx="80581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charset="0"/>
              </a:rPr>
              <a:t>State of the College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charset="0"/>
              </a:rPr>
              <a:t>Fall 2017 Convocation (August 22, 2017)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entury Gothic" charset="0"/>
              </a:rPr>
              <a:t>Dr. Veronica Garcia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  <p:sp>
        <p:nvSpPr>
          <p:cNvPr id="12" name="Rectangular Callout 11"/>
          <p:cNvSpPr/>
          <p:nvPr/>
        </p:nvSpPr>
        <p:spPr bwMode="auto">
          <a:xfrm rot="10800000">
            <a:off x="4935066" y="3188631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065" y="3272739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Processing Financial Aid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572000" y="1337805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Drone Camp</a:t>
            </a:r>
          </a:p>
        </p:txBody>
      </p:sp>
      <p:sp>
        <p:nvSpPr>
          <p:cNvPr id="14" name="Oval Callout 13"/>
          <p:cNvSpPr/>
          <p:nvPr/>
        </p:nvSpPr>
        <p:spPr bwMode="auto">
          <a:xfrm rot="10800000">
            <a:off x="3238499" y="3085982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881" y="320697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Underwater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Robotics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776242" y="1101791"/>
            <a:ext cx="1414758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1255400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Youth Summer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Interns</a:t>
            </a:r>
          </a:p>
        </p:txBody>
      </p:sp>
      <p:sp>
        <p:nvSpPr>
          <p:cNvPr id="18" name="Oval Callout 17"/>
          <p:cNvSpPr/>
          <p:nvPr/>
        </p:nvSpPr>
        <p:spPr bwMode="auto">
          <a:xfrm rot="10800000">
            <a:off x="7219950" y="2957917"/>
            <a:ext cx="1543050" cy="838041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135" y="3118307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Employee </a:t>
            </a:r>
          </a:p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325175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COLLEGE UPDATE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>
                <a:latin typeface="Century Gothic" charset="0"/>
              </a:rPr>
              <a:t>NORTHEAST LAKEVIEW COLLEGE NOW OFFERING FINANCIAL AID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New students, current students, SAC @ NLC			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Effective 2017-2018 academic year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Integrated marketing/communications to students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b="1" dirty="0">
                <a:latin typeface="Century Gothic" charset="0"/>
              </a:rPr>
              <a:t>BIG STEP FOR INSTITUTIONAL GROWTH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>
                <a:latin typeface="Century Gothic" charset="0"/>
              </a:rPr>
              <a:t>RESULTS: Over 200 ISIR’s in pipeline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dirty="0">
                <a:latin typeface="Century Gothic" charset="0"/>
              </a:rPr>
              <a:t>Students can speak to their advisor or Financial Aid Office</a:t>
            </a: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626" y="307443"/>
            <a:ext cx="1655064" cy="649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700" y="1504950"/>
            <a:ext cx="2489200" cy="20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GRADUATION NUMBERS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10940"/>
              </p:ext>
            </p:extLst>
          </p:nvPr>
        </p:nvGraphicFramePr>
        <p:xfrm>
          <a:off x="1494790" y="1401366"/>
          <a:ext cx="5896610" cy="208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96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Graduation Totals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Fall 2016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(Final)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Spring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(Final)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Summer 2017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Preliminary 2016-2017 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2016-2017 Graduation Goal: 136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557">
                <a:tc>
                  <a:txBody>
                    <a:bodyPr/>
                    <a:lstStyle/>
                    <a:p>
                      <a:pPr marL="0" marR="0" indent="2794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</a:rPr>
                        <a:t>Projected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Grads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57">
                <a:tc>
                  <a:txBody>
                    <a:bodyPr/>
                    <a:lstStyle/>
                    <a:p>
                      <a:pPr marL="0" marR="0" indent="2794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</a:rPr>
                        <a:t>Actual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Grads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57">
                <a:tc>
                  <a:txBody>
                    <a:bodyPr/>
                    <a:lstStyle/>
                    <a:p>
                      <a:pPr marL="0" marR="0" indent="27940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% Grad Completion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7909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*Preliminary (until Summer grades certified)</a:t>
            </a:r>
          </a:p>
        </p:txBody>
      </p:sp>
    </p:spTree>
    <p:extLst>
      <p:ext uri="{BB962C8B-B14F-4D97-AF65-F5344CB8AC3E}">
        <p14:creationId xmlns:p14="http://schemas.microsoft.com/office/powerpoint/2010/main" val="200868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COLLEGE UPDATE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4492" y="2110085"/>
            <a:ext cx="6635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SACSCOC UPDATE</a:t>
            </a:r>
          </a:p>
        </p:txBody>
      </p:sp>
    </p:spTree>
    <p:extLst>
      <p:ext uri="{BB962C8B-B14F-4D97-AF65-F5344CB8AC3E}">
        <p14:creationId xmlns:p14="http://schemas.microsoft.com/office/powerpoint/2010/main" val="103962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AC142"/>
                </a:solidFill>
                <a:latin typeface="Century Gothic" charset="0"/>
              </a:rPr>
              <a:t>CIP &amp; New Building Construction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Bond Passed on May 6, 2017 ($450 Million)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NLC to receive </a:t>
            </a:r>
            <a:r>
              <a:rPr lang="en-US" altLang="en-US" sz="1800" b="1" dirty="0">
                <a:latin typeface="Century Gothic" charset="0"/>
              </a:rPr>
              <a:t>$42 Million</a:t>
            </a:r>
          </a:p>
          <a:p>
            <a:r>
              <a:rPr lang="en-US" sz="1800" dirty="0">
                <a:latin typeface="Brush Script Std" panose="03060802040607070404" pitchFamily="66" charset="0"/>
              </a:rPr>
              <a:t>Technology Center of Excellence ........... ………20,000,000*</a:t>
            </a:r>
          </a:p>
          <a:p>
            <a:r>
              <a:rPr lang="en-US" sz="1800" dirty="0">
                <a:latin typeface="Brush Script Std" panose="03060802040607070404" pitchFamily="66" charset="0"/>
              </a:rPr>
              <a:t>Science Building ........................................ 20,000,000*</a:t>
            </a:r>
          </a:p>
          <a:p>
            <a:r>
              <a:rPr lang="en-US" sz="1800" dirty="0">
                <a:latin typeface="Brush Script Std" panose="03060802040607070404" pitchFamily="66" charset="0"/>
              </a:rPr>
              <a:t>Physical Plant Improvements ..................	   2,000,000</a:t>
            </a:r>
            <a:endParaRPr lang="en-US" sz="1800" b="1" dirty="0">
              <a:latin typeface="Brush Script Std" panose="03060802040607070404" pitchFamily="66" charset="0"/>
            </a:endParaRPr>
          </a:p>
          <a:p>
            <a:pPr marL="0" indent="0">
              <a:buNone/>
            </a:pPr>
            <a:endParaRPr lang="en-US" sz="1800" dirty="0">
              <a:latin typeface="Brush Script Std" panose="030608020406070704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Brush Script Std" panose="03060802040607070404" pitchFamily="66" charset="0"/>
              </a:rPr>
              <a:t>*Buildings are expected to be combined and their size may be expanded, funds permitting.</a:t>
            </a:r>
          </a:p>
          <a:p>
            <a:pPr marL="0" indent="0">
              <a:buNone/>
            </a:pPr>
            <a:endParaRPr lang="en-US" sz="1800" dirty="0">
              <a:latin typeface="Brush Script Std" panose="03060802040607070404" pitchFamily="66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875B8"/>
                </a:solidFill>
                <a:latin typeface="+mn-lt"/>
              </a:rPr>
              <a:t>alamo.edu/</a:t>
            </a:r>
            <a:r>
              <a:rPr lang="en-US" sz="1800" dirty="0" err="1">
                <a:solidFill>
                  <a:srgbClr val="0875B8"/>
                </a:solidFill>
                <a:latin typeface="+mn-lt"/>
              </a:rPr>
              <a:t>nlc</a:t>
            </a:r>
            <a:r>
              <a:rPr lang="en-US" sz="1800" dirty="0">
                <a:solidFill>
                  <a:srgbClr val="0875B8"/>
                </a:solidFill>
                <a:latin typeface="+mn-lt"/>
              </a:rPr>
              <a:t>/CIP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728" y="1504950"/>
            <a:ext cx="2575732" cy="14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AC142"/>
                </a:solidFill>
                <a:latin typeface="Century Gothic" charset="0"/>
              </a:rPr>
              <a:t>CIP &amp; New Building Construction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2400" b="1" dirty="0">
                <a:latin typeface="Century Gothic" charset="0"/>
              </a:rPr>
              <a:t>NEXT STEPS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latin typeface="Century Gothic" charset="0"/>
              </a:rPr>
              <a:t>Cross-college committee formed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>
                <a:latin typeface="Century Gothic" panose="020B0502020202020204" pitchFamily="34" charset="0"/>
              </a:rPr>
              <a:t>Discussions about the facilities and class and lab utilization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2400" b="1" dirty="0">
                <a:latin typeface="Century Gothic" panose="020B0502020202020204" pitchFamily="34" charset="0"/>
              </a:rPr>
              <a:t>TIMELINE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Summer 2017 – </a:t>
            </a:r>
            <a:r>
              <a:rPr lang="en-US" altLang="en-US" sz="1800" dirty="0">
                <a:latin typeface="Century Gothic" panose="020B0502020202020204" pitchFamily="34" charset="0"/>
              </a:rPr>
              <a:t>info gathering; preliminary scratch list/design needs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Fall 2017 – </a:t>
            </a:r>
            <a:r>
              <a:rPr lang="en-US" altLang="en-US" sz="1800" dirty="0">
                <a:latin typeface="Century Gothic" panose="020B0502020202020204" pitchFamily="34" charset="0"/>
              </a:rPr>
              <a:t>review preliminary drafts/finished product provided to NLC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Feb. 2018 – Funding for Bond available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7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VPAS UPDATE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0" y="1466832"/>
            <a:ext cx="8458200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TIMELINE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Advertising – </a:t>
            </a:r>
            <a:r>
              <a:rPr lang="en-US" altLang="en-US" dirty="0">
                <a:latin typeface="Century Gothic" panose="020B0502020202020204" pitchFamily="34" charset="0"/>
              </a:rPr>
              <a:t>begin advertising position at the close of Fall semester 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Finalize – </a:t>
            </a:r>
            <a:r>
              <a:rPr lang="en-US" altLang="en-US" dirty="0">
                <a:latin typeface="Century Gothic" panose="020B0502020202020204" pitchFamily="34" charset="0"/>
              </a:rPr>
              <a:t>by the end of Spring 2018 semester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b="1" dirty="0">
                <a:latin typeface="Century Gothic" panose="020B0502020202020204" pitchFamily="34" charset="0"/>
              </a:rPr>
              <a:t>Start Date – July 1,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858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EMPLOYEE GIVING CAMPAIGN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0" y="1142999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Campaign is underway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7806881"/>
              </p:ext>
            </p:extLst>
          </p:nvPr>
        </p:nvGraphicFramePr>
        <p:xfrm>
          <a:off x="304800" y="1704652"/>
          <a:ext cx="4648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325243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62%participation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5029200" y="2758752"/>
            <a:ext cx="914982" cy="457200"/>
          </a:xfrm>
          <a:prstGeom prst="rightArrow">
            <a:avLst/>
          </a:prstGeom>
          <a:solidFill>
            <a:srgbClr val="0055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71575"/>
            <a:ext cx="1318421" cy="14287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14421" y="1267776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Nicolas Villarreal</a:t>
            </a:r>
          </a:p>
          <a:p>
            <a:r>
              <a:rPr lang="en-US" sz="1200" i="1" dirty="0"/>
              <a:t>RBFCU Endowed </a:t>
            </a:r>
          </a:p>
          <a:p>
            <a:r>
              <a:rPr lang="en-US" sz="1200" i="1" dirty="0"/>
              <a:t>Founder’s Scholarship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2963" y="2014715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Ultimate Goal</a:t>
            </a:r>
            <a:r>
              <a:rPr lang="en-US" sz="1400" i="1" dirty="0"/>
              <a:t>: </a:t>
            </a:r>
          </a:p>
          <a:p>
            <a:r>
              <a:rPr lang="en-US" sz="1400" i="1" dirty="0"/>
              <a:t>Neurologist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9370" y="2496731"/>
            <a:ext cx="26158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i="1" dirty="0"/>
          </a:p>
          <a:p>
            <a:endParaRPr lang="en-US" sz="1200" dirty="0"/>
          </a:p>
          <a:p>
            <a:r>
              <a:rPr lang="en-US" sz="1000" dirty="0"/>
              <a:t>“This scholarship gave me the motivation I needed to keep going and helped me pay off my remaining tuition balance and provided the extra funds I needed so that I could purchase my textbooks. I am extremely appreciative as I know I have a long, expensive journey to my end goal.”</a:t>
            </a:r>
            <a:endParaRPr lang="en-US" sz="1000" i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435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CAMPUS CARRY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450" y="1334630"/>
            <a:ext cx="4572000" cy="23637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b="1" dirty="0">
                <a:latin typeface="Century Gothic" charset="0"/>
              </a:rPr>
              <a:t>EFFECTIVE AUG 1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Online FAQ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Digital </a:t>
            </a:r>
            <a:r>
              <a:rPr lang="en-US" altLang="en-US" sz="1800" dirty="0" err="1">
                <a:latin typeface="Century Gothic" charset="0"/>
              </a:rPr>
              <a:t>tv’s</a:t>
            </a:r>
            <a:r>
              <a:rPr lang="en-US" altLang="en-US" sz="1800" dirty="0">
                <a:latin typeface="Century Gothic" charset="0"/>
              </a:rPr>
              <a:t> and website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SIGNAGE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POSTERS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Panel Discussion (9/01/17)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r>
              <a:rPr lang="en-US" altLang="en-US" sz="1800" dirty="0">
                <a:latin typeface="Century Gothic" charset="0"/>
              </a:rPr>
              <a:t>Active Shooter (10/06/17)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566" y="1297048"/>
            <a:ext cx="4631268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AC142"/>
                </a:solidFill>
                <a:latin typeface="Century Gothic" charset="0"/>
              </a:rPr>
              <a:t>CAMPUS CARRY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450" y="13346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latin typeface="Century Gothic" charset="0"/>
              </a:rPr>
              <a:t>PROHIBITED LOCATIONS AT NLC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13925"/>
              </p:ext>
            </p:extLst>
          </p:nvPr>
        </p:nvGraphicFramePr>
        <p:xfrm>
          <a:off x="1650682" y="1809749"/>
          <a:ext cx="5842635" cy="2441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NLC BLDG #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BLDG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# of Signs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Locations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Notes: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Wellness Center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Exterior Main Entrance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Whole Building Prohibition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RM 209a, 208a, 208, 209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Chemistry and Biology Prep and Storage Areas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Student Commons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RM 222H, 227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Mental Health Counseling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and Testing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Fine 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RM 106(2), 213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Ceramic RM and Metallurgy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RM and Storage(Acetylene)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Library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RM 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Academic Testing Area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Campus Grounds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Exterior Entrances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30.07 Pole Signs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Exterior along Walkway and Entrance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Whole Building Prohibition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30.06 Pole Signs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Exterior along Walkway and Entrance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30.07 Pole Signs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6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</p:spTree>
    <p:extLst>
      <p:ext uri="{BB962C8B-B14F-4D97-AF65-F5344CB8AC3E}">
        <p14:creationId xmlns:p14="http://schemas.microsoft.com/office/powerpoint/2010/main" val="304561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AC142"/>
                </a:solidFill>
                <a:latin typeface="Century Gothic" charset="0"/>
              </a:rPr>
              <a:t>Vision for 2017-2018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956572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dirty="0"/>
              <a:t>Strengthen Communication and Engagement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dirty="0"/>
              <a:t> Enhance Strategic Goals	</a:t>
            </a:r>
            <a:endParaRPr lang="en-US" sz="2800" dirty="0">
              <a:solidFill>
                <a:srgbClr val="0875B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39" y="2404866"/>
            <a:ext cx="26162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455867"/>
            <a:ext cx="2832587" cy="188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58308"/>
            <a:ext cx="24603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AC142"/>
                </a:solidFill>
                <a:latin typeface="Century Gothic" charset="0"/>
              </a:rPr>
              <a:t>STUDENT SUCCESS &amp; LEARNING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" y="112550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875B8"/>
                </a:solidFill>
              </a:rPr>
              <a:t>Exceeding			$90K in		PTK Awarded</a:t>
            </a:r>
          </a:p>
          <a:p>
            <a:r>
              <a:rPr lang="en-US" sz="2800" dirty="0">
                <a:solidFill>
                  <a:srgbClr val="0875B8"/>
                </a:solidFill>
              </a:rPr>
              <a:t># of graduates		scholarships	5-Star Status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837" y="2795172"/>
            <a:ext cx="26924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766269"/>
            <a:ext cx="2652477" cy="1548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41" y="2849642"/>
            <a:ext cx="2857809" cy="14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AC142"/>
                </a:solidFill>
                <a:latin typeface="Century Gothic" charset="0"/>
              </a:rPr>
              <a:t>VALUING &amp; EMPOWERING PEOPLE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" y="97155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dirty="0"/>
              <a:t>Awards &amp; Recognitions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dirty="0"/>
              <a:t> Culture of Inclusion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200" dirty="0">
                <a:solidFill>
                  <a:srgbClr val="0875B8"/>
                </a:solidFill>
              </a:rPr>
              <a:t>(Valuing opinions / involvement in institutional mission)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0" y="3022599"/>
            <a:ext cx="1994540" cy="192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90" y="2983713"/>
            <a:ext cx="2323110" cy="1999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24" y="2996780"/>
            <a:ext cx="1870875" cy="19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0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AC142"/>
                </a:solidFill>
                <a:latin typeface="Century Gothic" charset="0"/>
              </a:rPr>
              <a:t>COMMUNICATION &amp; COMMUNITY ENGAGEMENT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1450" y="1123949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dirty="0"/>
              <a:t>Transparency &amp; Timely Dissemination of Information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dirty="0"/>
              <a:t>Shared Organizational Leadership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endParaRPr lang="en-US" sz="2800" dirty="0">
              <a:solidFill>
                <a:srgbClr val="0875B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2689477"/>
            <a:ext cx="2286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642097"/>
            <a:ext cx="2438400" cy="176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607397"/>
            <a:ext cx="1940648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itle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7250"/>
            <a:ext cx="9144000" cy="68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44641" y="2343150"/>
            <a:ext cx="325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charset="0"/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60678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</p:spTree>
    <p:extLst>
      <p:ext uri="{BB962C8B-B14F-4D97-AF65-F5344CB8AC3E}">
        <p14:creationId xmlns:p14="http://schemas.microsoft.com/office/powerpoint/2010/main" val="327428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>
              <a:gd name="adj1" fmla="val -22871"/>
              <a:gd name="adj2" fmla="val 74079"/>
            </a:avLst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3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223778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  <p:sp>
        <p:nvSpPr>
          <p:cNvPr id="12" name="Rectangular Callout 11"/>
          <p:cNvSpPr/>
          <p:nvPr/>
        </p:nvSpPr>
        <p:spPr bwMode="auto">
          <a:xfrm rot="10800000">
            <a:off x="4935066" y="3188631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065" y="3272739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Processing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3325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  <p:sp>
        <p:nvSpPr>
          <p:cNvPr id="12" name="Rectangular Callout 11"/>
          <p:cNvSpPr/>
          <p:nvPr/>
        </p:nvSpPr>
        <p:spPr bwMode="auto">
          <a:xfrm rot="10800000">
            <a:off x="4935066" y="3188631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065" y="3272739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Processing Financial Aid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572000" y="1337805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Drone Camp</a:t>
            </a:r>
          </a:p>
        </p:txBody>
      </p:sp>
    </p:spTree>
    <p:extLst>
      <p:ext uri="{BB962C8B-B14F-4D97-AF65-F5344CB8AC3E}">
        <p14:creationId xmlns:p14="http://schemas.microsoft.com/office/powerpoint/2010/main" val="4259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  <p:sp>
        <p:nvSpPr>
          <p:cNvPr id="12" name="Rectangular Callout 11"/>
          <p:cNvSpPr/>
          <p:nvPr/>
        </p:nvSpPr>
        <p:spPr bwMode="auto">
          <a:xfrm rot="10800000">
            <a:off x="4935066" y="3188631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065" y="3272739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Processing Financial Aid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572000" y="1337805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Drone Camp</a:t>
            </a:r>
          </a:p>
        </p:txBody>
      </p:sp>
      <p:sp>
        <p:nvSpPr>
          <p:cNvPr id="14" name="Oval Callout 13"/>
          <p:cNvSpPr/>
          <p:nvPr/>
        </p:nvSpPr>
        <p:spPr bwMode="auto">
          <a:xfrm rot="10800000">
            <a:off x="3238499" y="3085982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881" y="320697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Underwater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67705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319" y="2110085"/>
            <a:ext cx="7967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BACK FACULTY !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1123950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SS welcomed over XXX new students through NSO’s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03092" y="1337805"/>
            <a:ext cx="1883708" cy="813801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10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anniversary planning continues (5K, community event, gala)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 rot="10800000">
            <a:off x="1066800" y="2879526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4536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Summer Science Research</a:t>
            </a:r>
          </a:p>
        </p:txBody>
      </p:sp>
      <p:sp>
        <p:nvSpPr>
          <p:cNvPr id="12" name="Rectangular Callout 11"/>
          <p:cNvSpPr/>
          <p:nvPr/>
        </p:nvSpPr>
        <p:spPr bwMode="auto">
          <a:xfrm rot="10800000">
            <a:off x="4935066" y="3188631"/>
            <a:ext cx="1752600" cy="762000"/>
          </a:xfrm>
          <a:prstGeom prst="wedgeRectCallout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065" y="3272739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Processing Financial Aid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572000" y="1337805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Drone Camp</a:t>
            </a:r>
          </a:p>
        </p:txBody>
      </p:sp>
      <p:sp>
        <p:nvSpPr>
          <p:cNvPr id="14" name="Oval Callout 13"/>
          <p:cNvSpPr/>
          <p:nvPr/>
        </p:nvSpPr>
        <p:spPr bwMode="auto">
          <a:xfrm rot="10800000">
            <a:off x="3238499" y="3085982"/>
            <a:ext cx="1143000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881" y="3206978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Underwater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Robotics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776242" y="1101791"/>
            <a:ext cx="1414758" cy="772280"/>
          </a:xfrm>
          <a:prstGeom prst="wedgeEllipseCallout">
            <a:avLst/>
          </a:prstGeom>
          <a:solidFill>
            <a:srgbClr val="7AC14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1255400"/>
            <a:ext cx="188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Youth Summer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Interns</a:t>
            </a:r>
          </a:p>
        </p:txBody>
      </p:sp>
    </p:spTree>
    <p:extLst>
      <p:ext uri="{BB962C8B-B14F-4D97-AF65-F5344CB8AC3E}">
        <p14:creationId xmlns:p14="http://schemas.microsoft.com/office/powerpoint/2010/main" val="25643535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template-district</Template>
  <TotalTime>1207</TotalTime>
  <Words>708</Words>
  <Application>Microsoft Macintosh PowerPoint</Application>
  <PresentationFormat>On-screen Show (16:9)</PresentationFormat>
  <Paragraphs>206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Black</vt:lpstr>
      <vt:lpstr>Brush Script Std</vt:lpstr>
      <vt:lpstr>Calibri</vt:lpstr>
      <vt:lpstr>Century Gothic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174</cp:revision>
  <cp:lastPrinted>2017-08-16T17:31:48Z</cp:lastPrinted>
  <dcterms:created xsi:type="dcterms:W3CDTF">2017-01-26T15:09:07Z</dcterms:created>
  <dcterms:modified xsi:type="dcterms:W3CDTF">2018-07-24T19:08:31Z</dcterms:modified>
</cp:coreProperties>
</file>