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57" r:id="rId4"/>
    <p:sldId id="275" r:id="rId5"/>
    <p:sldId id="258" r:id="rId6"/>
    <p:sldId id="259" r:id="rId7"/>
    <p:sldId id="260" r:id="rId8"/>
    <p:sldId id="267" r:id="rId9"/>
    <p:sldId id="261" r:id="rId10"/>
    <p:sldId id="264" r:id="rId11"/>
    <p:sldId id="276" r:id="rId12"/>
    <p:sldId id="27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63" r:id="rId21"/>
    <p:sldId id="266" r:id="rId22"/>
    <p:sldId id="278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gers, Maria J" userId="7cd291c9-438d-4815-b7b9-409e0c03bd3f" providerId="ADAL" clId="{F103944D-EF8D-483B-9325-EA946B1B3768}"/>
    <pc:docChg chg="custSel addSld modSld">
      <pc:chgData name="Rogers, Maria J" userId="7cd291c9-438d-4815-b7b9-409e0c03bd3f" providerId="ADAL" clId="{F103944D-EF8D-483B-9325-EA946B1B3768}" dt="2022-11-08T20:26:03.266" v="116" actId="27636"/>
      <pc:docMkLst>
        <pc:docMk/>
      </pc:docMkLst>
      <pc:sldChg chg="delSp modSp add">
        <pc:chgData name="Rogers, Maria J" userId="7cd291c9-438d-4815-b7b9-409e0c03bd3f" providerId="ADAL" clId="{F103944D-EF8D-483B-9325-EA946B1B3768}" dt="2022-11-08T20:26:03.266" v="116" actId="27636"/>
        <pc:sldMkLst>
          <pc:docMk/>
          <pc:sldMk cId="848065840" sldId="278"/>
        </pc:sldMkLst>
        <pc:spChg chg="mod">
          <ac:chgData name="Rogers, Maria J" userId="7cd291c9-438d-4815-b7b9-409e0c03bd3f" providerId="ADAL" clId="{F103944D-EF8D-483B-9325-EA946B1B3768}" dt="2022-11-08T20:24:27.179" v="50" actId="20577"/>
          <ac:spMkLst>
            <pc:docMk/>
            <pc:sldMk cId="848065840" sldId="278"/>
            <ac:spMk id="2" creationId="{AEE609E1-D1DE-4C30-8C69-4E2F6298D187}"/>
          </ac:spMkLst>
        </pc:spChg>
        <pc:spChg chg="mod">
          <ac:chgData name="Rogers, Maria J" userId="7cd291c9-438d-4815-b7b9-409e0c03bd3f" providerId="ADAL" clId="{F103944D-EF8D-483B-9325-EA946B1B3768}" dt="2022-11-08T20:26:03.266" v="116" actId="27636"/>
          <ac:spMkLst>
            <pc:docMk/>
            <pc:sldMk cId="848065840" sldId="278"/>
            <ac:spMk id="3" creationId="{76FB7D3A-9ABF-43A4-9A38-8AE66441D650}"/>
          </ac:spMkLst>
        </pc:spChg>
        <pc:picChg chg="del">
          <ac:chgData name="Rogers, Maria J" userId="7cd291c9-438d-4815-b7b9-409e0c03bd3f" providerId="ADAL" clId="{F103944D-EF8D-483B-9325-EA946B1B3768}" dt="2022-11-08T20:24:29.443" v="51" actId="478"/>
          <ac:picMkLst>
            <pc:docMk/>
            <pc:sldMk cId="848065840" sldId="278"/>
            <ac:picMk id="4" creationId="{9253F468-92B6-40FE-9F19-7A429A1562D8}"/>
          </ac:picMkLst>
        </pc:picChg>
      </pc:sldChg>
    </pc:docChg>
  </pc:docChgLst>
  <pc:docChgLst>
    <pc:chgData name="Rigo Amaya" userId="S::ramaya12@alamo.edu::4b752b69-20c7-48dc-871f-128b95993419" providerId="AD" clId="Web-{97812E16-9308-466C-8258-52A85E1051E1}"/>
    <pc:docChg chg="modSld">
      <pc:chgData name="Rigo Amaya" userId="S::ramaya12@alamo.edu::4b752b69-20c7-48dc-871f-128b95993419" providerId="AD" clId="Web-{97812E16-9308-466C-8258-52A85E1051E1}" dt="2022-10-21T20:19:38.944" v="10" actId="20577"/>
      <pc:docMkLst>
        <pc:docMk/>
      </pc:docMkLst>
      <pc:sldChg chg="modSp">
        <pc:chgData name="Rigo Amaya" userId="S::ramaya12@alamo.edu::4b752b69-20c7-48dc-871f-128b95993419" providerId="AD" clId="Web-{97812E16-9308-466C-8258-52A85E1051E1}" dt="2022-10-21T20:19:38.944" v="10" actId="20577"/>
        <pc:sldMkLst>
          <pc:docMk/>
          <pc:sldMk cId="2945451309" sldId="256"/>
        </pc:sldMkLst>
        <pc:spChg chg="mod">
          <ac:chgData name="Rigo Amaya" userId="S::ramaya12@alamo.edu::4b752b69-20c7-48dc-871f-128b95993419" providerId="AD" clId="Web-{97812E16-9308-466C-8258-52A85E1051E1}" dt="2022-10-21T20:19:38.944" v="10" actId="20577"/>
          <ac:spMkLst>
            <pc:docMk/>
            <pc:sldMk cId="2945451309" sldId="256"/>
            <ac:spMk id="2" creationId="{0C89BE3D-9B92-4D8D-B6C2-92E75B28D1FC}"/>
          </ac:spMkLst>
        </pc:spChg>
      </pc:sldChg>
      <pc:sldChg chg="modSp">
        <pc:chgData name="Rigo Amaya" userId="S::ramaya12@alamo.edu::4b752b69-20c7-48dc-871f-128b95993419" providerId="AD" clId="Web-{97812E16-9308-466C-8258-52A85E1051E1}" dt="2022-10-21T20:17:50.362" v="8" actId="20577"/>
        <pc:sldMkLst>
          <pc:docMk/>
          <pc:sldMk cId="1728307327" sldId="257"/>
        </pc:sldMkLst>
        <pc:spChg chg="mod">
          <ac:chgData name="Rigo Amaya" userId="S::ramaya12@alamo.edu::4b752b69-20c7-48dc-871f-128b95993419" providerId="AD" clId="Web-{97812E16-9308-466C-8258-52A85E1051E1}" dt="2022-10-21T20:17:50.362" v="8" actId="20577"/>
          <ac:spMkLst>
            <pc:docMk/>
            <pc:sldMk cId="1728307327" sldId="257"/>
            <ac:spMk id="3" creationId="{46554ABA-5E48-40F4-A306-3CD92E4C5629}"/>
          </ac:spMkLst>
        </pc:spChg>
      </pc:sldChg>
    </pc:docChg>
  </pc:docChgLst>
  <pc:docChgLst>
    <pc:chgData name="Maria Rogers" userId="S::mrogers3@alamo.edu::7cd291c9-438d-4815-b7b9-409e0c03bd3f" providerId="AD" clId="Web-{4A2C0E63-3D48-4F49-964C-9C4848B0F832}"/>
    <pc:docChg chg="modSld sldOrd">
      <pc:chgData name="Maria Rogers" userId="S::mrogers3@alamo.edu::7cd291c9-438d-4815-b7b9-409e0c03bd3f" providerId="AD" clId="Web-{4A2C0E63-3D48-4F49-964C-9C4848B0F832}" dt="2022-10-21T20:42:09.327" v="90" actId="1076"/>
      <pc:docMkLst>
        <pc:docMk/>
      </pc:docMkLst>
      <pc:sldChg chg="modSp">
        <pc:chgData name="Maria Rogers" userId="S::mrogers3@alamo.edu::7cd291c9-438d-4815-b7b9-409e0c03bd3f" providerId="AD" clId="Web-{4A2C0E63-3D48-4F49-964C-9C4848B0F832}" dt="2022-10-21T20:19:10.059" v="49" actId="20577"/>
        <pc:sldMkLst>
          <pc:docMk/>
          <pc:sldMk cId="2945451309" sldId="256"/>
        </pc:sldMkLst>
        <pc:spChg chg="mod">
          <ac:chgData name="Maria Rogers" userId="S::mrogers3@alamo.edu::7cd291c9-438d-4815-b7b9-409e0c03bd3f" providerId="AD" clId="Web-{4A2C0E63-3D48-4F49-964C-9C4848B0F832}" dt="2022-10-21T20:19:10.059" v="49" actId="20577"/>
          <ac:spMkLst>
            <pc:docMk/>
            <pc:sldMk cId="2945451309" sldId="256"/>
            <ac:spMk id="2" creationId="{0C89BE3D-9B92-4D8D-B6C2-92E75B28D1FC}"/>
          </ac:spMkLst>
        </pc:spChg>
      </pc:sldChg>
      <pc:sldChg chg="modSp">
        <pc:chgData name="Maria Rogers" userId="S::mrogers3@alamo.edu::7cd291c9-438d-4815-b7b9-409e0c03bd3f" providerId="AD" clId="Web-{4A2C0E63-3D48-4F49-964C-9C4848B0F832}" dt="2022-10-21T20:17:25.024" v="28" actId="20577"/>
        <pc:sldMkLst>
          <pc:docMk/>
          <pc:sldMk cId="1728307327" sldId="257"/>
        </pc:sldMkLst>
        <pc:spChg chg="mod">
          <ac:chgData name="Maria Rogers" userId="S::mrogers3@alamo.edu::7cd291c9-438d-4815-b7b9-409e0c03bd3f" providerId="AD" clId="Web-{4A2C0E63-3D48-4F49-964C-9C4848B0F832}" dt="2022-10-21T20:17:25.024" v="28" actId="20577"/>
          <ac:spMkLst>
            <pc:docMk/>
            <pc:sldMk cId="1728307327" sldId="257"/>
            <ac:spMk id="3" creationId="{46554ABA-5E48-40F4-A306-3CD92E4C5629}"/>
          </ac:spMkLst>
        </pc:spChg>
      </pc:sldChg>
      <pc:sldChg chg="modSp">
        <pc:chgData name="Maria Rogers" userId="S::mrogers3@alamo.edu::7cd291c9-438d-4815-b7b9-409e0c03bd3f" providerId="AD" clId="Web-{4A2C0E63-3D48-4F49-964C-9C4848B0F832}" dt="2022-10-21T20:42:09.327" v="90" actId="1076"/>
        <pc:sldMkLst>
          <pc:docMk/>
          <pc:sldMk cId="3095859155" sldId="264"/>
        </pc:sldMkLst>
        <pc:spChg chg="mod">
          <ac:chgData name="Maria Rogers" userId="S::mrogers3@alamo.edu::7cd291c9-438d-4815-b7b9-409e0c03bd3f" providerId="AD" clId="Web-{4A2C0E63-3D48-4F49-964C-9C4848B0F832}" dt="2022-10-21T20:41:22.497" v="84" actId="20577"/>
          <ac:spMkLst>
            <pc:docMk/>
            <pc:sldMk cId="3095859155" sldId="264"/>
            <ac:spMk id="3" creationId="{577A31B0-7F6D-4B10-A3BF-FE8518B642FC}"/>
          </ac:spMkLst>
        </pc:spChg>
        <pc:picChg chg="mod">
          <ac:chgData name="Maria Rogers" userId="S::mrogers3@alamo.edu::7cd291c9-438d-4815-b7b9-409e0c03bd3f" providerId="AD" clId="Web-{4A2C0E63-3D48-4F49-964C-9C4848B0F832}" dt="2022-10-21T20:42:09.327" v="90" actId="1076"/>
          <ac:picMkLst>
            <pc:docMk/>
            <pc:sldMk cId="3095859155" sldId="264"/>
            <ac:picMk id="5" creationId="{BDF97AEB-9A1C-4226-B753-33407910F9F1}"/>
          </ac:picMkLst>
        </pc:picChg>
        <pc:picChg chg="mod">
          <ac:chgData name="Maria Rogers" userId="S::mrogers3@alamo.edu::7cd291c9-438d-4815-b7b9-409e0c03bd3f" providerId="AD" clId="Web-{4A2C0E63-3D48-4F49-964C-9C4848B0F832}" dt="2022-10-21T20:41:52.264" v="88" actId="1076"/>
          <ac:picMkLst>
            <pc:docMk/>
            <pc:sldMk cId="3095859155" sldId="264"/>
            <ac:picMk id="7" creationId="{16FBD3B3-00EE-4A6C-899C-B1B97796064D}"/>
          </ac:picMkLst>
        </pc:picChg>
      </pc:sldChg>
      <pc:sldChg chg="modSp">
        <pc:chgData name="Maria Rogers" userId="S::mrogers3@alamo.edu::7cd291c9-438d-4815-b7b9-409e0c03bd3f" providerId="AD" clId="Web-{4A2C0E63-3D48-4F49-964C-9C4848B0F832}" dt="2022-10-21T20:14:11.814" v="25" actId="20577"/>
        <pc:sldMkLst>
          <pc:docMk/>
          <pc:sldMk cId="1011097946" sldId="265"/>
        </pc:sldMkLst>
        <pc:spChg chg="mod">
          <ac:chgData name="Maria Rogers" userId="S::mrogers3@alamo.edu::7cd291c9-438d-4815-b7b9-409e0c03bd3f" providerId="AD" clId="Web-{4A2C0E63-3D48-4F49-964C-9C4848B0F832}" dt="2022-10-21T20:14:11.814" v="25" actId="20577"/>
          <ac:spMkLst>
            <pc:docMk/>
            <pc:sldMk cId="1011097946" sldId="265"/>
            <ac:spMk id="3" creationId="{45E6B572-051F-48E7-BB67-33D087119D6C}"/>
          </ac:spMkLst>
        </pc:spChg>
      </pc:sldChg>
      <pc:sldChg chg="ord">
        <pc:chgData name="Maria Rogers" userId="S::mrogers3@alamo.edu::7cd291c9-438d-4815-b7b9-409e0c03bd3f" providerId="AD" clId="Web-{4A2C0E63-3D48-4F49-964C-9C4848B0F832}" dt="2022-10-21T20:27:16.748" v="50"/>
        <pc:sldMkLst>
          <pc:docMk/>
          <pc:sldMk cId="2999931252" sldId="266"/>
        </pc:sldMkLst>
      </pc:sldChg>
    </pc:docChg>
  </pc:docChgLst>
  <pc:docChgLst>
    <pc:chgData name="Edward Rangel" userId="S::erangel20@alamo.edu::d392cd92-75b5-4e82-9fb1-c75da0570a07" providerId="AD" clId="Web-{E39630FF-CBF9-44DF-9802-1FBDA8E16324}"/>
    <pc:docChg chg="modSld">
      <pc:chgData name="Edward Rangel" userId="S::erangel20@alamo.edu::d392cd92-75b5-4e82-9fb1-c75da0570a07" providerId="AD" clId="Web-{E39630FF-CBF9-44DF-9802-1FBDA8E16324}" dt="2022-10-21T20:20:25.138" v="2" actId="20577"/>
      <pc:docMkLst>
        <pc:docMk/>
      </pc:docMkLst>
      <pc:sldChg chg="modSp">
        <pc:chgData name="Edward Rangel" userId="S::erangel20@alamo.edu::d392cd92-75b5-4e82-9fb1-c75da0570a07" providerId="AD" clId="Web-{E39630FF-CBF9-44DF-9802-1FBDA8E16324}" dt="2022-10-21T20:20:25.138" v="2" actId="20577"/>
        <pc:sldMkLst>
          <pc:docMk/>
          <pc:sldMk cId="4161681899" sldId="275"/>
        </pc:sldMkLst>
        <pc:spChg chg="mod">
          <ac:chgData name="Edward Rangel" userId="S::erangel20@alamo.edu::d392cd92-75b5-4e82-9fb1-c75da0570a07" providerId="AD" clId="Web-{E39630FF-CBF9-44DF-9802-1FBDA8E16324}" dt="2022-10-21T20:20:25.138" v="2" actId="20577"/>
          <ac:spMkLst>
            <pc:docMk/>
            <pc:sldMk cId="4161681899" sldId="275"/>
            <ac:spMk id="3" creationId="{76FB7D3A-9ABF-43A4-9A38-8AE66441D65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FBD68E45-8CEE-4582-9AE8-EE149252DB01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BD0DB-A598-4695-96EE-714183B48DD5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226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68E45-8CEE-4582-9AE8-EE149252DB01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BD0DB-A598-4695-96EE-714183B48D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013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68E45-8CEE-4582-9AE8-EE149252DB01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BD0DB-A598-4695-96EE-714183B48DD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6436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68E45-8CEE-4582-9AE8-EE149252DB01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BD0DB-A598-4695-96EE-714183B48D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019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68E45-8CEE-4582-9AE8-EE149252DB01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BD0DB-A598-4695-96EE-714183B48DD5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8207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68E45-8CEE-4582-9AE8-EE149252DB01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BD0DB-A598-4695-96EE-714183B48D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145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68E45-8CEE-4582-9AE8-EE149252DB01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BD0DB-A598-4695-96EE-714183B48D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451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68E45-8CEE-4582-9AE8-EE149252DB01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BD0DB-A598-4695-96EE-714183B48D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201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68E45-8CEE-4582-9AE8-EE149252DB01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BD0DB-A598-4695-96EE-714183B48D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215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68E45-8CEE-4582-9AE8-EE149252DB01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BD0DB-A598-4695-96EE-714183B48D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679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68E45-8CEE-4582-9AE8-EE149252DB01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BD0DB-A598-4695-96EE-714183B48DD5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8588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BD68E45-8CEE-4582-9AE8-EE149252DB01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93BD0DB-A598-4695-96EE-714183B48DD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6838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lamo.edu/sac/about-sac/college-offices/advising/advising-centers/bpsi/" TargetMode="External"/><Relationship Id="rId2" Type="http://schemas.openxmlformats.org/officeDocument/2006/relationships/hyperlink" Target="https://www.alamo.edu/sac/about-sac/college-offices/advising/advising-centers/ftic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alamo.edu/sac/about-sac/college-offices/advising/advising-centers/stem/" TargetMode="External"/><Relationship Id="rId5" Type="http://schemas.openxmlformats.org/officeDocument/2006/relationships/hyperlink" Target="https://www.alamo.edu/sac/about-sac/college-offices/advising/advising-centers/hbsi/" TargetMode="External"/><Relationship Id="rId4" Type="http://schemas.openxmlformats.org/officeDocument/2006/relationships/hyperlink" Target="https://www.alamo.edu/sac/about-sac/college-offices/advising/advising-centers/ccai/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F6QL4isD1q4" TargetMode="Externa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mysaccatalog.alamo.edu/content.php?catoid=250&amp;navoid=19219&amp;hl=%22six+drop%22&amp;returnto=search" TargetMode="External"/><Relationship Id="rId7" Type="http://schemas.openxmlformats.org/officeDocument/2006/relationships/hyperlink" Target="https://mysaccatalog.alamo.edu/index.php?catoid=250" TargetMode="External"/><Relationship Id="rId2" Type="http://schemas.openxmlformats.org/officeDocument/2006/relationships/hyperlink" Target="https://mysaccatalog.alamo.edu/content.php?catoid=250&amp;navoid=19212&amp;hl=%22smart+start%22&amp;returnto=search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ysaccatalog.alamo.edu/content.php?catoid=250&amp;navoid=19208&amp;hl=%22sap%22&amp;returnto=search#Satisfactory_Academic_Progress_for_Purposes_of_Financial_Aid" TargetMode="External"/><Relationship Id="rId5" Type="http://schemas.openxmlformats.org/officeDocument/2006/relationships/hyperlink" Target="https://mysaccatalog.alamo.edu/content.php?catoid=250&amp;navoid=19200&amp;hl=%22Academic+Standing%22&amp;returnto=search" TargetMode="External"/><Relationship Id="rId4" Type="http://schemas.openxmlformats.org/officeDocument/2006/relationships/hyperlink" Target="https://mysaccatalog.alamo.edu/content.php?catoid=250&amp;navoid=19217&amp;hl=%22email%22&amp;returnto=search#Student%20Email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mysaccatalog.alamo.edu/content.php?catoid=250&amp;navoid=19206" TargetMode="Externa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9BE3D-9B92-4D8D-B6C2-92E75B28D1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Student Development:</a:t>
            </a:r>
            <a:br>
              <a:rPr lang="en-US"/>
            </a:br>
            <a:r>
              <a:rPr lang="en-US"/>
              <a:t>Individual Success Plan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D6CBC6-8FF9-4F3A-B284-E68C7B10DB3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Fall 2022</a:t>
            </a:r>
          </a:p>
        </p:txBody>
      </p:sp>
    </p:spTree>
    <p:extLst>
      <p:ext uri="{BB962C8B-B14F-4D97-AF65-F5344CB8AC3E}">
        <p14:creationId xmlns:p14="http://schemas.microsoft.com/office/powerpoint/2010/main" val="29454513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D7265-D599-493A-90B2-2E60156E6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Registration: Parts of term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7A31B0-7F6D-4B10-A3BF-FE8518B642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45720" tIns="45720" rIns="45720" bIns="45720" rtlCol="0" anchor="t">
            <a:normAutofit/>
          </a:bodyPr>
          <a:lstStyle/>
          <a:p>
            <a:r>
              <a:rPr lang="en-US"/>
              <a:t>Fall and Spring</a:t>
            </a:r>
          </a:p>
          <a:p>
            <a:endParaRPr lang="en-US"/>
          </a:p>
          <a:p>
            <a:endParaRPr lang="en-US"/>
          </a:p>
          <a:p>
            <a:r>
              <a:rPr lang="en-US"/>
              <a:t>Summer</a:t>
            </a:r>
          </a:p>
          <a:p>
            <a:endParaRPr lang="en-US"/>
          </a:p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DF97AEB-9A1C-4226-B753-33407910F9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6397" y="4254166"/>
            <a:ext cx="7658100" cy="12573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6FBD3B3-00EE-4A6C-899C-B1B9779606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0679" y="2892739"/>
            <a:ext cx="10972800" cy="823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58591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D7265-D599-493A-90B2-2E60156E6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Registration: Course Load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7A31B0-7F6D-4B10-A3BF-FE8518B642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7118" y="1847461"/>
            <a:ext cx="10898155" cy="4461899"/>
          </a:xfrm>
        </p:spPr>
        <p:txBody>
          <a:bodyPr>
            <a:normAutofit fontScale="92500" lnSpcReduction="10000"/>
          </a:bodyPr>
          <a:lstStyle/>
          <a:p>
            <a:r>
              <a:rPr lang="en-US"/>
              <a:t>Students should not enroll for more semester credit hours than the number of weeks in a semester or part of term</a:t>
            </a:r>
          </a:p>
          <a:p>
            <a:pPr fontAlgn="base">
              <a:spcBef>
                <a:spcPts val="0"/>
              </a:spcBef>
            </a:pPr>
            <a:r>
              <a:rPr lang="en-US" b="1"/>
              <a:t>Fall/Spring Semesters</a:t>
            </a:r>
          </a:p>
          <a:p>
            <a:pPr lvl="1" fontAlgn="base">
              <a:spcBef>
                <a:spcPts val="0"/>
              </a:spcBef>
            </a:pPr>
            <a:r>
              <a:rPr lang="en-US"/>
              <a:t>16 Week Sessions - Maximum Hours: Eighteen (18) semester credit hours</a:t>
            </a:r>
          </a:p>
          <a:p>
            <a:pPr fontAlgn="base">
              <a:spcBef>
                <a:spcPts val="0"/>
              </a:spcBef>
            </a:pPr>
            <a:r>
              <a:rPr lang="en-US" b="1"/>
              <a:t>Flex I and Flex II</a:t>
            </a:r>
          </a:p>
          <a:p>
            <a:pPr lvl="1" fontAlgn="base">
              <a:spcBef>
                <a:spcPts val="0"/>
              </a:spcBef>
            </a:pPr>
            <a:r>
              <a:rPr lang="en-US"/>
              <a:t>8 Week Sessions - Maximum Hours Per 8-Week Session: Eight (8) semester credit hours</a:t>
            </a:r>
          </a:p>
          <a:p>
            <a:pPr fontAlgn="base">
              <a:spcBef>
                <a:spcPts val="0"/>
              </a:spcBef>
            </a:pPr>
            <a:r>
              <a:rPr lang="en-US" b="1"/>
              <a:t>Fall/Spring Start Two</a:t>
            </a:r>
          </a:p>
          <a:p>
            <a:pPr lvl="1" fontAlgn="base">
              <a:spcBef>
                <a:spcPts val="0"/>
              </a:spcBef>
            </a:pPr>
            <a:r>
              <a:rPr lang="en-US"/>
              <a:t>14 Week Sessions - Maximum Hours: Fourteen (14) semester credit hours</a:t>
            </a:r>
          </a:p>
          <a:p>
            <a:pPr fontAlgn="base">
              <a:spcBef>
                <a:spcPts val="0"/>
              </a:spcBef>
            </a:pPr>
            <a:r>
              <a:rPr lang="en-US" i="1"/>
              <a:t>Fall and Spring, Flex I and II, and Start Two semester credit hours count toward the Fall and Spring totals.</a:t>
            </a:r>
            <a:endParaRPr lang="en-US"/>
          </a:p>
          <a:p>
            <a:pPr fontAlgn="base">
              <a:spcBef>
                <a:spcPts val="0"/>
              </a:spcBef>
            </a:pPr>
            <a:endParaRPr lang="en-US" b="1"/>
          </a:p>
          <a:p>
            <a:pPr fontAlgn="base">
              <a:spcBef>
                <a:spcPts val="0"/>
              </a:spcBef>
            </a:pPr>
            <a:r>
              <a:rPr lang="en-US" b="1"/>
              <a:t>Summer Semester</a:t>
            </a:r>
          </a:p>
          <a:p>
            <a:pPr lvl="1" fontAlgn="base">
              <a:spcBef>
                <a:spcPts val="0"/>
              </a:spcBef>
            </a:pPr>
            <a:r>
              <a:rPr lang="en-US"/>
              <a:t>Maymester 3 Week Session - Maximum Hours: Three (3) semester credit hours</a:t>
            </a:r>
          </a:p>
          <a:p>
            <a:pPr lvl="1" fontAlgn="base">
              <a:spcBef>
                <a:spcPts val="0"/>
              </a:spcBef>
            </a:pPr>
            <a:r>
              <a:rPr lang="en-US"/>
              <a:t>Summer I 5 Week Session - Maximum Hours: Six (6) semester credit hours</a:t>
            </a:r>
          </a:p>
          <a:p>
            <a:pPr lvl="1" fontAlgn="base">
              <a:spcBef>
                <a:spcPts val="0"/>
              </a:spcBef>
            </a:pPr>
            <a:r>
              <a:rPr lang="en-US"/>
              <a:t>Summer II 5 Week Session - Maximum Hours: Six (6) semester credit hours</a:t>
            </a:r>
          </a:p>
          <a:p>
            <a:pPr lvl="1" fontAlgn="base">
              <a:spcBef>
                <a:spcPts val="0"/>
              </a:spcBef>
            </a:pPr>
            <a:r>
              <a:rPr lang="en-US"/>
              <a:t>Summer 8-Week Session - Maximum Hours: Eight (8) semester credit hours</a:t>
            </a:r>
          </a:p>
          <a:p>
            <a:pPr fontAlgn="base">
              <a:spcBef>
                <a:spcPts val="0"/>
              </a:spcBef>
            </a:pPr>
            <a:r>
              <a:rPr lang="en-US" i="1"/>
              <a:t>Not to exceed 17 semester credit hours for the entire Maymester and Summer session combined.</a:t>
            </a:r>
            <a:endParaRPr lang="en-US"/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0338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D7265-D599-493A-90B2-2E60156E6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Registration: enrollment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7A31B0-7F6D-4B10-A3BF-FE8518B642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7118" y="1847461"/>
            <a:ext cx="10898155" cy="4461899"/>
          </a:xfrm>
        </p:spPr>
        <p:txBody>
          <a:bodyPr>
            <a:normAutofit/>
          </a:bodyPr>
          <a:lstStyle/>
          <a:p>
            <a:pPr fontAlgn="base"/>
            <a:r>
              <a:rPr lang="en-US" b="1"/>
              <a:t>Fall/Spring Semesters</a:t>
            </a:r>
          </a:p>
          <a:p>
            <a:pPr lvl="1" fontAlgn="base"/>
            <a:r>
              <a:rPr lang="en-US"/>
              <a:t>Full-Time Student - Twelve (12) or more semester credit hours</a:t>
            </a:r>
          </a:p>
          <a:p>
            <a:pPr lvl="1" fontAlgn="base"/>
            <a:r>
              <a:rPr lang="en-US"/>
              <a:t>Half-Time Student - Six to eleven (6-11) semester credit hours</a:t>
            </a:r>
          </a:p>
          <a:p>
            <a:pPr fontAlgn="base"/>
            <a:r>
              <a:rPr lang="en-US" b="1"/>
              <a:t>Summer Semester</a:t>
            </a:r>
          </a:p>
          <a:p>
            <a:pPr lvl="1" fontAlgn="base"/>
            <a:r>
              <a:rPr lang="en-US"/>
              <a:t>Full-Time Student - Six (6) semester credit hours</a:t>
            </a:r>
          </a:p>
          <a:p>
            <a:pPr lvl="1" fontAlgn="base"/>
            <a:r>
              <a:rPr lang="en-US"/>
              <a:t>Half-Time Student - Three to five (3-5) semester credit hours</a:t>
            </a:r>
          </a:p>
          <a:p>
            <a:pPr fontAlgn="base"/>
            <a:r>
              <a:rPr lang="en-US" i="1"/>
              <a:t>Note: The above enrollment status is based on a semester, not sessions within the semester. For Financial Aid or Veteran Affairs enrollment status, please check with designated department.</a:t>
            </a:r>
            <a:endParaRPr lang="en-US"/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857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92D6F-554F-4A90-8020-5F7CE0D85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Registration: Reading Registration Screen</a:t>
            </a:r>
          </a:p>
        </p:txBody>
      </p:sp>
      <p:pic>
        <p:nvPicPr>
          <p:cNvPr id="21" name="Content Placeholder 20">
            <a:extLst>
              <a:ext uri="{FF2B5EF4-FFF2-40B4-BE49-F238E27FC236}">
                <a16:creationId xmlns:a16="http://schemas.microsoft.com/office/drawing/2014/main" id="{8E456009-0D9B-488C-BFEE-DFF182990A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3473" y="2411151"/>
            <a:ext cx="11569922" cy="891886"/>
          </a:xfrm>
          <a:prstGeom prst="rect">
            <a:avLst/>
          </a:prstGeom>
        </p:spPr>
      </p:pic>
      <p:sp>
        <p:nvSpPr>
          <p:cNvPr id="22" name="Arrow: Up 21">
            <a:extLst>
              <a:ext uri="{FF2B5EF4-FFF2-40B4-BE49-F238E27FC236}">
                <a16:creationId xmlns:a16="http://schemas.microsoft.com/office/drawing/2014/main" id="{995776CA-BA7A-4A9C-8102-0CDCB85F1F3B}"/>
              </a:ext>
            </a:extLst>
          </p:cNvPr>
          <p:cNvSpPr/>
          <p:nvPr/>
        </p:nvSpPr>
        <p:spPr>
          <a:xfrm rot="20075572">
            <a:off x="572569" y="3426416"/>
            <a:ext cx="186613" cy="40588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Content Placeholder 20">
            <a:extLst>
              <a:ext uri="{FF2B5EF4-FFF2-40B4-BE49-F238E27FC236}">
                <a16:creationId xmlns:a16="http://schemas.microsoft.com/office/drawing/2014/main" id="{8E456009-0D9B-488C-BFEE-DFF182990AB9}"/>
              </a:ext>
            </a:extLst>
          </p:cNvPr>
          <p:cNvPicPr/>
          <p:nvPr/>
        </p:nvPicPr>
        <p:blipFill rotWithShape="1">
          <a:blip r:embed="rId2"/>
          <a:srcRect r="96636"/>
          <a:stretch/>
        </p:blipFill>
        <p:spPr>
          <a:xfrm>
            <a:off x="494522" y="4038405"/>
            <a:ext cx="1235179" cy="1336027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32FAA286-1C86-4242-808A-25EC86E9F364}"/>
              </a:ext>
            </a:extLst>
          </p:cNvPr>
          <p:cNvSpPr txBox="1"/>
          <p:nvPr/>
        </p:nvSpPr>
        <p:spPr>
          <a:xfrm>
            <a:off x="3191069" y="4244753"/>
            <a:ext cx="668071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The </a:t>
            </a:r>
            <a:r>
              <a:rPr lang="en-US">
                <a:solidFill>
                  <a:schemeClr val="accent1"/>
                </a:solidFill>
              </a:rPr>
              <a:t>CRN </a:t>
            </a:r>
            <a:r>
              <a:rPr lang="en-US"/>
              <a:t>stands for </a:t>
            </a:r>
            <a:r>
              <a:rPr lang="en-US">
                <a:solidFill>
                  <a:schemeClr val="accent1"/>
                </a:solidFill>
              </a:rPr>
              <a:t>C</a:t>
            </a:r>
            <a:r>
              <a:rPr lang="en-US"/>
              <a:t>ourse </a:t>
            </a:r>
            <a:r>
              <a:rPr lang="en-US">
                <a:solidFill>
                  <a:schemeClr val="accent1"/>
                </a:solidFill>
              </a:rPr>
              <a:t>R</a:t>
            </a:r>
            <a:r>
              <a:rPr lang="en-US"/>
              <a:t>eference </a:t>
            </a:r>
            <a:r>
              <a:rPr lang="en-US">
                <a:solidFill>
                  <a:schemeClr val="accent1"/>
                </a:solidFill>
              </a:rPr>
              <a:t>N</a:t>
            </a:r>
            <a:r>
              <a:rPr lang="en-US"/>
              <a:t>umber – this is a unique 5 digit number associated with that specific course offering; each course has a unique CRN</a:t>
            </a:r>
          </a:p>
        </p:txBody>
      </p:sp>
    </p:spTree>
    <p:extLst>
      <p:ext uri="{BB962C8B-B14F-4D97-AF65-F5344CB8AC3E}">
        <p14:creationId xmlns:p14="http://schemas.microsoft.com/office/powerpoint/2010/main" val="41825657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92D6F-554F-4A90-8020-5F7CE0D85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Registration: Reading Registration Screen</a:t>
            </a:r>
          </a:p>
        </p:txBody>
      </p:sp>
      <p:pic>
        <p:nvPicPr>
          <p:cNvPr id="21" name="Content Placeholder 20">
            <a:extLst>
              <a:ext uri="{FF2B5EF4-FFF2-40B4-BE49-F238E27FC236}">
                <a16:creationId xmlns:a16="http://schemas.microsoft.com/office/drawing/2014/main" id="{8E456009-0D9B-488C-BFEE-DFF182990A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3473" y="2411151"/>
            <a:ext cx="11569922" cy="891886"/>
          </a:xfrm>
          <a:prstGeom prst="rect">
            <a:avLst/>
          </a:prstGeom>
        </p:spPr>
      </p:pic>
      <p:sp>
        <p:nvSpPr>
          <p:cNvPr id="22" name="Arrow: Up 21">
            <a:extLst>
              <a:ext uri="{FF2B5EF4-FFF2-40B4-BE49-F238E27FC236}">
                <a16:creationId xmlns:a16="http://schemas.microsoft.com/office/drawing/2014/main" id="{995776CA-BA7A-4A9C-8102-0CDCB85F1F3B}"/>
              </a:ext>
            </a:extLst>
          </p:cNvPr>
          <p:cNvSpPr/>
          <p:nvPr/>
        </p:nvSpPr>
        <p:spPr>
          <a:xfrm rot="20075572">
            <a:off x="743922" y="3323442"/>
            <a:ext cx="186613" cy="40588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2FAA286-1C86-4242-808A-25EC86E9F364}"/>
              </a:ext>
            </a:extLst>
          </p:cNvPr>
          <p:cNvSpPr txBox="1"/>
          <p:nvPr/>
        </p:nvSpPr>
        <p:spPr>
          <a:xfrm>
            <a:off x="3191069" y="3984572"/>
            <a:ext cx="66807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When selecting your class pay attention to what campus the course is being offered by reading the </a:t>
            </a:r>
            <a:r>
              <a:rPr lang="en-US">
                <a:solidFill>
                  <a:schemeClr val="accent1"/>
                </a:solidFill>
              </a:rPr>
              <a:t>College </a:t>
            </a:r>
            <a:r>
              <a:rPr lang="en-US"/>
              <a:t>column</a:t>
            </a:r>
          </a:p>
        </p:txBody>
      </p:sp>
      <p:pic>
        <p:nvPicPr>
          <p:cNvPr id="7" name="Content Placeholder 20">
            <a:extLst>
              <a:ext uri="{FF2B5EF4-FFF2-40B4-BE49-F238E27FC236}">
                <a16:creationId xmlns:a16="http://schemas.microsoft.com/office/drawing/2014/main" id="{8E456009-0D9B-488C-BFEE-DFF182990AB9}"/>
              </a:ext>
            </a:extLst>
          </p:cNvPr>
          <p:cNvPicPr/>
          <p:nvPr/>
        </p:nvPicPr>
        <p:blipFill rotWithShape="1">
          <a:blip r:embed="rId2"/>
          <a:srcRect l="2103" r="93692"/>
          <a:stretch/>
        </p:blipFill>
        <p:spPr>
          <a:xfrm>
            <a:off x="1008582" y="3871528"/>
            <a:ext cx="1075547" cy="1036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61996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92D6F-554F-4A90-8020-5F7CE0D85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Registration: Reading Registration Screen</a:t>
            </a:r>
          </a:p>
        </p:txBody>
      </p:sp>
      <p:pic>
        <p:nvPicPr>
          <p:cNvPr id="21" name="Content Placeholder 20">
            <a:extLst>
              <a:ext uri="{FF2B5EF4-FFF2-40B4-BE49-F238E27FC236}">
                <a16:creationId xmlns:a16="http://schemas.microsoft.com/office/drawing/2014/main" id="{8E456009-0D9B-488C-BFEE-DFF182990A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3473" y="2411151"/>
            <a:ext cx="11569922" cy="891886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32FAA286-1C86-4242-808A-25EC86E9F364}"/>
              </a:ext>
            </a:extLst>
          </p:cNvPr>
          <p:cNvSpPr txBox="1"/>
          <p:nvPr/>
        </p:nvSpPr>
        <p:spPr>
          <a:xfrm>
            <a:off x="3228392" y="3663513"/>
            <a:ext cx="668071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Courses are broken down into </a:t>
            </a:r>
            <a:r>
              <a:rPr lang="en-US">
                <a:solidFill>
                  <a:schemeClr val="accent1"/>
                </a:solidFill>
              </a:rPr>
              <a:t>Subjects</a:t>
            </a:r>
            <a:r>
              <a:rPr lang="en-US"/>
              <a:t> and </a:t>
            </a:r>
            <a:r>
              <a:rPr lang="en-US">
                <a:solidFill>
                  <a:schemeClr val="accent1"/>
                </a:solidFill>
              </a:rPr>
              <a:t>Course Numbers</a:t>
            </a:r>
          </a:p>
          <a:p>
            <a:pPr lvl="1"/>
            <a:r>
              <a:rPr lang="en-US">
                <a:solidFill>
                  <a:schemeClr val="accent1"/>
                </a:solidFill>
              </a:rPr>
              <a:t>Subjects </a:t>
            </a:r>
            <a:r>
              <a:rPr lang="en-US"/>
              <a:t>are 4 letter codes</a:t>
            </a:r>
          </a:p>
          <a:p>
            <a:pPr lvl="1"/>
            <a:r>
              <a:rPr lang="en-US">
                <a:solidFill>
                  <a:schemeClr val="accent1"/>
                </a:solidFill>
              </a:rPr>
              <a:t>Course Numbers</a:t>
            </a:r>
            <a:r>
              <a:rPr lang="en-US"/>
              <a:t> are 4 digit codes</a:t>
            </a:r>
          </a:p>
          <a:p>
            <a:pPr lvl="1"/>
            <a:r>
              <a:rPr lang="en-US">
                <a:solidFill>
                  <a:schemeClr val="accent1"/>
                </a:solidFill>
              </a:rPr>
              <a:t>	</a:t>
            </a:r>
            <a:r>
              <a:rPr lang="en-US"/>
              <a:t>The first number in a course code represents the course level</a:t>
            </a:r>
          </a:p>
          <a:p>
            <a:pPr lvl="1"/>
            <a:r>
              <a:rPr lang="en-US">
                <a:solidFill>
                  <a:schemeClr val="accent1"/>
                </a:solidFill>
              </a:rPr>
              <a:t>		0 </a:t>
            </a:r>
            <a:r>
              <a:rPr lang="en-US"/>
              <a:t>– Developmental Level</a:t>
            </a:r>
          </a:p>
          <a:p>
            <a:pPr lvl="1"/>
            <a:r>
              <a:rPr lang="en-US">
                <a:solidFill>
                  <a:schemeClr val="accent1"/>
                </a:solidFill>
              </a:rPr>
              <a:t>		1</a:t>
            </a:r>
            <a:r>
              <a:rPr lang="en-US"/>
              <a:t> – Freshman Level</a:t>
            </a:r>
          </a:p>
          <a:p>
            <a:pPr lvl="1"/>
            <a:r>
              <a:rPr lang="en-US">
                <a:solidFill>
                  <a:schemeClr val="accent1"/>
                </a:solidFill>
              </a:rPr>
              <a:t>		2</a:t>
            </a:r>
            <a:r>
              <a:rPr lang="en-US"/>
              <a:t> – Sophomore Level</a:t>
            </a:r>
          </a:p>
          <a:p>
            <a:pPr lvl="1"/>
            <a:r>
              <a:rPr lang="en-US">
                <a:solidFill>
                  <a:schemeClr val="accent1"/>
                </a:solidFill>
              </a:rPr>
              <a:t>	</a:t>
            </a:r>
            <a:r>
              <a:rPr lang="en-US"/>
              <a:t>The second number in a course code represents how many 	hours a course is worth</a:t>
            </a:r>
            <a:endParaRPr lang="en-US">
              <a:solidFill>
                <a:schemeClr val="accent1"/>
              </a:solidFill>
            </a:endParaRPr>
          </a:p>
        </p:txBody>
      </p:sp>
      <p:pic>
        <p:nvPicPr>
          <p:cNvPr id="8" name="Content Placeholder 20">
            <a:extLst>
              <a:ext uri="{FF2B5EF4-FFF2-40B4-BE49-F238E27FC236}">
                <a16:creationId xmlns:a16="http://schemas.microsoft.com/office/drawing/2014/main" id="{8E456009-0D9B-488C-BFEE-DFF182990AB9}"/>
              </a:ext>
            </a:extLst>
          </p:cNvPr>
          <p:cNvPicPr/>
          <p:nvPr/>
        </p:nvPicPr>
        <p:blipFill rotWithShape="1">
          <a:blip r:embed="rId2"/>
          <a:srcRect l="4509" r="83584"/>
          <a:stretch/>
        </p:blipFill>
        <p:spPr>
          <a:xfrm>
            <a:off x="451661" y="3802280"/>
            <a:ext cx="2540356" cy="1300807"/>
          </a:xfrm>
          <a:prstGeom prst="rect">
            <a:avLst/>
          </a:prstGeom>
        </p:spPr>
      </p:pic>
      <p:sp>
        <p:nvSpPr>
          <p:cNvPr id="4" name="Left Brace 3">
            <a:extLst>
              <a:ext uri="{FF2B5EF4-FFF2-40B4-BE49-F238E27FC236}">
                <a16:creationId xmlns:a16="http://schemas.microsoft.com/office/drawing/2014/main" id="{44137CFB-AD2F-46F1-9B4E-AD8624D93706}"/>
              </a:ext>
            </a:extLst>
          </p:cNvPr>
          <p:cNvSpPr/>
          <p:nvPr/>
        </p:nvSpPr>
        <p:spPr>
          <a:xfrm rot="16200000">
            <a:off x="1279409" y="2662235"/>
            <a:ext cx="547790" cy="1334764"/>
          </a:xfrm>
          <a:prstGeom prst="leftBrace">
            <a:avLst>
              <a:gd name="adj1" fmla="val 8333"/>
              <a:gd name="adj2" fmla="val 50699"/>
            </a:avLst>
          </a:prstGeom>
          <a:noFill/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701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92D6F-554F-4A90-8020-5F7CE0D85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Registration: Reading Registration Screen</a:t>
            </a:r>
          </a:p>
        </p:txBody>
      </p:sp>
      <p:pic>
        <p:nvPicPr>
          <p:cNvPr id="21" name="Content Placeholder 20">
            <a:extLst>
              <a:ext uri="{FF2B5EF4-FFF2-40B4-BE49-F238E27FC236}">
                <a16:creationId xmlns:a16="http://schemas.microsoft.com/office/drawing/2014/main" id="{8E456009-0D9B-488C-BFEE-DFF182990A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3473" y="2411151"/>
            <a:ext cx="11569922" cy="891886"/>
          </a:xfrm>
          <a:prstGeom prst="rect">
            <a:avLst/>
          </a:prstGeom>
        </p:spPr>
      </p:pic>
      <p:sp>
        <p:nvSpPr>
          <p:cNvPr id="22" name="Arrow: Up 21">
            <a:extLst>
              <a:ext uri="{FF2B5EF4-FFF2-40B4-BE49-F238E27FC236}">
                <a16:creationId xmlns:a16="http://schemas.microsoft.com/office/drawing/2014/main" id="{995776CA-BA7A-4A9C-8102-0CDCB85F1F3B}"/>
              </a:ext>
            </a:extLst>
          </p:cNvPr>
          <p:cNvSpPr/>
          <p:nvPr/>
        </p:nvSpPr>
        <p:spPr>
          <a:xfrm rot="20075572">
            <a:off x="6941058" y="3337021"/>
            <a:ext cx="677221" cy="71607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2FAA286-1C86-4242-808A-25EC86E9F364}"/>
              </a:ext>
            </a:extLst>
          </p:cNvPr>
          <p:cNvSpPr txBox="1"/>
          <p:nvPr/>
        </p:nvSpPr>
        <p:spPr>
          <a:xfrm>
            <a:off x="373906" y="3687461"/>
            <a:ext cx="66807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accent1"/>
                </a:solidFill>
              </a:rPr>
              <a:t>Meeting Times </a:t>
            </a:r>
            <a:r>
              <a:rPr lang="en-US"/>
              <a:t>provides you with the </a:t>
            </a:r>
            <a:r>
              <a:rPr lang="en-US" b="1"/>
              <a:t>days of the week</a:t>
            </a:r>
            <a:r>
              <a:rPr lang="en-US"/>
              <a:t>, </a:t>
            </a:r>
            <a:r>
              <a:rPr lang="en-US" b="1"/>
              <a:t>time</a:t>
            </a:r>
            <a:r>
              <a:rPr lang="en-US"/>
              <a:t>, </a:t>
            </a:r>
            <a:r>
              <a:rPr lang="en-US" b="1"/>
              <a:t>location</a:t>
            </a:r>
            <a:r>
              <a:rPr lang="en-US"/>
              <a:t> and the </a:t>
            </a:r>
            <a:r>
              <a:rPr lang="en-US" b="1"/>
              <a:t>start and end dates </a:t>
            </a:r>
            <a:r>
              <a:rPr lang="en-US"/>
              <a:t>for the class; start and end dates are important as this tells you what part of term a class is and how many weeks you will be in class</a:t>
            </a:r>
            <a:endParaRPr lang="en-US">
              <a:solidFill>
                <a:schemeClr val="accent1"/>
              </a:solidFill>
            </a:endParaRPr>
          </a:p>
        </p:txBody>
      </p:sp>
      <p:pic>
        <p:nvPicPr>
          <p:cNvPr id="7" name="Content Placeholder 20">
            <a:extLst>
              <a:ext uri="{FF2B5EF4-FFF2-40B4-BE49-F238E27FC236}">
                <a16:creationId xmlns:a16="http://schemas.microsoft.com/office/drawing/2014/main" id="{8E456009-0D9B-488C-BFEE-DFF182990AB9}"/>
              </a:ext>
            </a:extLst>
          </p:cNvPr>
          <p:cNvPicPr/>
          <p:nvPr/>
        </p:nvPicPr>
        <p:blipFill rotWithShape="1">
          <a:blip r:embed="rId2"/>
          <a:srcRect l="26491" r="36643"/>
          <a:stretch/>
        </p:blipFill>
        <p:spPr>
          <a:xfrm>
            <a:off x="7279668" y="4163750"/>
            <a:ext cx="4466898" cy="1326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4389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92D6F-554F-4A90-8020-5F7CE0D85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Registration: Reading Registration Screen</a:t>
            </a:r>
          </a:p>
        </p:txBody>
      </p:sp>
      <p:pic>
        <p:nvPicPr>
          <p:cNvPr id="21" name="Content Placeholder 20">
            <a:extLst>
              <a:ext uri="{FF2B5EF4-FFF2-40B4-BE49-F238E27FC236}">
                <a16:creationId xmlns:a16="http://schemas.microsoft.com/office/drawing/2014/main" id="{8E456009-0D9B-488C-BFEE-DFF182990A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3473" y="2411151"/>
            <a:ext cx="11569922" cy="891886"/>
          </a:xfrm>
          <a:prstGeom prst="rect">
            <a:avLst/>
          </a:prstGeom>
        </p:spPr>
      </p:pic>
      <p:sp>
        <p:nvSpPr>
          <p:cNvPr id="22" name="Arrow: Up 21">
            <a:extLst>
              <a:ext uri="{FF2B5EF4-FFF2-40B4-BE49-F238E27FC236}">
                <a16:creationId xmlns:a16="http://schemas.microsoft.com/office/drawing/2014/main" id="{995776CA-BA7A-4A9C-8102-0CDCB85F1F3B}"/>
              </a:ext>
            </a:extLst>
          </p:cNvPr>
          <p:cNvSpPr/>
          <p:nvPr/>
        </p:nvSpPr>
        <p:spPr>
          <a:xfrm rot="20075572">
            <a:off x="7727488" y="3346452"/>
            <a:ext cx="387918" cy="44578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2FAA286-1C86-4242-808A-25EC86E9F364}"/>
              </a:ext>
            </a:extLst>
          </p:cNvPr>
          <p:cNvSpPr txBox="1"/>
          <p:nvPr/>
        </p:nvSpPr>
        <p:spPr>
          <a:xfrm>
            <a:off x="429890" y="4778398"/>
            <a:ext cx="6680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accent1"/>
                </a:solidFill>
              </a:rPr>
              <a:t>Status </a:t>
            </a:r>
            <a:r>
              <a:rPr lang="en-US"/>
              <a:t>provides you with how many seats are still available </a:t>
            </a:r>
            <a:endParaRPr lang="en-US">
              <a:solidFill>
                <a:schemeClr val="accent1"/>
              </a:solidFill>
            </a:endParaRPr>
          </a:p>
        </p:txBody>
      </p:sp>
      <p:pic>
        <p:nvPicPr>
          <p:cNvPr id="8" name="Content Placeholder 20">
            <a:extLst>
              <a:ext uri="{FF2B5EF4-FFF2-40B4-BE49-F238E27FC236}">
                <a16:creationId xmlns:a16="http://schemas.microsoft.com/office/drawing/2014/main" id="{8E456009-0D9B-488C-BFEE-DFF182990AB9}"/>
              </a:ext>
            </a:extLst>
          </p:cNvPr>
          <p:cNvPicPr/>
          <p:nvPr/>
        </p:nvPicPr>
        <p:blipFill rotWithShape="1">
          <a:blip r:embed="rId2"/>
          <a:srcRect l="61664" r="31689"/>
          <a:stretch/>
        </p:blipFill>
        <p:spPr>
          <a:xfrm>
            <a:off x="7972212" y="3853897"/>
            <a:ext cx="1875941" cy="1849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99099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92D6F-554F-4A90-8020-5F7CE0D85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Registration: Reading Registration Screen</a:t>
            </a:r>
          </a:p>
        </p:txBody>
      </p:sp>
      <p:pic>
        <p:nvPicPr>
          <p:cNvPr id="21" name="Content Placeholder 20">
            <a:extLst>
              <a:ext uri="{FF2B5EF4-FFF2-40B4-BE49-F238E27FC236}">
                <a16:creationId xmlns:a16="http://schemas.microsoft.com/office/drawing/2014/main" id="{8E456009-0D9B-488C-BFEE-DFF182990A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3473" y="2411151"/>
            <a:ext cx="11569922" cy="891886"/>
          </a:xfrm>
          <a:prstGeom prst="rect">
            <a:avLst/>
          </a:prstGeom>
        </p:spPr>
      </p:pic>
      <p:sp>
        <p:nvSpPr>
          <p:cNvPr id="22" name="Arrow: Up 21">
            <a:extLst>
              <a:ext uri="{FF2B5EF4-FFF2-40B4-BE49-F238E27FC236}">
                <a16:creationId xmlns:a16="http://schemas.microsoft.com/office/drawing/2014/main" id="{995776CA-BA7A-4A9C-8102-0CDCB85F1F3B}"/>
              </a:ext>
            </a:extLst>
          </p:cNvPr>
          <p:cNvSpPr/>
          <p:nvPr/>
        </p:nvSpPr>
        <p:spPr>
          <a:xfrm rot="20075572">
            <a:off x="8277995" y="3332071"/>
            <a:ext cx="387918" cy="44578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2FAA286-1C86-4242-808A-25EC86E9F364}"/>
              </a:ext>
            </a:extLst>
          </p:cNvPr>
          <p:cNvSpPr txBox="1"/>
          <p:nvPr/>
        </p:nvSpPr>
        <p:spPr>
          <a:xfrm>
            <a:off x="1092363" y="4713084"/>
            <a:ext cx="66807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accent1"/>
                </a:solidFill>
              </a:rPr>
              <a:t>Instructional Method </a:t>
            </a:r>
            <a:r>
              <a:rPr lang="en-US"/>
              <a:t>provides you with how the course will be taught; Face-to-Face, Online (Asynchronous) or Online (Synchronous/Zoom) </a:t>
            </a:r>
            <a:endParaRPr lang="en-US">
              <a:solidFill>
                <a:schemeClr val="accent1"/>
              </a:solidFill>
            </a:endParaRPr>
          </a:p>
        </p:txBody>
      </p:sp>
      <p:pic>
        <p:nvPicPr>
          <p:cNvPr id="7" name="Content Placeholder 20">
            <a:extLst>
              <a:ext uri="{FF2B5EF4-FFF2-40B4-BE49-F238E27FC236}">
                <a16:creationId xmlns:a16="http://schemas.microsoft.com/office/drawing/2014/main" id="{8E456009-0D9B-488C-BFEE-DFF182990AB9}"/>
              </a:ext>
            </a:extLst>
          </p:cNvPr>
          <p:cNvPicPr/>
          <p:nvPr/>
        </p:nvPicPr>
        <p:blipFill rotWithShape="1">
          <a:blip r:embed="rId2"/>
          <a:srcRect l="66328" r="27025"/>
          <a:stretch/>
        </p:blipFill>
        <p:spPr>
          <a:xfrm>
            <a:off x="8630326" y="3963761"/>
            <a:ext cx="1278784" cy="1503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06297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92D6F-554F-4A90-8020-5F7CE0D85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Registration: Reading Registration Screen</a:t>
            </a:r>
          </a:p>
        </p:txBody>
      </p:sp>
      <p:pic>
        <p:nvPicPr>
          <p:cNvPr id="21" name="Content Placeholder 20">
            <a:extLst>
              <a:ext uri="{FF2B5EF4-FFF2-40B4-BE49-F238E27FC236}">
                <a16:creationId xmlns:a16="http://schemas.microsoft.com/office/drawing/2014/main" id="{8E456009-0D9B-488C-BFEE-DFF182990A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3473" y="2411151"/>
            <a:ext cx="11569922" cy="891886"/>
          </a:xfrm>
          <a:prstGeom prst="rect">
            <a:avLst/>
          </a:prstGeom>
        </p:spPr>
      </p:pic>
      <p:sp>
        <p:nvSpPr>
          <p:cNvPr id="22" name="Arrow: Up 21">
            <a:extLst>
              <a:ext uri="{FF2B5EF4-FFF2-40B4-BE49-F238E27FC236}">
                <a16:creationId xmlns:a16="http://schemas.microsoft.com/office/drawing/2014/main" id="{995776CA-BA7A-4A9C-8102-0CDCB85F1F3B}"/>
              </a:ext>
            </a:extLst>
          </p:cNvPr>
          <p:cNvSpPr/>
          <p:nvPr/>
        </p:nvSpPr>
        <p:spPr>
          <a:xfrm rot="20075572">
            <a:off x="9089757" y="3332071"/>
            <a:ext cx="387918" cy="44578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2FAA286-1C86-4242-808A-25EC86E9F364}"/>
              </a:ext>
            </a:extLst>
          </p:cNvPr>
          <p:cNvSpPr txBox="1"/>
          <p:nvPr/>
        </p:nvSpPr>
        <p:spPr>
          <a:xfrm>
            <a:off x="1120354" y="4713084"/>
            <a:ext cx="66807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accent1"/>
                </a:solidFill>
              </a:rPr>
              <a:t>Attribute </a:t>
            </a:r>
            <a:r>
              <a:rPr lang="en-US"/>
              <a:t>provides you with course information including if the course has special attributes like a Learning Community</a:t>
            </a:r>
            <a:endParaRPr lang="en-US">
              <a:solidFill>
                <a:schemeClr val="accent1"/>
              </a:solidFill>
            </a:endParaRPr>
          </a:p>
        </p:txBody>
      </p:sp>
      <p:pic>
        <p:nvPicPr>
          <p:cNvPr id="8" name="Content Placeholder 20">
            <a:extLst>
              <a:ext uri="{FF2B5EF4-FFF2-40B4-BE49-F238E27FC236}">
                <a16:creationId xmlns:a16="http://schemas.microsoft.com/office/drawing/2014/main" id="{8E456009-0D9B-488C-BFEE-DFF182990AB9}"/>
              </a:ext>
            </a:extLst>
          </p:cNvPr>
          <p:cNvPicPr/>
          <p:nvPr/>
        </p:nvPicPr>
        <p:blipFill rotWithShape="1">
          <a:blip r:embed="rId2"/>
          <a:srcRect l="72402" r="15462"/>
          <a:stretch/>
        </p:blipFill>
        <p:spPr>
          <a:xfrm>
            <a:off x="9199983" y="4103095"/>
            <a:ext cx="2006082" cy="1588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9343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372523-FA1D-4A3A-917D-5D31EA121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hlinkClick r:id="rId2"/>
              </a:rPr>
              <a:t>First Time in college team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E6B572-051F-48E7-BB67-33D087119D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45720" tIns="45720" rIns="45720" bIns="45720" rtlCol="0" anchor="t">
            <a:normAutofit/>
          </a:bodyPr>
          <a:lstStyle/>
          <a:p>
            <a:r>
              <a:rPr lang="en-US"/>
              <a:t>Certified Advisors</a:t>
            </a:r>
          </a:p>
          <a:p>
            <a:pPr marL="914400" indent="-136525"/>
            <a:r>
              <a:rPr lang="en-US">
                <a:hlinkClick r:id="rId3"/>
              </a:rPr>
              <a:t>Business and Public Service</a:t>
            </a:r>
            <a:endParaRPr lang="en-US"/>
          </a:p>
          <a:p>
            <a:pPr marL="1371600" lvl="1" indent="-136525"/>
            <a:r>
              <a:rPr lang="en-US"/>
              <a:t>Ed Rangel</a:t>
            </a:r>
          </a:p>
          <a:p>
            <a:pPr marL="914400" indent="-136525"/>
            <a:r>
              <a:rPr lang="en-US">
                <a:hlinkClick r:id="rId4"/>
              </a:rPr>
              <a:t>Creative And Communication Arts</a:t>
            </a:r>
            <a:endParaRPr lang="en-US"/>
          </a:p>
          <a:p>
            <a:pPr marL="1371600" lvl="1" indent="-136525"/>
            <a:r>
              <a:rPr lang="en-US"/>
              <a:t>Jen Correa</a:t>
            </a:r>
          </a:p>
          <a:p>
            <a:pPr marL="914400" indent="-136525"/>
            <a:r>
              <a:rPr lang="en-US">
                <a:hlinkClick r:id="rId5"/>
              </a:rPr>
              <a:t>Health and Bioscience</a:t>
            </a:r>
            <a:endParaRPr lang="en-US"/>
          </a:p>
          <a:p>
            <a:pPr marL="1371600" lvl="1" indent="-136525"/>
            <a:r>
              <a:rPr lang="en-US"/>
              <a:t>Maria Cooper</a:t>
            </a:r>
          </a:p>
          <a:p>
            <a:pPr marL="1371600" lvl="1" indent="-136525"/>
            <a:r>
              <a:rPr lang="en-US"/>
              <a:t>Marilyn Luna</a:t>
            </a:r>
          </a:p>
          <a:p>
            <a:pPr marL="914400" indent="-136525"/>
            <a:r>
              <a:rPr lang="en-US">
                <a:hlinkClick r:id="rId6"/>
              </a:rPr>
              <a:t>STEM</a:t>
            </a:r>
            <a:endParaRPr lang="en-US"/>
          </a:p>
          <a:p>
            <a:pPr marL="1371600" lvl="1" indent="-136525"/>
            <a:r>
              <a:rPr lang="en-US"/>
              <a:t>Rigo Amaya</a:t>
            </a:r>
          </a:p>
        </p:txBody>
      </p:sp>
    </p:spTree>
    <p:extLst>
      <p:ext uri="{BB962C8B-B14F-4D97-AF65-F5344CB8AC3E}">
        <p14:creationId xmlns:p14="http://schemas.microsoft.com/office/powerpoint/2010/main" val="10110979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D9516-7ACB-48B8-AA43-54884F0E4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Registration</a:t>
            </a:r>
          </a:p>
        </p:txBody>
      </p:sp>
      <p:pic>
        <p:nvPicPr>
          <p:cNvPr id="4" name="Online Media 3" title="Alamo Colleges District Registration Tutorial">
            <a:hlinkClick r:id="" action="ppaction://media"/>
            <a:extLst>
              <a:ext uri="{FF2B5EF4-FFF2-40B4-BE49-F238E27FC236}">
                <a16:creationId xmlns:a16="http://schemas.microsoft.com/office/drawing/2014/main" id="{C9656731-E5F8-4292-992F-48460D1E113D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598863" y="3011488"/>
            <a:ext cx="4572000" cy="25717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EFA701C-94AF-4B2F-B765-069A25950966}"/>
              </a:ext>
            </a:extLst>
          </p:cNvPr>
          <p:cNvSpPr txBox="1"/>
          <p:nvPr/>
        </p:nvSpPr>
        <p:spPr>
          <a:xfrm>
            <a:off x="1954635" y="6048462"/>
            <a:ext cx="7264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https://www.youtube.com/watch?v=F6QL4isD1q4</a:t>
            </a:r>
          </a:p>
        </p:txBody>
      </p:sp>
    </p:spTree>
    <p:extLst>
      <p:ext uri="{BB962C8B-B14F-4D97-AF65-F5344CB8AC3E}">
        <p14:creationId xmlns:p14="http://schemas.microsoft.com/office/powerpoint/2010/main" val="18784936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609E1-D1DE-4C30-8C69-4E2F6298D1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My mission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B7D3A-9ABF-43A4-9A38-8AE66441D6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5221397" cy="4023360"/>
          </a:xfrm>
        </p:spPr>
        <p:txBody>
          <a:bodyPr/>
          <a:lstStyle/>
          <a:p>
            <a:r>
              <a:rPr lang="en-US" dirty="0"/>
              <a:t>What are you educational and career goals?</a:t>
            </a:r>
          </a:p>
          <a:p>
            <a:pPr lvl="1"/>
            <a:r>
              <a:rPr lang="en-US" dirty="0"/>
              <a:t>Log into ACES</a:t>
            </a:r>
          </a:p>
          <a:p>
            <a:pPr lvl="1"/>
            <a:r>
              <a:rPr lang="en-US" dirty="0"/>
              <a:t>Click on your “Student” tab</a:t>
            </a:r>
          </a:p>
          <a:p>
            <a:pPr lvl="1"/>
            <a:r>
              <a:rPr lang="en-US" dirty="0"/>
              <a:t>Click “Web Services”</a:t>
            </a:r>
          </a:p>
          <a:p>
            <a:pPr lvl="1"/>
            <a:r>
              <a:rPr lang="en-US" dirty="0"/>
              <a:t>Click the “Student” link</a:t>
            </a:r>
          </a:p>
          <a:p>
            <a:pPr lvl="1"/>
            <a:r>
              <a:rPr lang="en-US" dirty="0"/>
              <a:t>Click the “My Mission Statement” link</a:t>
            </a:r>
          </a:p>
          <a:p>
            <a:pPr lvl="1"/>
            <a:r>
              <a:rPr lang="en-US" dirty="0"/>
              <a:t>Write a brief statement regarding your educational and career goals</a:t>
            </a:r>
          </a:p>
          <a:p>
            <a:pPr lvl="1"/>
            <a:r>
              <a:rPr lang="en-US" dirty="0"/>
              <a:t>Once completed, click “Submit”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9253F468-92B6-40FE-9F19-7A429A1562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3227" y="2084832"/>
            <a:ext cx="4836992" cy="4022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99312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609E1-D1DE-4C30-8C69-4E2F6298D1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Scheduling an Advising session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B7D3A-9ABF-43A4-9A38-8AE66441D6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9079992" cy="4023360"/>
          </a:xfrm>
        </p:spPr>
        <p:txBody>
          <a:bodyPr>
            <a:normAutofit/>
          </a:bodyPr>
          <a:lstStyle/>
          <a:p>
            <a:r>
              <a:rPr lang="en-US" dirty="0"/>
              <a:t>To schedule an Advising Sessions you will need to:</a:t>
            </a:r>
          </a:p>
          <a:p>
            <a:pPr lvl="1"/>
            <a:r>
              <a:rPr lang="en-US" dirty="0"/>
              <a:t>Log in to your ACES Account &amp; click on the “Start Here” tab</a:t>
            </a:r>
          </a:p>
          <a:p>
            <a:pPr lvl="1"/>
            <a:r>
              <a:rPr lang="en-US" dirty="0"/>
              <a:t>Select the “Alamo NAVIGATE” icon</a:t>
            </a:r>
          </a:p>
          <a:p>
            <a:pPr lvl="1"/>
            <a:r>
              <a:rPr lang="en-US" dirty="0"/>
              <a:t>Click “Login”</a:t>
            </a:r>
          </a:p>
          <a:p>
            <a:pPr lvl="1"/>
            <a:r>
              <a:rPr lang="en-US" dirty="0"/>
              <a:t>Select the “Appointments” tab</a:t>
            </a:r>
          </a:p>
          <a:p>
            <a:pPr lvl="1"/>
            <a:r>
              <a:rPr lang="en-US" dirty="0"/>
              <a:t>Select “Schedule an Appointment”</a:t>
            </a:r>
          </a:p>
          <a:p>
            <a:pPr lvl="1"/>
            <a:r>
              <a:rPr lang="en-US" dirty="0"/>
              <a:t>Select the Reason for your appointment and hit Next</a:t>
            </a:r>
          </a:p>
          <a:p>
            <a:pPr lvl="1"/>
            <a:r>
              <a:rPr lang="en-US" dirty="0"/>
              <a:t>Select the Location and hit Next</a:t>
            </a:r>
          </a:p>
          <a:p>
            <a:pPr lvl="1"/>
            <a:r>
              <a:rPr lang="en-US" dirty="0"/>
              <a:t>Select the Day and Time that works for you and hit Next</a:t>
            </a:r>
          </a:p>
          <a:p>
            <a:pPr lvl="1"/>
            <a:r>
              <a:rPr lang="en-US" dirty="0"/>
              <a:t>Enter “Zoom Appointment” in the Notes box</a:t>
            </a:r>
          </a:p>
          <a:p>
            <a:pPr lvl="1"/>
            <a:r>
              <a:rPr lang="en-US" dirty="0"/>
              <a:t>Review the selection and confirm your appointment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065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3B4AA1-AB7D-47CE-8A0D-E06B7C1C7B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554ABA-5E48-40F4-A306-3CD92E4C56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45720" tIns="45720" rIns="45720" bIns="45720" rtlCol="0" anchor="t"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3600"/>
              <a:t>Important Policies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3600"/>
              <a:t>Degrees and Pre-Majors</a:t>
            </a:r>
          </a:p>
          <a:p>
            <a:pPr marL="447675" lvl="2">
              <a:buFont typeface="Wingdings" panose="05000000000000000000" pitchFamily="2" charset="2"/>
              <a:buChar char="v"/>
            </a:pPr>
            <a:r>
              <a:rPr lang="en-US" sz="2800"/>
              <a:t>Importance of having correct Pre-Major in system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3600"/>
              <a:t>GPS and ISP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3600"/>
              <a:t>Registration</a:t>
            </a:r>
          </a:p>
          <a:p>
            <a:pPr>
              <a:buFont typeface="Wingdings,Sans-Serif" panose="05000000000000000000" pitchFamily="2" charset="2"/>
              <a:buChar char="v"/>
            </a:pPr>
            <a:r>
              <a:rPr lang="en-US" sz="3600">
                <a:ea typeface="+mn-lt"/>
                <a:cs typeface="+mn-lt"/>
              </a:rPr>
              <a:t>My Mission Statement</a:t>
            </a:r>
          </a:p>
          <a:p>
            <a:pPr>
              <a:buFont typeface="Wingdings" panose="05000000000000000000" pitchFamily="2" charset="2"/>
              <a:buChar char="v"/>
            </a:pPr>
            <a:endParaRPr lang="en-US" sz="360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307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609E1-D1DE-4C30-8C69-4E2F6298D1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Important policies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B7D3A-9ABF-43A4-9A38-8AE66441D6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10292621" cy="4023360"/>
          </a:xfrm>
        </p:spPr>
        <p:txBody>
          <a:bodyPr vert="horz" lIns="45720" tIns="45720" rIns="45720" bIns="45720" rtlCol="0" anchor="t"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>
                <a:hlinkClick r:id="rId2"/>
              </a:rPr>
              <a:t>Smart Start</a:t>
            </a:r>
            <a:endParaRPr lang="en-US"/>
          </a:p>
          <a:p>
            <a:pPr>
              <a:buFont typeface="Wingdings" panose="05000000000000000000" pitchFamily="2" charset="2"/>
              <a:buChar char="§"/>
            </a:pPr>
            <a:r>
              <a:rPr lang="en-US">
                <a:hlinkClick r:id="rId3"/>
              </a:rPr>
              <a:t>Six Course Drop Ruling</a:t>
            </a:r>
            <a:endParaRPr lang="en-US"/>
          </a:p>
          <a:p>
            <a:pPr>
              <a:buFont typeface="Wingdings" panose="05000000000000000000" pitchFamily="2" charset="2"/>
              <a:buChar char="§"/>
            </a:pPr>
            <a:r>
              <a:rPr lang="en-US">
                <a:hlinkClick r:id="rId3"/>
              </a:rPr>
              <a:t>Developmental Education Enrollment Ruling (27-Hour Rule)</a:t>
            </a:r>
            <a:endParaRPr lang="en-US"/>
          </a:p>
          <a:p>
            <a:pPr>
              <a:buFont typeface="Wingdings" panose="05000000000000000000" pitchFamily="2" charset="2"/>
              <a:buChar char="§"/>
            </a:pPr>
            <a:r>
              <a:rPr lang="en-US">
                <a:hlinkClick r:id="rId3"/>
              </a:rPr>
              <a:t>Three-Peat (Third Attempt) Enrollment Ruling</a:t>
            </a:r>
            <a:endParaRPr lang="en-US"/>
          </a:p>
          <a:p>
            <a:pPr>
              <a:buFont typeface="Wingdings" panose="05000000000000000000" pitchFamily="2" charset="2"/>
              <a:buChar char="§"/>
            </a:pPr>
            <a:r>
              <a:rPr lang="en-US">
                <a:hlinkClick r:id="rId4"/>
              </a:rPr>
              <a:t>Student Email Policy</a:t>
            </a:r>
            <a:endParaRPr lang="en-US"/>
          </a:p>
          <a:p>
            <a:pPr>
              <a:buFont typeface="Wingdings" panose="05000000000000000000" pitchFamily="2" charset="2"/>
              <a:buChar char="§"/>
            </a:pPr>
            <a:r>
              <a:rPr lang="en-US">
                <a:hlinkClick r:id="rId5"/>
              </a:rPr>
              <a:t>Academic Standing</a:t>
            </a:r>
            <a:endParaRPr lang="en-US"/>
          </a:p>
          <a:p>
            <a:pPr>
              <a:buFont typeface="Wingdings" panose="05000000000000000000" pitchFamily="2" charset="2"/>
              <a:buChar char="§"/>
            </a:pPr>
            <a:r>
              <a:rPr lang="en-US">
                <a:hlinkClick r:id="rId6"/>
              </a:rPr>
              <a:t>Satisfactory Academic Progress (Financial Aid)</a:t>
            </a:r>
            <a:endParaRPr lang="en-US"/>
          </a:p>
          <a:p>
            <a:pPr>
              <a:buFont typeface="Wingdings" panose="05000000000000000000" pitchFamily="2" charset="2"/>
              <a:buChar char="§"/>
            </a:pPr>
            <a:endParaRPr lang="en-US"/>
          </a:p>
          <a:p>
            <a:pPr marL="0" indent="0">
              <a:buNone/>
            </a:pPr>
            <a:r>
              <a:rPr lang="en-US"/>
              <a:t>San Antonio College 2022-2023 Catalog:</a:t>
            </a:r>
          </a:p>
          <a:p>
            <a:pPr marL="0" indent="0">
              <a:buNone/>
            </a:pPr>
            <a:r>
              <a:rPr lang="en-US">
                <a:hlinkClick r:id="rId7"/>
              </a:rPr>
              <a:t>https://mysaccatalog.alamo.edu/index.php?catoid=250</a:t>
            </a:r>
            <a:r>
              <a:rPr lang="en-US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1616818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03DB3-BD05-4873-9342-6CBCF345A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Degrees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7D0AE7-E5F7-42F4-B944-5F933FD02E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/>
              <a:t>Associate of Arts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/>
              <a:t>Associate of Science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/>
              <a:t>Associate of Arts in Teaching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/>
              <a:t>Associate of Applied Science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/>
              <a:t>Certificate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/>
              <a:t>Bachelor of Science in Nursing (RN to BSN Bridge Program)</a:t>
            </a:r>
          </a:p>
        </p:txBody>
      </p:sp>
    </p:spTree>
    <p:extLst>
      <p:ext uri="{BB962C8B-B14F-4D97-AF65-F5344CB8AC3E}">
        <p14:creationId xmlns:p14="http://schemas.microsoft.com/office/powerpoint/2010/main" val="41450029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86881-9E76-47DA-832A-60189EAD3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hlinkClick r:id="rId2"/>
              </a:rPr>
              <a:t>Pre-Majors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BE3D81-A289-44F7-9642-41A3D528E0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2646727"/>
          </a:xfrm>
        </p:spPr>
        <p:txBody>
          <a:bodyPr>
            <a:normAutofit lnSpcReduction="10000"/>
          </a:bodyPr>
          <a:lstStyle/>
          <a:p>
            <a:r>
              <a:rPr lang="en-US"/>
              <a:t>Associate of Arts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/>
              <a:t>Accounting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/>
              <a:t>Art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/>
              <a:t>Architecture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/>
              <a:t>Criminal Justice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/>
              <a:t>English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/>
              <a:t>History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/>
              <a:t>Music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606611-981F-4417-9032-91BF91CE38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2646727"/>
          </a:xfrm>
        </p:spPr>
        <p:txBody>
          <a:bodyPr>
            <a:normAutofit lnSpcReduction="10000"/>
          </a:bodyPr>
          <a:lstStyle/>
          <a:p>
            <a:r>
              <a:rPr lang="en-US"/>
              <a:t>Associate of Science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/>
              <a:t>Biology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/>
              <a:t>Biology/Pre-Nursing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/>
              <a:t>Chemistry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/>
              <a:t>Computer Science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/>
              <a:t>Engineering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/>
              <a:t>Mathematics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/>
              <a:t>Psychology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/>
          </a:p>
          <a:p>
            <a:pPr lvl="1">
              <a:buFont typeface="Wingdings" panose="05000000000000000000" pitchFamily="2" charset="2"/>
              <a:buChar char="§"/>
            </a:pPr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F095AC-24B4-4FA4-9B81-88F13D15831B}"/>
              </a:ext>
            </a:extLst>
          </p:cNvPr>
          <p:cNvSpPr txBox="1"/>
          <p:nvPr/>
        </p:nvSpPr>
        <p:spPr>
          <a:xfrm>
            <a:off x="1266738" y="5217952"/>
            <a:ext cx="7281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hlinkClick r:id="rId2"/>
              </a:rPr>
              <a:t>https://mysaccatalog.alamo.edu/content.php?catoid=250&amp;navoid=19206</a:t>
            </a:r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005632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403F5-1408-4517-80E8-BCFBCEB622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639616-221C-4A20-A771-17788AE48E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47501" y="2286000"/>
            <a:ext cx="6096700" cy="4023360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/>
              <a:t>Intuitive software that outlines courses needed for degree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/>
              <a:t>Provides a snapshot of your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/>
              <a:t>Degree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/>
              <a:t>Major/pre-Major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/>
              <a:t>GPA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/>
              <a:t>Holds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/>
              <a:t>Hours Attempted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/>
              <a:t>Academic Standing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/>
              <a:t>Advisors Name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6BB31D0-C8FB-456C-B00A-70E1BAA735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2879" y="2630123"/>
            <a:ext cx="3171825" cy="270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71290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575AD1-1669-4546-8436-9C29E185C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Individual Success plan (isp)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276A9E-814F-45E9-A725-19C701AD98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Customized degree plan to keep you on your path to graduation and/or transferring</a:t>
            </a:r>
          </a:p>
          <a:p>
            <a:r>
              <a:rPr lang="en-US"/>
              <a:t>Course recommendations are based on:</a:t>
            </a:r>
          </a:p>
          <a:p>
            <a:pPr marL="690563" lvl="1" indent="-136525"/>
            <a:r>
              <a:rPr lang="en-US"/>
              <a:t>Declared major or pre-major</a:t>
            </a:r>
          </a:p>
          <a:p>
            <a:pPr marL="690563" lvl="1" indent="-136525"/>
            <a:r>
              <a:rPr lang="en-US"/>
              <a:t>Test scores</a:t>
            </a:r>
          </a:p>
          <a:p>
            <a:pPr marL="690563" lvl="1" indent="-136525"/>
            <a:r>
              <a:rPr lang="en-US"/>
              <a:t>Transfer credits</a:t>
            </a:r>
          </a:p>
          <a:p>
            <a:pPr marL="690563" lvl="1" indent="-136525"/>
            <a:r>
              <a:rPr lang="en-US"/>
              <a:t>AP and Dual Credits found in our system</a:t>
            </a:r>
          </a:p>
        </p:txBody>
      </p:sp>
    </p:spTree>
    <p:extLst>
      <p:ext uri="{BB962C8B-B14F-4D97-AF65-F5344CB8AC3E}">
        <p14:creationId xmlns:p14="http://schemas.microsoft.com/office/powerpoint/2010/main" val="33944609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2967A-B2B5-47CD-92DC-D1D910308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ISP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7D909FA-3B97-4DF3-B9F8-312828CE59C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59" t="3057" r="2898" b="7567"/>
          <a:stretch/>
        </p:blipFill>
        <p:spPr>
          <a:xfrm>
            <a:off x="2752531" y="1219697"/>
            <a:ext cx="7249886" cy="5414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5084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0</TotalTime>
  <Words>960</Words>
  <Application>Microsoft Office PowerPoint</Application>
  <PresentationFormat>Widescreen</PresentationFormat>
  <Paragraphs>147</Paragraphs>
  <Slides>22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Tw Cen MT</vt:lpstr>
      <vt:lpstr>Tw Cen MT Condensed</vt:lpstr>
      <vt:lpstr>Wingdings</vt:lpstr>
      <vt:lpstr>Wingdings 3</vt:lpstr>
      <vt:lpstr>Wingdings,Sans-Serif</vt:lpstr>
      <vt:lpstr>Integral</vt:lpstr>
      <vt:lpstr>Student Development: Individual Success Plan</vt:lpstr>
      <vt:lpstr>First Time in college team</vt:lpstr>
      <vt:lpstr>Objectives</vt:lpstr>
      <vt:lpstr>Important policies</vt:lpstr>
      <vt:lpstr>Degrees</vt:lpstr>
      <vt:lpstr>Pre-Majors</vt:lpstr>
      <vt:lpstr>GPS</vt:lpstr>
      <vt:lpstr>Individual Success plan (isp)</vt:lpstr>
      <vt:lpstr>ISP</vt:lpstr>
      <vt:lpstr>Registration: Parts of term</vt:lpstr>
      <vt:lpstr>Registration: Course Load</vt:lpstr>
      <vt:lpstr>Registration: enrollment status</vt:lpstr>
      <vt:lpstr>Registration: Reading Registration Screen</vt:lpstr>
      <vt:lpstr>Registration: Reading Registration Screen</vt:lpstr>
      <vt:lpstr>Registration: Reading Registration Screen</vt:lpstr>
      <vt:lpstr>Registration: Reading Registration Screen</vt:lpstr>
      <vt:lpstr>Registration: Reading Registration Screen</vt:lpstr>
      <vt:lpstr>Registration: Reading Registration Screen</vt:lpstr>
      <vt:lpstr>Registration: Reading Registration Screen</vt:lpstr>
      <vt:lpstr>Registration</vt:lpstr>
      <vt:lpstr>My mission statement</vt:lpstr>
      <vt:lpstr>Scheduling an Advising session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 Development group isp</dc:title>
  <dc:creator>Rogers, Maria J.</dc:creator>
  <cp:lastModifiedBy>Rogers, Maria J</cp:lastModifiedBy>
  <cp:revision>1</cp:revision>
  <dcterms:created xsi:type="dcterms:W3CDTF">2022-04-11T14:44:59Z</dcterms:created>
  <dcterms:modified xsi:type="dcterms:W3CDTF">2022-11-08T20:26:50Z</dcterms:modified>
</cp:coreProperties>
</file>